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694" r:id="rId1"/>
  </p:sldMasterIdLst>
  <p:notesMasterIdLst>
    <p:notesMasterId r:id="rId55"/>
  </p:notesMasterIdLst>
  <p:sldIdLst>
    <p:sldId id="6418" r:id="rId2"/>
    <p:sldId id="6368" r:id="rId3"/>
    <p:sldId id="6369" r:id="rId4"/>
    <p:sldId id="6216" r:id="rId5"/>
    <p:sldId id="6217" r:id="rId6"/>
    <p:sldId id="6264" r:id="rId7"/>
    <p:sldId id="6265" r:id="rId8"/>
    <p:sldId id="6359" r:id="rId9"/>
    <p:sldId id="6427" r:id="rId10"/>
    <p:sldId id="6235" r:id="rId11"/>
    <p:sldId id="6236" r:id="rId12"/>
    <p:sldId id="6338" r:id="rId13"/>
    <p:sldId id="6487" r:id="rId14"/>
    <p:sldId id="6477" r:id="rId15"/>
    <p:sldId id="6476" r:id="rId16"/>
    <p:sldId id="6479" r:id="rId17"/>
    <p:sldId id="6478" r:id="rId18"/>
    <p:sldId id="6319" r:id="rId19"/>
    <p:sldId id="6320" r:id="rId20"/>
    <p:sldId id="6212" r:id="rId21"/>
    <p:sldId id="6428" r:id="rId22"/>
    <p:sldId id="6351" r:id="rId23"/>
    <p:sldId id="6352" r:id="rId24"/>
    <p:sldId id="6439" r:id="rId25"/>
    <p:sldId id="6490" r:id="rId26"/>
    <p:sldId id="6419" r:id="rId27"/>
    <p:sldId id="6414" r:id="rId28"/>
    <p:sldId id="6415" r:id="rId29"/>
    <p:sldId id="6271" r:id="rId30"/>
    <p:sldId id="6272" r:id="rId31"/>
    <p:sldId id="6285" r:id="rId32"/>
    <p:sldId id="6286" r:id="rId33"/>
    <p:sldId id="6412" r:id="rId34"/>
    <p:sldId id="6413" r:id="rId35"/>
    <p:sldId id="6370" r:id="rId36"/>
    <p:sldId id="6371" r:id="rId37"/>
    <p:sldId id="6344" r:id="rId38"/>
    <p:sldId id="6447" r:id="rId39"/>
    <p:sldId id="6484" r:id="rId40"/>
    <p:sldId id="6485" r:id="rId41"/>
    <p:sldId id="6486" r:id="rId42"/>
    <p:sldId id="6488" r:id="rId43"/>
    <p:sldId id="6218" r:id="rId44"/>
    <p:sldId id="6219" r:id="rId45"/>
    <p:sldId id="6445" r:id="rId46"/>
    <p:sldId id="6446" r:id="rId47"/>
    <p:sldId id="6470" r:id="rId48"/>
    <p:sldId id="6361" r:id="rId49"/>
    <p:sldId id="6353" r:id="rId50"/>
    <p:sldId id="6354" r:id="rId51"/>
    <p:sldId id="6420" r:id="rId52"/>
    <p:sldId id="6491" r:id="rId53"/>
    <p:sldId id="6492" r:id="rId54"/>
  </p:sldIdLst>
  <p:sldSz cx="9144000" cy="6858000" type="screen4x3"/>
  <p:notesSz cx="6858000" cy="9144000"/>
  <p:embeddedFontLst>
    <p:embeddedFont>
      <p:font typeface="Berlin Sans FB Demi" panose="020E0802020502020306" pitchFamily="34" charset="0"/>
      <p:bold r:id="rId56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lazer, Brad M." initials="GBM" lastIdx="1" clrIdx="0">
    <p:extLst>
      <p:ext uri="{19B8F6BF-5375-455C-9EA6-DF929625EA0E}">
        <p15:presenceInfo xmlns:p15="http://schemas.microsoft.com/office/powerpoint/2012/main" userId="S::Brad.M.Glazer@ssa.gov::e4ad4fab-a363-49d6-ac6f-b47f61bbd0c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F3B"/>
    <a:srgbClr val="741210"/>
    <a:srgbClr val="006600"/>
    <a:srgbClr val="012875"/>
    <a:srgbClr val="C1F7C7"/>
    <a:srgbClr val="84001F"/>
    <a:srgbClr val="9B0370"/>
    <a:srgbClr val="673105"/>
    <a:srgbClr val="FFFF99"/>
    <a:srgbClr val="CE040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65" autoAdjust="0"/>
    <p:restoredTop sz="95226" autoAdjust="0"/>
  </p:normalViewPr>
  <p:slideViewPr>
    <p:cSldViewPr>
      <p:cViewPr varScale="1">
        <p:scale>
          <a:sx n="64" d="100"/>
          <a:sy n="64" d="100"/>
        </p:scale>
        <p:origin x="19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03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25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22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22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022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022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201CE0B-949C-4FE5-80A8-C22AB8A9EB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43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83BD90-6ABF-497F-9FD5-7B666027935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521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575507B-7AB8-471C-8D24-E359A28C738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1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4B7877-3125-4D73-87B8-43B763FABF4E}" type="slidenum">
              <a:rPr lang="en-US" altLang="en-US" b="0"/>
              <a:pPr eaLnBrk="1" hangingPunct="1"/>
              <a:t>12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7610308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13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891574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14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399971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15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0053493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16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785083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F63280-F990-4653-8904-2E288B243268}" type="slidenum">
              <a:rPr lang="en-US" altLang="en-US" b="0"/>
              <a:pPr eaLnBrk="1" hangingPunct="1"/>
              <a:t>17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175529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BB78AC-4062-4AD9-979E-FCAF9308FCE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8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33A39D-BC88-4DB4-BD6C-F125BD440DA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02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BB78AC-4062-4AD9-979E-FCAF9308FCE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850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A3598F-FDC8-4060-97BA-33D71F36F7D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322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BB78AC-4062-4AD9-979E-FCAF9308FCE1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489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C240262-2532-49F3-BA71-B4CF1D507A2F}" type="slidenum">
              <a:rPr lang="en-US" altLang="en-US" b="0"/>
              <a:pPr eaLnBrk="1" hangingPunct="1"/>
              <a:t>22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229285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2B47B6A-91D9-403F-8C89-85448AFA2421}" type="slidenum">
              <a:rPr lang="en-US" altLang="en-US" b="0"/>
              <a:pPr eaLnBrk="1" hangingPunct="1"/>
              <a:t>23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3706988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2D5039-2863-4CCC-9D88-5D1651C845A1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4437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AEAE2E-8A09-456F-8FA3-401295A11B4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81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539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C25A17-F75D-462E-A0E1-3EF096F78E0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392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CBAC14-66EF-4BD9-BC45-164459A19B5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743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55C47E-722F-4739-B08B-FF9906E7572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092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11ADCA-6495-447F-B72B-2693E5E1AE59}" type="slidenum">
              <a:rPr lang="en-US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76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C4DA11-077C-4D69-9104-B737D698622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4967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ADD13E-66E6-4A31-8929-B178A7F3BFC1}" type="slidenum">
              <a:rPr lang="en-US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842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573983-91F3-4580-9CA9-94579D234E9D}" type="slidenum">
              <a:rPr lang="en-US" altLang="en-US" b="0"/>
              <a:pPr eaLnBrk="1" hangingPunct="1"/>
              <a:t>33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755193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26505B-C4CB-4A6C-BD6B-A15F7C7771E6}" type="slidenum">
              <a:rPr lang="en-US" altLang="en-US" b="0"/>
              <a:pPr eaLnBrk="1" hangingPunct="1"/>
              <a:t>34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749499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C28CFA-F268-49BD-B219-5F11181A33D7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0184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B7942C-CA18-4189-9B8A-98DD8DE19B6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186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A689F42-EE96-4531-ADA7-80295343A434}" type="slidenum">
              <a:rPr lang="en-US" altLang="en-US" b="0"/>
              <a:pPr eaLnBrk="1" hangingPunct="1"/>
              <a:t>37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777010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38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9045312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39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292214397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40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3205635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41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928359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974BE-8C8C-44CE-8319-E7632F50E274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2185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4EA3FF5-8423-4B6C-9E36-B11400FD35F4}" type="slidenum">
              <a:rPr lang="en-US" altLang="en-US" b="0"/>
              <a:pPr eaLnBrk="1" hangingPunct="1"/>
              <a:t>42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9604397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0220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C25A17-F75D-462E-A0E1-3EF096F78E09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14056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8905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3545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548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3109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C64D47-85CB-4B8A-9943-46EAF7C5A715}" type="slidenum">
              <a:rPr lang="en-US" altLang="en-US" b="0"/>
              <a:pPr eaLnBrk="1" hangingPunct="1"/>
              <a:t>49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9815988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0B1B63-9EC3-4906-9AFC-C153847DB520}" type="slidenum">
              <a:rPr lang="en-US" altLang="en-US" b="0"/>
              <a:pPr eaLnBrk="1" hangingPunct="1"/>
              <a:t>50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34042145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5099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1C2CA6-546E-411B-9759-C5236E00326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97904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9BEE81-57C5-4505-8D8F-C5690E29A184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72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1B7132-3F34-4FF7-A925-10CD48B5539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199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2BF21B8-6157-47F6-92F4-DDB44D957995}" type="slidenum">
              <a:rPr lang="en-US" altLang="en-US" b="0"/>
              <a:pPr eaLnBrk="1" hangingPunct="1"/>
              <a:t>8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4243766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C974BE-8C8C-44CE-8319-E7632F50E27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560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ADE73E-683A-42C1-8873-22BE0D990D8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8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E031-F8C5-4928-A703-A0815E18D6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509A3-5A6C-4094-9E12-239E1B0637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43969-FA3C-4D9B-8714-F09C58639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797D1-A9D1-41DA-9D0E-1A27E38ED5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ADCCA-2F4A-4C25-9CBD-5B93A687B0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1B687-CBE1-4F5A-BD86-9C0A1F17F6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20549-2241-4E44-88F2-E19F4F10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0D288-E223-4C72-81C1-67DCF81E25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2973B-E76F-47FD-87C9-C4BD907781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913EB-C8EF-482B-B8DF-55E1F80660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E803CCC-7D81-4607-B02D-C98FB85A13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96" r:id="rId1"/>
    <p:sldLayoutId id="2147486976" r:id="rId2"/>
    <p:sldLayoutId id="2147486977" r:id="rId3"/>
    <p:sldLayoutId id="2147486978" r:id="rId4"/>
    <p:sldLayoutId id="2147486979" r:id="rId5"/>
    <p:sldLayoutId id="2147486980" r:id="rId6"/>
    <p:sldLayoutId id="2147486981" r:id="rId7"/>
    <p:sldLayoutId id="2147486982" r:id="rId8"/>
    <p:sldLayoutId id="2147486983" r:id="rId9"/>
    <p:sldLayoutId id="2147486984" r:id="rId10"/>
    <p:sldLayoutId id="21474869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14454" cy="685800"/>
          </a:xfrm>
        </p:spPr>
        <p:txBody>
          <a:bodyPr/>
          <a:lstStyle/>
          <a:p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Berlin Sans FB Demi" panose="020E0802020502020306" pitchFamily="34" charset="0"/>
              </a:rPr>
              <a:t>TRIVIAMARYLAND</a:t>
            </a:r>
            <a:b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Berlin Sans FB Demi" panose="020E0802020502020306" pitchFamily="34" charset="0"/>
              </a:rPr>
            </a:br>
            <a:r>
              <a:rPr lang="en-US" sz="6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/>
                <a:latin typeface="Berlin Sans FB Demi" panose="020E0802020502020306" pitchFamily="34" charset="0"/>
              </a:rPr>
              <a:t>WORLD SERIES</a:t>
            </a:r>
            <a:br>
              <a:rPr lang="en-US" sz="6600" dirty="0">
                <a:ln w="3810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Berlin Sans FB Demi" panose="020E0802020502020306" pitchFamily="34" charset="0"/>
              </a:rPr>
            </a:br>
            <a:br>
              <a:rPr lang="en-US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01" y="6293452"/>
            <a:ext cx="2875995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60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/>
              </a:rPr>
              <a:t>triviamaryland.com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0F412C-434B-E689-7F2D-4F92A2F775E5}"/>
              </a:ext>
            </a:extLst>
          </p:cNvPr>
          <p:cNvSpPr txBox="1"/>
          <p:nvPr/>
        </p:nvSpPr>
        <p:spPr>
          <a:xfrm>
            <a:off x="6565574" y="6293452"/>
            <a:ext cx="25784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0" dirty="0">
                <a:ln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bg1"/>
                </a:solidFill>
                <a:effectLst/>
                <a:latin typeface="+mn-lt"/>
              </a:rPr>
              <a:t>@triviamaryland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59FF4E3-12C3-CBE8-03CF-6E288FA18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319" y="6388211"/>
            <a:ext cx="302924" cy="30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348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1394" y="-152400"/>
            <a:ext cx="8229600" cy="990600"/>
          </a:xfrm>
        </p:spPr>
        <p:txBody>
          <a:bodyPr/>
          <a:lstStyle/>
          <a:p>
            <a:pPr>
              <a:defRPr/>
            </a:pPr>
            <a:br>
              <a:rPr lang="en-US" sz="4200" b="1" dirty="0">
                <a:solidFill>
                  <a:schemeClr val="accent3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QUESTION # 5</a:t>
            </a:r>
            <a:b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NAME’S THE SAME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3097" y="1371600"/>
            <a:ext cx="8377806" cy="4602163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altLang="en-US" sz="5800" b="1" dirty="0">
                <a:solidFill>
                  <a:schemeClr val="tx2">
                    <a:lumMod val="50000"/>
                  </a:schemeClr>
                </a:solidFill>
              </a:rPr>
              <a:t>THE CAPITAL CITY OF WHICH SOUTH AMERICAN COUNTRY SHARES ITS NAME WITH A UNIVERSITY IN WASHINGTON, D.C.?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6150"/>
            <a:ext cx="8229600" cy="533399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ANSWER #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CDBBCB-251E-6007-83DB-4FADCA6738B1}"/>
              </a:ext>
            </a:extLst>
          </p:cNvPr>
          <p:cNvSpPr txBox="1"/>
          <p:nvPr/>
        </p:nvSpPr>
        <p:spPr>
          <a:xfrm>
            <a:off x="171979" y="457200"/>
            <a:ext cx="880004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5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GUYANA</a:t>
            </a:r>
            <a:br>
              <a:rPr lang="en-US" sz="15500" dirty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en-US" sz="4000" dirty="0">
                <a:solidFill>
                  <a:srgbClr val="373F3B"/>
                </a:solidFill>
                <a:latin typeface="+mn-lt"/>
              </a:rPr>
              <a:t>(GEORGETOWN)</a:t>
            </a:r>
            <a:endParaRPr lang="en-US" sz="15500" dirty="0">
              <a:solidFill>
                <a:srgbClr val="373F3B"/>
              </a:solidFill>
              <a:latin typeface="+mn-lt"/>
            </a:endParaRPr>
          </a:p>
        </p:txBody>
      </p:sp>
      <p:pic>
        <p:nvPicPr>
          <p:cNvPr id="2050" name="Picture 2" descr="Guyana Landscape Images – Browse 3,158 Stock Photos, Vectors, and Video |  Adobe Stock">
            <a:extLst>
              <a:ext uri="{FF2B5EF4-FFF2-40B4-BE49-F238E27FC236}">
                <a16:creationId xmlns:a16="http://schemas.microsoft.com/office/drawing/2014/main" id="{AB6116CE-9984-5E8A-6A10-0E635E1D5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10000"/>
            <a:ext cx="6213893" cy="2931850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1500" y="0"/>
            <a:ext cx="7772400" cy="1470025"/>
          </a:xfrm>
        </p:spPr>
        <p:txBody>
          <a:bodyPr/>
          <a:lstStyle/>
          <a:p>
            <a:r>
              <a:rPr lang="en-US" altLang="en-US" sz="8000" b="1" dirty="0">
                <a:cs typeface="Arial" panose="020B0604020202020204" pitchFamily="34" charset="0"/>
              </a:rPr>
              <a:t>QUESTION # 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1752600"/>
            <a:ext cx="6324600" cy="1752600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r>
              <a:rPr lang="en-US" sz="6600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NAME THE TV NETWORKS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3C3272-CAB8-350C-2BB3-D6B227EC8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347" y="158313"/>
            <a:ext cx="7161306" cy="65413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E15F3B-C1D6-1E91-1B32-FDF13AA2D6C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" r="4167"/>
          <a:stretch/>
        </p:blipFill>
        <p:spPr>
          <a:xfrm>
            <a:off x="685800" y="455002"/>
            <a:ext cx="7967297" cy="6100396"/>
          </a:xfrm>
          <a:prstGeom prst="rect">
            <a:avLst/>
          </a:prstGeom>
        </p:spPr>
      </p:pic>
      <p:pic>
        <p:nvPicPr>
          <p:cNvPr id="2" name="Picture 2" descr="Univision | Shows, Noticias, Entretenimiento, Deportes y Novelas -  Champions League y Liga MX en vivo | Univision">
            <a:extLst>
              <a:ext uri="{FF2B5EF4-FFF2-40B4-BE49-F238E27FC236}">
                <a16:creationId xmlns:a16="http://schemas.microsoft.com/office/drawing/2014/main" id="{C355E459-7084-589D-B8A4-4C3DD44F76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95400" y="158313"/>
            <a:ext cx="6871218" cy="659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6B95503-7A8B-82D2-57F6-C7552DD1226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90"/>
          <a:stretch/>
        </p:blipFill>
        <p:spPr>
          <a:xfrm>
            <a:off x="1177982" y="228152"/>
            <a:ext cx="6788036" cy="6401693"/>
          </a:xfrm>
          <a:prstGeom prst="rect">
            <a:avLst/>
          </a:prstGeom>
        </p:spPr>
      </p:pic>
      <p:pic>
        <p:nvPicPr>
          <p:cNvPr id="9" name="Picture 2" descr="undefined">
            <a:extLst>
              <a:ext uri="{FF2B5EF4-FFF2-40B4-BE49-F238E27FC236}">
                <a16:creationId xmlns:a16="http://schemas.microsoft.com/office/drawing/2014/main" id="{42BA70BD-4A10-6693-A35E-32841CFA68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00700" y="59114"/>
            <a:ext cx="6847900" cy="673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37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3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500"/>
                            </p:stCondLst>
                            <p:childTnLst>
                              <p:par>
                                <p:cTn id="54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3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89548" y="1346866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28600" y="1346866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3074" name="Picture 2" descr="MTV2 Logo PNG Vector (SVG) Free Download">
            <a:extLst>
              <a:ext uri="{FF2B5EF4-FFF2-40B4-BE49-F238E27FC236}">
                <a16:creationId xmlns:a16="http://schemas.microsoft.com/office/drawing/2014/main" id="{DD6D30AF-C47D-B139-FC18-C062FE979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10857"/>
            <a:ext cx="6324600" cy="621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4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7358" y="151211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sz="6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endParaRPr lang="en-US" altLang="en-US" sz="5400" dirty="0">
              <a:solidFill>
                <a:schemeClr val="accent6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7507B5F-EBA8-20EA-3A68-2A45CFAF3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0445"/>
            <a:ext cx="8382000" cy="6337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81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8600" y="1314209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7358" y="151211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sz="6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endParaRPr lang="en-US" altLang="en-US" sz="5400" dirty="0">
              <a:solidFill>
                <a:schemeClr val="accent6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28" name="Picture 4" descr="Univision - Wikipedia">
            <a:extLst>
              <a:ext uri="{FF2B5EF4-FFF2-40B4-BE49-F238E27FC236}">
                <a16:creationId xmlns:a16="http://schemas.microsoft.com/office/drawing/2014/main" id="{0924877F-0A29-19A1-A88C-D67175690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64" y="381000"/>
            <a:ext cx="7153157" cy="591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04031" y="1109555"/>
            <a:ext cx="870609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7358" y="151211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sz="6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endParaRPr lang="en-US" altLang="en-US" sz="5400" dirty="0">
              <a:solidFill>
                <a:schemeClr val="accent6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074" name="Picture 2" descr="Nickelodeon - Wikipedia">
            <a:extLst>
              <a:ext uri="{FF2B5EF4-FFF2-40B4-BE49-F238E27FC236}">
                <a16:creationId xmlns:a16="http://schemas.microsoft.com/office/drawing/2014/main" id="{F58AC560-4DE9-2A14-F8AC-5A86700EA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35" y="304800"/>
            <a:ext cx="8079529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0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534400" cy="8382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6000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endParaRPr lang="en-US" altLang="en-US" sz="5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27358" y="151211"/>
            <a:ext cx="8708571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br>
              <a:rPr lang="en-US" sz="6600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</a:br>
            <a:endParaRPr lang="en-US" altLang="en-US" sz="5400" dirty="0">
              <a:solidFill>
                <a:schemeClr val="accent6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AC52B801-81BB-847A-5790-6FB46C502F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57400" y="266700"/>
            <a:ext cx="4526774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6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03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990600"/>
          </a:xfrm>
        </p:spPr>
        <p:txBody>
          <a:bodyPr/>
          <a:lstStyle/>
          <a:p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  <a:t>QUESTION # 7</a:t>
            </a:r>
            <a:b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</a:b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  <a:t>TECHNOLOGY</a:t>
            </a: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57E54-C14C-9902-BD5B-D2EF33429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449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100" b="1" dirty="0">
                <a:solidFill>
                  <a:srgbClr val="FFFF00"/>
                </a:solidFill>
              </a:rPr>
              <a:t>WHAT IS THE BRAND NAME OF THE SMARTPHONES AND TABLETS PRODUCED BY SONY?</a:t>
            </a:r>
          </a:p>
        </p:txBody>
      </p:sp>
    </p:spTree>
    <p:extLst>
      <p:ext uri="{BB962C8B-B14F-4D97-AF65-F5344CB8AC3E}">
        <p14:creationId xmlns:p14="http://schemas.microsoft.com/office/powerpoint/2010/main" val="20616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9B03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41945"/>
            <a:ext cx="8229600" cy="643855"/>
          </a:xfrm>
        </p:spPr>
        <p:txBody>
          <a:bodyPr/>
          <a:lstStyle/>
          <a:p>
            <a: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ANSWER # 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CC03FC-691A-F1FE-EEF6-827589168FEC}"/>
              </a:ext>
            </a:extLst>
          </p:cNvPr>
          <p:cNvSpPr txBox="1"/>
          <p:nvPr/>
        </p:nvSpPr>
        <p:spPr>
          <a:xfrm>
            <a:off x="533400" y="363872"/>
            <a:ext cx="8077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rgbClr val="FFFF00"/>
                </a:solidFill>
                <a:latin typeface="+mn-lt"/>
              </a:rPr>
              <a:t>XPERIA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5122" name="Picture 2" descr="Amazon.com: Sony Xperia 16 GB 9.4-Inch Tablet S SGPT121US/S">
            <a:extLst>
              <a:ext uri="{FF2B5EF4-FFF2-40B4-BE49-F238E27FC236}">
                <a16:creationId xmlns:a16="http://schemas.microsoft.com/office/drawing/2014/main" id="{9E759647-A2A7-54AB-B588-C7F85AEEA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18582"/>
            <a:ext cx="4324350" cy="3144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6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18"/>
            <a:ext cx="9144000" cy="6096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  <a:t>QUESTION # 1</a:t>
            </a: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  <a:t>ART</a:t>
            </a:r>
            <a:endParaRPr lang="en-US" sz="4200" b="1" dirty="0">
              <a:solidFill>
                <a:schemeClr val="accent6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1295400"/>
            <a:ext cx="8534400" cy="4055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900" dirty="0">
                <a:solidFill>
                  <a:schemeClr val="tx2">
                    <a:lumMod val="75000"/>
                  </a:schemeClr>
                </a:solidFill>
              </a:rPr>
              <a:t>WHAT IS THE COMMON NAME OF THE 19</a:t>
            </a:r>
            <a:r>
              <a:rPr lang="en-US" sz="5900" baseline="30000" dirty="0">
                <a:solidFill>
                  <a:schemeClr val="tx2">
                    <a:lumMod val="75000"/>
                  </a:schemeClr>
                </a:solidFill>
              </a:rPr>
              <a:t>TH</a:t>
            </a:r>
            <a:r>
              <a:rPr lang="en-US" sz="5900" dirty="0">
                <a:solidFill>
                  <a:schemeClr val="tx2">
                    <a:lumMod val="75000"/>
                  </a:schemeClr>
                </a:solidFill>
              </a:rPr>
              <a:t> CENTURY PAINTING WITH THE OFFICIAL TITLE </a:t>
            </a:r>
            <a:r>
              <a:rPr lang="en-US" sz="5900" i="1" dirty="0">
                <a:solidFill>
                  <a:schemeClr val="tx2">
                    <a:lumMod val="75000"/>
                  </a:schemeClr>
                </a:solidFill>
              </a:rPr>
              <a:t>ARRANGEMENT IN GREY AND BLACK NO. 1</a:t>
            </a:r>
            <a:r>
              <a:rPr lang="en-US" sz="5900" dirty="0">
                <a:solidFill>
                  <a:schemeClr val="tx2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91028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-15551" y="381000"/>
            <a:ext cx="915955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3200" b="1" dirty="0"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QUESTION # 8</a:t>
            </a:r>
            <a:b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U.S. HISTORY</a:t>
            </a:r>
            <a:endParaRPr lang="en-US" sz="3600" dirty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endParaRPr>
          </a:p>
          <a:p>
            <a:pPr>
              <a:defRPr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4-PARTER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8E4095-AD3F-4CB3-9219-CEF97A9771DF}"/>
              </a:ext>
            </a:extLst>
          </p:cNvPr>
          <p:cNvSpPr txBox="1"/>
          <p:nvPr/>
        </p:nvSpPr>
        <p:spPr>
          <a:xfrm>
            <a:off x="304800" y="2209800"/>
            <a:ext cx="891220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342900" algn="ctr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3500" b="1" dirty="0">
              <a:solidFill>
                <a:srgbClr val="336600"/>
              </a:solidFill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DCEEBE-63FF-E683-69A1-FD00B6E9F8E1}"/>
              </a:ext>
            </a:extLst>
          </p:cNvPr>
          <p:cNvSpPr txBox="1"/>
          <p:nvPr/>
        </p:nvSpPr>
        <p:spPr>
          <a:xfrm>
            <a:off x="411325" y="1687354"/>
            <a:ext cx="8305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6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WHAT WERE THE ‘FOUR FREEDOMS’ PROPOSED BY FRANKLIN ROOSEVELT IN A 1941 SPEECH?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0" y="0"/>
            <a:ext cx="9143999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  <a:t>ANSWER # 8</a:t>
            </a:r>
            <a:br>
              <a:rPr lang="en-US" sz="3600" b="1" dirty="0">
                <a:solidFill>
                  <a:schemeClr val="accent2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endParaRPr lang="en-US" sz="3600" b="1" dirty="0">
              <a:solidFill>
                <a:schemeClr val="accent2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08FA2C-5E1A-9CAA-AA69-63002E672377}"/>
              </a:ext>
            </a:extLst>
          </p:cNvPr>
          <p:cNvSpPr txBox="1"/>
          <p:nvPr/>
        </p:nvSpPr>
        <p:spPr>
          <a:xfrm>
            <a:off x="266699" y="618931"/>
            <a:ext cx="5600701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SPEECH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WORSHIP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WANT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96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FEAR</a:t>
            </a:r>
            <a:endParaRPr lang="en-US" sz="96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146" name="Picture 2" descr="Franklin D. Roosevelt (Earthrealm) | Ipdkverse Wiki | Fandom">
            <a:extLst>
              <a:ext uri="{FF2B5EF4-FFF2-40B4-BE49-F238E27FC236}">
                <a16:creationId xmlns:a16="http://schemas.microsoft.com/office/drawing/2014/main" id="{5CBA8C88-A9C4-E3BA-6174-4A93DDA92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216" y="2971800"/>
            <a:ext cx="3375783" cy="39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47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64729" y="25400"/>
            <a:ext cx="8229600" cy="7366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b="1" dirty="0">
                <a:cs typeface="Arial" panose="020B0604020202020204" pitchFamily="34" charset="0"/>
              </a:rPr>
            </a:br>
            <a:r>
              <a:rPr lang="en-US" altLang="en-US" sz="42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QUESTION # 9</a:t>
            </a:r>
            <a:br>
              <a:rPr lang="en-US" altLang="en-US" sz="42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42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FOOD &amp; DRINK</a:t>
            </a:r>
            <a:br>
              <a:rPr lang="en-US" altLang="en-US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US" alt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276" y="1447800"/>
            <a:ext cx="8149635" cy="381377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altLang="en-US" sz="4500" b="1" dirty="0">
                <a:solidFill>
                  <a:srgbClr val="FFFF00"/>
                </a:solidFill>
              </a:rPr>
              <a:t>ACCORDING TO THE INTERNATIONAL BARTENDERS ASSOCIATION, WHAT ALCOHOLIC INGREDIENT IS MISSING FROM THIS LIST OF LONG ISLAND ICED TEA INGREDIENTS: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5550BF-B751-ABD7-001B-F503B72302E5}"/>
              </a:ext>
            </a:extLst>
          </p:cNvPr>
          <p:cNvSpPr txBox="1"/>
          <p:nvPr/>
        </p:nvSpPr>
        <p:spPr>
          <a:xfrm>
            <a:off x="225693" y="57150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VODKA, GIN, RUM, TEQUILA, ?</a:t>
            </a:r>
          </a:p>
        </p:txBody>
      </p:sp>
    </p:spTree>
    <p:extLst>
      <p:ext uri="{BB962C8B-B14F-4D97-AF65-F5344CB8AC3E}">
        <p14:creationId xmlns:p14="http://schemas.microsoft.com/office/powerpoint/2010/main" val="428509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28575"/>
            <a:ext cx="9144000" cy="733425"/>
          </a:xfrm>
        </p:spPr>
        <p:txBody>
          <a:bodyPr/>
          <a:lstStyle/>
          <a:p>
            <a:r>
              <a:rPr lang="en-US" altLang="en-US" sz="4200" b="1" dirty="0">
                <a:solidFill>
                  <a:schemeClr val="accent5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ANSWER #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99AC77-57AE-60CA-4B36-2C48796C3555}"/>
              </a:ext>
            </a:extLst>
          </p:cNvPr>
          <p:cNvSpPr txBox="1"/>
          <p:nvPr/>
        </p:nvSpPr>
        <p:spPr>
          <a:xfrm>
            <a:off x="0" y="609600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dirty="0">
                <a:solidFill>
                  <a:srgbClr val="FFFF00"/>
                </a:solidFill>
                <a:latin typeface="+mn-lt"/>
              </a:rPr>
              <a:t>TRIPLE SEC</a:t>
            </a:r>
          </a:p>
        </p:txBody>
      </p:sp>
      <p:pic>
        <p:nvPicPr>
          <p:cNvPr id="2050" name="Picture 2" descr="Iced Tea PNG Transparent Images - PNG All">
            <a:extLst>
              <a:ext uri="{FF2B5EF4-FFF2-40B4-BE49-F238E27FC236}">
                <a16:creationId xmlns:a16="http://schemas.microsoft.com/office/drawing/2014/main" id="{CB6FF632-FBB0-3EDA-8D30-4A9999423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33800" y="2971800"/>
            <a:ext cx="2295769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14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153400" cy="1371600"/>
          </a:xfrm>
        </p:spPr>
        <p:txBody>
          <a:bodyPr/>
          <a:lstStyle/>
          <a:p>
            <a:pPr>
              <a:defRPr/>
            </a:pPr>
            <a:br>
              <a:rPr lang="en-US" sz="4100" b="1" dirty="0"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br>
              <a:rPr lang="en-US" sz="4100" b="1" dirty="0">
                <a:solidFill>
                  <a:schemeClr val="bg1"/>
                </a:solidFill>
                <a:cs typeface="Arial" charset="0"/>
              </a:rPr>
            </a:br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br>
              <a:rPr lang="en-US" sz="4100" b="1" dirty="0">
                <a:cs typeface="Arial" charset="0"/>
              </a:rPr>
            </a:br>
            <a:endParaRPr lang="en-US" sz="4800" b="1" dirty="0"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53006"/>
            <a:ext cx="90297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QUESTION # 10</a:t>
            </a:r>
            <a:br>
              <a:rPr lang="en-US" sz="3600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</a:b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MY THREE SONGS</a:t>
            </a:r>
          </a:p>
          <a:p>
            <a:pPr algn="ctr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3</a:t>
            </a:r>
            <a:r>
              <a:rPr lang="en-US" sz="3600" i="1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-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+mj-lt"/>
                <a:cs typeface="Arial" pitchFamily="34" charset="0"/>
              </a:rPr>
              <a:t>PARTER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5850" y="1807332"/>
            <a:ext cx="70485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cap="all" dirty="0">
                <a:solidFill>
                  <a:srgbClr val="FFFF00"/>
                </a:solidFill>
                <a:latin typeface="+mn-lt"/>
              </a:rPr>
              <a:t>NAME THE THREE SONGS AND THE THEME</a:t>
            </a:r>
            <a:endParaRPr lang="en-US" sz="8000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155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467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+mj-lt"/>
                <a:cs typeface="Arial" pitchFamily="34" charset="0"/>
              </a:rPr>
              <a:t>ANSWER # 10</a:t>
            </a:r>
            <a:br>
              <a:rPr lang="en-US" dirty="0">
                <a:cs typeface="Arial" pitchFamily="34" charset="0"/>
              </a:rPr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0F1519-3887-3C46-62DD-4493578FEC72}"/>
              </a:ext>
            </a:extLst>
          </p:cNvPr>
          <p:cNvSpPr txBox="1"/>
          <p:nvPr/>
        </p:nvSpPr>
        <p:spPr>
          <a:xfrm>
            <a:off x="3595875" y="840886"/>
            <a:ext cx="1952249" cy="76944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n-lt"/>
              </a:rPr>
              <a:t>SONGS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D5CC4D-5945-4251-C313-BBE55E253F8F}"/>
              </a:ext>
            </a:extLst>
          </p:cNvPr>
          <p:cNvSpPr txBox="1"/>
          <p:nvPr/>
        </p:nvSpPr>
        <p:spPr>
          <a:xfrm>
            <a:off x="3651286" y="5247673"/>
            <a:ext cx="2063714" cy="76944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+mn-lt"/>
              </a:rPr>
              <a:t>THEME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D75CEE-1BBC-A26B-2F61-EC6F45A5B03F}"/>
              </a:ext>
            </a:extLst>
          </p:cNvPr>
          <p:cNvSpPr txBox="1"/>
          <p:nvPr/>
        </p:nvSpPr>
        <p:spPr>
          <a:xfrm>
            <a:off x="228600" y="1737622"/>
            <a:ext cx="868680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sz="4200" dirty="0">
                <a:solidFill>
                  <a:srgbClr val="FFFF00"/>
                </a:solidFill>
                <a:latin typeface="+mn-lt"/>
              </a:rPr>
              <a:t>“THAT’S THE WAY LOVE GOES” </a:t>
            </a:r>
            <a:r>
              <a:rPr lang="en-US" sz="4200" i="1" dirty="0">
                <a:solidFill>
                  <a:srgbClr val="FFFF00"/>
                </a:solidFill>
                <a:latin typeface="+mn-lt"/>
              </a:rPr>
              <a:t>-</a:t>
            </a:r>
            <a:r>
              <a:rPr lang="en-US" sz="42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42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JANET JACKSON</a:t>
            </a:r>
          </a:p>
          <a:p>
            <a:pPr algn="ctr">
              <a:spcBef>
                <a:spcPts val="300"/>
              </a:spcBef>
            </a:pPr>
            <a:r>
              <a:rPr lang="en-US" sz="4200" dirty="0">
                <a:solidFill>
                  <a:srgbClr val="FFFF00"/>
                </a:solidFill>
                <a:latin typeface="+mn-lt"/>
              </a:rPr>
              <a:t>“INSANE IN THE BRAIN” </a:t>
            </a:r>
            <a:r>
              <a:rPr lang="en-US" sz="4200" i="1" dirty="0">
                <a:solidFill>
                  <a:srgbClr val="FFFF00"/>
                </a:solidFill>
                <a:latin typeface="+mn-lt"/>
              </a:rPr>
              <a:t>-</a:t>
            </a:r>
            <a:r>
              <a:rPr lang="en-US" sz="42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42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CYPRESS HILL</a:t>
            </a:r>
          </a:p>
          <a:p>
            <a:pPr algn="ctr">
              <a:spcBef>
                <a:spcPts val="300"/>
              </a:spcBef>
            </a:pPr>
            <a:r>
              <a:rPr lang="en-US" sz="4200" dirty="0">
                <a:solidFill>
                  <a:srgbClr val="FFFF00"/>
                </a:solidFill>
                <a:latin typeface="+mn-lt"/>
              </a:rPr>
              <a:t>“FREEDOM! ’90” </a:t>
            </a:r>
            <a:r>
              <a:rPr lang="en-US" sz="4200" i="1" dirty="0">
                <a:solidFill>
                  <a:srgbClr val="FFFF00"/>
                </a:solidFill>
                <a:latin typeface="+mn-lt"/>
              </a:rPr>
              <a:t>-</a:t>
            </a:r>
            <a:r>
              <a:rPr lang="en-US" sz="4200" dirty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42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GEORGE MICHAEL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B42356-BC7D-30E3-7CFC-758C7B2B904D}"/>
              </a:ext>
            </a:extLst>
          </p:cNvPr>
          <p:cNvSpPr txBox="1"/>
          <p:nvPr/>
        </p:nvSpPr>
        <p:spPr>
          <a:xfrm>
            <a:off x="-90196" y="6097702"/>
            <a:ext cx="93243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FF00"/>
                </a:solidFill>
                <a:latin typeface="+mn-lt"/>
              </a:rPr>
              <a:t>ALL SONGS CONTAIN A JAMES BROWN SAMPLE</a:t>
            </a:r>
          </a:p>
        </p:txBody>
      </p:sp>
    </p:spTree>
    <p:extLst>
      <p:ext uri="{BB962C8B-B14F-4D97-AF65-F5344CB8AC3E}">
        <p14:creationId xmlns:p14="http://schemas.microsoft.com/office/powerpoint/2010/main" val="171586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5" y="304800"/>
            <a:ext cx="9124025" cy="1488806"/>
          </a:xfrm>
          <a:noFill/>
          <a:ln>
            <a:noFill/>
          </a:ln>
        </p:spPr>
        <p:txBody>
          <a:bodyPr/>
          <a:lstStyle/>
          <a:p>
            <a:r>
              <a:rPr lang="en-US" sz="11500" dirty="0">
                <a:ln w="3810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Berlin Sans FB Demi" panose="020E0802020502020306" pitchFamily="34" charset="0"/>
              </a:rPr>
              <a:t>HALFTIME</a:t>
            </a:r>
            <a:br>
              <a:rPr lang="en-US" dirty="0">
                <a:ln w="38100"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>
              <a:ln w="38100">
                <a:solidFill>
                  <a:prstClr val="black"/>
                </a:solidFill>
              </a:ln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C04214-7579-4497-A47E-73692B192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324600"/>
            <a:ext cx="27432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triviamaryland.com                                                        </a:t>
            </a:r>
          </a:p>
        </p:txBody>
      </p:sp>
      <p:pic>
        <p:nvPicPr>
          <p:cNvPr id="4" name="Picture 2" descr="Facebook, soscialmedia, connection, fb, logo, media, social icon - Free  download">
            <a:extLst>
              <a:ext uri="{FF2B5EF4-FFF2-40B4-BE49-F238E27FC236}">
                <a16:creationId xmlns:a16="http://schemas.microsoft.com/office/drawing/2014/main" id="{CA859FA6-A85F-4242-988B-2947D954BE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68737" y="6400800"/>
            <a:ext cx="304801" cy="31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F3A4DF-EA03-FBCB-4DFF-6D50E1B10E3B}"/>
              </a:ext>
            </a:extLst>
          </p:cNvPr>
          <p:cNvSpPr txBox="1">
            <a:spLocks/>
          </p:cNvSpPr>
          <p:nvPr/>
        </p:nvSpPr>
        <p:spPr bwMode="auto">
          <a:xfrm>
            <a:off x="6586492" y="6324599"/>
            <a:ext cx="27432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400" b="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@triviamaryland</a:t>
            </a:r>
          </a:p>
        </p:txBody>
      </p:sp>
    </p:spTree>
    <p:extLst>
      <p:ext uri="{BB962C8B-B14F-4D97-AF65-F5344CB8AC3E}">
        <p14:creationId xmlns:p14="http://schemas.microsoft.com/office/powerpoint/2010/main" val="305623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897" y="152400"/>
            <a:ext cx="8155172" cy="9906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  <a:t>QUESTION # 11</a:t>
            </a:r>
            <a:b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  <a:t> THE SOLAR SYSTEM</a:t>
            </a: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414" y="1371600"/>
            <a:ext cx="8155172" cy="3886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700" b="1" dirty="0">
                <a:solidFill>
                  <a:srgbClr val="FFFF00"/>
                </a:solidFill>
              </a:rPr>
              <a:t>WHAT TWO LETTERS CAN BE ADDED TO THE NAME OF THE LARGEST MOON OF SATURN TO GET THE NAME OF THE LARGEST MOON OF URANUS?</a:t>
            </a:r>
          </a:p>
          <a:p>
            <a:pPr marL="0" indent="0" algn="ctr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684797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29228" y="-304800"/>
            <a:ext cx="8382000" cy="685800"/>
          </a:xfrm>
        </p:spPr>
        <p:txBody>
          <a:bodyPr/>
          <a:lstStyle/>
          <a:p>
            <a:b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4000" b="1" dirty="0">
                <a:solidFill>
                  <a:schemeClr val="accent6">
                    <a:lumMod val="20000"/>
                    <a:lumOff val="80000"/>
                  </a:schemeClr>
                </a:solidFill>
                <a:cs typeface="Arial" charset="0"/>
              </a:rPr>
              <a:t>ANSWER # 11</a:t>
            </a:r>
            <a:endParaRPr lang="en-US" sz="4200" b="1" dirty="0">
              <a:solidFill>
                <a:schemeClr val="accent6">
                  <a:lumMod val="20000"/>
                  <a:lumOff val="80000"/>
                </a:schemeClr>
              </a:solidFill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4A8585-75ED-81F2-33E3-062B51A56EC8}"/>
              </a:ext>
            </a:extLst>
          </p:cNvPr>
          <p:cNvSpPr txBox="1"/>
          <p:nvPr/>
        </p:nvSpPr>
        <p:spPr>
          <a:xfrm>
            <a:off x="48228" y="304800"/>
            <a:ext cx="914400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rgbClr val="FFFF00"/>
                </a:solidFill>
                <a:latin typeface="+mn-lt"/>
              </a:rPr>
              <a:t>IA</a:t>
            </a:r>
            <a:br>
              <a:rPr lang="en-US" sz="19900" dirty="0">
                <a:solidFill>
                  <a:srgbClr val="FFFF00"/>
                </a:solidFill>
                <a:latin typeface="+mn-lt"/>
              </a:rPr>
            </a:br>
            <a:r>
              <a:rPr lang="en-US" sz="3600" dirty="0">
                <a:solidFill>
                  <a:schemeClr val="accent6">
                    <a:lumMod val="20000"/>
                    <a:lumOff val="80000"/>
                  </a:schemeClr>
                </a:solidFill>
                <a:latin typeface="+mn-lt"/>
              </a:rPr>
              <a:t>(TITAN, TITANIA)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D622DE-AA88-F7A8-8496-6E0A0D381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3" y="4122365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pacepedia | Solar System Scope">
            <a:extLst>
              <a:ext uri="{FF2B5EF4-FFF2-40B4-BE49-F238E27FC236}">
                <a16:creationId xmlns:a16="http://schemas.microsoft.com/office/drawing/2014/main" id="{44D3D7B0-4BF9-E4F0-AD47-67D21558B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774" y="4046165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51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457200"/>
          </a:xfrm>
        </p:spPr>
        <p:txBody>
          <a:bodyPr/>
          <a:lstStyle/>
          <a:p>
            <a:pPr>
              <a:defRPr/>
            </a:pPr>
            <a:br>
              <a:rPr lang="en-US" sz="3600" b="1" dirty="0"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rgbClr val="35514C"/>
                </a:solidFill>
                <a:latin typeface="+mn-lt"/>
                <a:cs typeface="Arial" pitchFamily="34" charset="0"/>
              </a:rPr>
              <a:t>QUESTION # 12</a:t>
            </a:r>
            <a:br>
              <a:rPr lang="en-US" sz="3600" b="1" dirty="0">
                <a:solidFill>
                  <a:srgbClr val="35514C"/>
                </a:solidFill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rgbClr val="35514C"/>
                </a:solidFill>
                <a:latin typeface="+mn-lt"/>
                <a:cs typeface="Arial" pitchFamily="34" charset="0"/>
              </a:rPr>
              <a:t>TOYS &amp; GAMES</a:t>
            </a:r>
            <a:br>
              <a:rPr lang="en-US" sz="3600" b="1" dirty="0">
                <a:solidFill>
                  <a:srgbClr val="35514C"/>
                </a:solidFill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rgbClr val="35514C"/>
                </a:solidFill>
                <a:latin typeface="+mn-lt"/>
                <a:cs typeface="Arial" pitchFamily="34" charset="0"/>
              </a:rPr>
              <a:t>2</a:t>
            </a:r>
            <a:r>
              <a:rPr lang="en-US" sz="3600" b="1" i="1" dirty="0">
                <a:solidFill>
                  <a:srgbClr val="35514C"/>
                </a:solidFill>
                <a:latin typeface="+mn-lt"/>
                <a:cs typeface="Arial" pitchFamily="34" charset="0"/>
              </a:rPr>
              <a:t>-</a:t>
            </a:r>
            <a:r>
              <a:rPr lang="en-US" sz="3600" b="1" dirty="0">
                <a:solidFill>
                  <a:srgbClr val="35514C"/>
                </a:solidFill>
                <a:latin typeface="+mn-lt"/>
                <a:cs typeface="Arial" pitchFamily="34" charset="0"/>
              </a:rPr>
              <a:t>PARTER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1FD81C-3A48-08C7-E7EA-7AF852DB9EA6}"/>
              </a:ext>
            </a:extLst>
          </p:cNvPr>
          <p:cNvSpPr txBox="1"/>
          <p:nvPr/>
        </p:nvSpPr>
        <p:spPr>
          <a:xfrm>
            <a:off x="304800" y="1702905"/>
            <a:ext cx="8534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66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WHAT TWO VIDEO GAMES RELEASED IN THE 1980s WERE BASED ON NOVELS BY TOM CLANCY?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itchFamily="34" charset="0"/>
              </a:rPr>
              <a:t>ANSWER #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AA37A5-9599-050E-A89F-EA92B96162AF}"/>
              </a:ext>
            </a:extLst>
          </p:cNvPr>
          <p:cNvSpPr txBox="1"/>
          <p:nvPr/>
        </p:nvSpPr>
        <p:spPr>
          <a:xfrm>
            <a:off x="0" y="6096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WHISTLER’S MOTHER</a:t>
            </a:r>
            <a:endParaRPr lang="en-US" sz="88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6DA5513-25DB-B31C-4A01-E954F0A2C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3810000"/>
            <a:ext cx="3276600" cy="2916174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21897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0" y="782319"/>
            <a:ext cx="441447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7062"/>
          </a:xfrm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35514C"/>
                </a:solidFill>
                <a:latin typeface="+mn-lt"/>
                <a:cs typeface="Arial" pitchFamily="34" charset="0"/>
              </a:rPr>
              <a:t>ANSWER # 12</a:t>
            </a:r>
          </a:p>
        </p:txBody>
      </p:sp>
      <p:pic>
        <p:nvPicPr>
          <p:cNvPr id="2050" name="Picture 2" descr="The Hunt for Red October (1990 Video Game) | Jack Ryan Wiki | Fandom">
            <a:extLst>
              <a:ext uri="{FF2B5EF4-FFF2-40B4-BE49-F238E27FC236}">
                <a16:creationId xmlns:a16="http://schemas.microsoft.com/office/drawing/2014/main" id="{1A45F919-C9DE-5D3E-D217-26852B2D3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60" y="895739"/>
            <a:ext cx="3988594" cy="5715000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tro Review: 'Red Storm Rising' by MicroProse – A Certain Point of View,  Too">
            <a:extLst>
              <a:ext uri="{FF2B5EF4-FFF2-40B4-BE49-F238E27FC236}">
                <a16:creationId xmlns:a16="http://schemas.microsoft.com/office/drawing/2014/main" id="{5EB85C75-6AFE-D772-22B3-26CF88F8D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408" y="895739"/>
            <a:ext cx="4053879" cy="5733661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00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382000" cy="838200"/>
          </a:xfrm>
        </p:spPr>
        <p:txBody>
          <a:bodyPr/>
          <a:lstStyle/>
          <a:p>
            <a:b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br>
              <a:rPr lang="en-US" b="1" dirty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US" sz="4200" b="1" dirty="0">
                <a:solidFill>
                  <a:schemeClr val="bg1"/>
                </a:solidFill>
                <a:cs typeface="Arial" charset="0"/>
              </a:rPr>
              <a:t>QUESTION # 13</a:t>
            </a:r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r>
              <a:rPr lang="en-US" sz="4200" b="1" dirty="0">
                <a:solidFill>
                  <a:schemeClr val="bg1"/>
                </a:solidFill>
                <a:cs typeface="Arial" charset="0"/>
              </a:rPr>
              <a:t>THEATRE</a:t>
            </a:r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endParaRPr lang="en-US" sz="42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00125" y="1371600"/>
            <a:ext cx="7143750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900" b="1" dirty="0">
                <a:solidFill>
                  <a:srgbClr val="FFFF00"/>
                </a:solidFill>
              </a:rPr>
              <a:t>WHAT ACTOR/COMEDIAN STARRED IN THE ONE</a:t>
            </a:r>
            <a:r>
              <a:rPr lang="en-US" sz="4900" b="1" i="1" dirty="0">
                <a:solidFill>
                  <a:srgbClr val="FFFF00"/>
                </a:solidFill>
              </a:rPr>
              <a:t>-</a:t>
            </a:r>
            <a:r>
              <a:rPr lang="en-US" sz="4900" b="1" dirty="0">
                <a:solidFill>
                  <a:srgbClr val="FFFF00"/>
                </a:solidFill>
              </a:rPr>
              <a:t>MAN SHOW </a:t>
            </a:r>
            <a:r>
              <a:rPr lang="en-US" sz="4900" b="1" i="1" dirty="0">
                <a:solidFill>
                  <a:srgbClr val="FFFF00"/>
                </a:solidFill>
              </a:rPr>
              <a:t>700 SUNDAYS</a:t>
            </a:r>
            <a:r>
              <a:rPr lang="en-US" sz="4900" b="1" dirty="0">
                <a:solidFill>
                  <a:srgbClr val="FFFF00"/>
                </a:solidFill>
              </a:rPr>
              <a:t>, WHICH RAN ON BROADWAY IN 2005 AND THEN AGAIN FROM </a:t>
            </a:r>
            <a:br>
              <a:rPr lang="en-US" sz="4900" b="1" dirty="0">
                <a:solidFill>
                  <a:srgbClr val="FFFF00"/>
                </a:solidFill>
              </a:rPr>
            </a:br>
            <a:r>
              <a:rPr lang="en-US" sz="4900" b="1" dirty="0">
                <a:solidFill>
                  <a:srgbClr val="FFFF00"/>
                </a:solidFill>
              </a:rPr>
              <a:t>2013 TO 2014?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400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-304800"/>
            <a:ext cx="8457057" cy="762000"/>
          </a:xfrm>
        </p:spPr>
        <p:txBody>
          <a:bodyPr/>
          <a:lstStyle/>
          <a:p>
            <a:br>
              <a:rPr lang="en-US" sz="4200" b="1" dirty="0">
                <a:solidFill>
                  <a:srgbClr val="FF0000"/>
                </a:solidFill>
                <a:cs typeface="Arial" charset="0"/>
              </a:rPr>
            </a:br>
            <a:r>
              <a:rPr lang="en-US" sz="4200" b="1" dirty="0">
                <a:solidFill>
                  <a:schemeClr val="bg1"/>
                </a:solidFill>
                <a:cs typeface="Arial" charset="0"/>
              </a:rPr>
              <a:t>ANSWER # 13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8FF4D7-3E9A-5609-7D25-DE0E179897C8}"/>
              </a:ext>
            </a:extLst>
          </p:cNvPr>
          <p:cNvSpPr txBox="1"/>
          <p:nvPr/>
        </p:nvSpPr>
        <p:spPr>
          <a:xfrm>
            <a:off x="228600" y="685800"/>
            <a:ext cx="86868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dirty="0">
                <a:solidFill>
                  <a:srgbClr val="FFFF00"/>
                </a:solidFill>
                <a:latin typeface="+mn-lt"/>
              </a:rPr>
              <a:t>BILLY CRYSTAL</a:t>
            </a:r>
          </a:p>
        </p:txBody>
      </p:sp>
      <p:pic>
        <p:nvPicPr>
          <p:cNvPr id="3074" name="Picture 2" descr="Billy Crystal 700 Sundays | Watch the Movie on HBO | HBO.com">
            <a:extLst>
              <a:ext uri="{FF2B5EF4-FFF2-40B4-BE49-F238E27FC236}">
                <a16:creationId xmlns:a16="http://schemas.microsoft.com/office/drawing/2014/main" id="{DE027F1C-8429-4630-E09A-CB4572FE8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28" y="2590800"/>
            <a:ext cx="7136158" cy="40140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 dir="ou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6" y="457200"/>
            <a:ext cx="9144000" cy="457200"/>
          </a:xfrm>
        </p:spPr>
        <p:txBody>
          <a:bodyPr/>
          <a:lstStyle/>
          <a:p>
            <a:pPr>
              <a:defRPr/>
            </a:pPr>
            <a:br>
              <a:rPr lang="en-US" sz="2800" b="1" dirty="0">
                <a:solidFill>
                  <a:schemeClr val="accent4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QUESTION # 14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ANIMALS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2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-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PARTER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152400" y="1752600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None/>
            </a:pPr>
            <a:r>
              <a:rPr lang="en-US" altLang="en-US" sz="5400" b="1" dirty="0">
                <a:solidFill>
                  <a:schemeClr val="accent2">
                    <a:lumMod val="50000"/>
                  </a:schemeClr>
                </a:solidFill>
                <a:sym typeface="Calibri" panose="020F0502020204030204" pitchFamily="34" charset="0"/>
              </a:rPr>
              <a:t>AS RECOGNIZED BY THE AMERICAN KENNEL CLUB, BESIDES THE COLLIE, WHAT TWO DOG BREEDS HAVE THE WORD ‘COLLIE’ IN </a:t>
            </a:r>
            <a:br>
              <a:rPr lang="en-US" altLang="en-US" sz="5400" b="1" dirty="0">
                <a:solidFill>
                  <a:schemeClr val="accent2">
                    <a:lumMod val="50000"/>
                  </a:schemeClr>
                </a:solidFill>
                <a:sym typeface="Calibri" panose="020F0502020204030204" pitchFamily="34" charset="0"/>
              </a:rPr>
            </a:br>
            <a:r>
              <a:rPr lang="en-US" altLang="en-US" sz="5400" b="1" dirty="0">
                <a:solidFill>
                  <a:schemeClr val="accent2">
                    <a:lumMod val="50000"/>
                  </a:schemeClr>
                </a:solidFill>
                <a:sym typeface="Calibri" panose="020F0502020204030204" pitchFamily="34" charset="0"/>
              </a:rPr>
              <a:t>THEIR NAMES?</a:t>
            </a:r>
          </a:p>
          <a:p>
            <a:pPr algn="ctr"/>
            <a:endParaRPr lang="en-US" altLang="en-US" sz="4400" b="1" dirty="0">
              <a:solidFill>
                <a:schemeClr val="accent2">
                  <a:lumMod val="50000"/>
                </a:schemeClr>
              </a:solidFill>
              <a:sym typeface="Calibri" panose="020F0502020204030204" pitchFamily="34" charset="0"/>
            </a:endParaRPr>
          </a:p>
          <a:p>
            <a:pPr algn="ctr"/>
            <a:endParaRPr lang="en-US" altLang="en-US" sz="4400" b="1" dirty="0">
              <a:solidFill>
                <a:schemeClr val="accent2">
                  <a:lumMod val="50000"/>
                </a:schemeClr>
              </a:solidFill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65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edge/>
      </p:transition>
    </mc:Choice>
    <mc:Fallback xmlns="">
      <p:transition spd="slow">
        <p:wedg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00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21447" y="0"/>
            <a:ext cx="430110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8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382000" cy="685800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Arial" pitchFamily="34" charset="0"/>
              </a:rPr>
              <a:t>ANSWER # 14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C2E81C-8880-C483-10BC-ED61D20FDE42}"/>
              </a:ext>
            </a:extLst>
          </p:cNvPr>
          <p:cNvSpPr txBox="1"/>
          <p:nvPr/>
        </p:nvSpPr>
        <p:spPr>
          <a:xfrm>
            <a:off x="266700" y="685800"/>
            <a:ext cx="8610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BORDER COLLIE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BEARDED COLLIE</a:t>
            </a:r>
          </a:p>
        </p:txBody>
      </p:sp>
      <p:pic>
        <p:nvPicPr>
          <p:cNvPr id="4098" name="Picture 2" descr="Collie PNG, Vector, PSD, and Clipart With Transparent Background for Free  Download | Pngtree">
            <a:extLst>
              <a:ext uri="{FF2B5EF4-FFF2-40B4-BE49-F238E27FC236}">
                <a16:creationId xmlns:a16="http://schemas.microsoft.com/office/drawing/2014/main" id="{8E70E4DB-AACD-3DB7-A063-3778D0ABE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12553" y="3810000"/>
            <a:ext cx="3810000" cy="29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33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chemeClr val="accent3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685800"/>
          </a:xfrm>
        </p:spPr>
        <p:txBody>
          <a:bodyPr/>
          <a:lstStyle/>
          <a:p>
            <a:pPr>
              <a:defRPr/>
            </a:pPr>
            <a:br>
              <a:rPr lang="en-US" b="1" dirty="0"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QUESTION # 15</a:t>
            </a:r>
            <a:b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FOREIGN WORDS &amp; PHRASES</a:t>
            </a:r>
            <a:endParaRPr lang="en-US" sz="4200" b="1" dirty="0">
              <a:solidFill>
                <a:schemeClr val="accent1">
                  <a:lumMod val="50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6118" y="1295400"/>
            <a:ext cx="8305800" cy="3810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5900" b="1" dirty="0">
                <a:solidFill>
                  <a:srgbClr val="C00000"/>
                </a:solidFill>
              </a:rPr>
              <a:t>THE NAME OF WHAT SMALL MAGNIFYING GLASS USED BY JEWELERS COMES FROM THE FRENCH FOR </a:t>
            </a:r>
            <a:br>
              <a:rPr lang="en-US" sz="5900" b="1" dirty="0">
                <a:solidFill>
                  <a:srgbClr val="C00000"/>
                </a:solidFill>
              </a:rPr>
            </a:br>
            <a:r>
              <a:rPr lang="en-US" sz="5900" b="1" dirty="0">
                <a:solidFill>
                  <a:srgbClr val="C00000"/>
                </a:solidFill>
              </a:rPr>
              <a:t>‘IMPERFECT GEM’?</a:t>
            </a:r>
          </a:p>
        </p:txBody>
      </p:sp>
    </p:spTree>
    <p:extLst>
      <p:ext uri="{BB962C8B-B14F-4D97-AF65-F5344CB8AC3E}">
        <p14:creationId xmlns:p14="http://schemas.microsoft.com/office/powerpoint/2010/main" val="3345701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3">
            <a:lumMod val="40000"/>
            <a:lumOff val="6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664"/>
            <a:ext cx="8229600" cy="609600"/>
          </a:xfrm>
        </p:spPr>
        <p:txBody>
          <a:bodyPr/>
          <a:lstStyle/>
          <a:p>
            <a:pPr>
              <a:defRPr/>
            </a:pPr>
            <a:r>
              <a:rPr lang="en-US" sz="4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 pitchFamily="34" charset="0"/>
              </a:rPr>
              <a:t>ANSWER # 15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960257-3AA5-10EE-6CD3-0835193F2844}"/>
              </a:ext>
            </a:extLst>
          </p:cNvPr>
          <p:cNvSpPr txBox="1"/>
          <p:nvPr/>
        </p:nvSpPr>
        <p:spPr>
          <a:xfrm>
            <a:off x="152400" y="357688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dirty="0">
                <a:solidFill>
                  <a:srgbClr val="C00000"/>
                </a:solidFill>
                <a:latin typeface="+mn-lt"/>
              </a:rPr>
              <a:t>LOUPE</a:t>
            </a:r>
          </a:p>
        </p:txBody>
      </p:sp>
      <p:pic>
        <p:nvPicPr>
          <p:cNvPr id="5122" name="Picture 2" descr="How to Inspect a Diamond With a Loupe | Diamond Buzz">
            <a:extLst>
              <a:ext uri="{FF2B5EF4-FFF2-40B4-BE49-F238E27FC236}">
                <a16:creationId xmlns:a16="http://schemas.microsoft.com/office/drawing/2014/main" id="{78D88899-68F9-77E8-5185-49B21F3C7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06992" y="3220010"/>
            <a:ext cx="3930015" cy="3467661"/>
          </a:xfrm>
          <a:prstGeom prst="rect">
            <a:avLst/>
          </a:prstGeom>
          <a:noFill/>
          <a:effectLst>
            <a:glow rad="101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13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229600" cy="1066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7200" b="1" dirty="0">
                <a:latin typeface="+mn-lt"/>
                <a:cs typeface="Arial" pitchFamily="34" charset="0"/>
              </a:rPr>
              <a:t>QUESTION # 16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E1C222B-B57C-03AD-25EB-41C41B35D94D}"/>
              </a:ext>
            </a:extLst>
          </p:cNvPr>
          <p:cNvSpPr txBox="1"/>
          <p:nvPr/>
        </p:nvSpPr>
        <p:spPr>
          <a:xfrm>
            <a:off x="1219200" y="1676400"/>
            <a:ext cx="6781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NAME THE CHILD STARS </a:t>
            </a:r>
            <a:br>
              <a:rPr lang="en-US" sz="6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en-US" sz="6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(ALL GROWN UP)</a:t>
            </a:r>
          </a:p>
        </p:txBody>
      </p:sp>
      <p:pic>
        <p:nvPicPr>
          <p:cNvPr id="3" name="Picture 4" descr="child stars then &amp; now, Jerry Maguire, Jonathan Lipnicki">
            <a:extLst>
              <a:ext uri="{FF2B5EF4-FFF2-40B4-BE49-F238E27FC236}">
                <a16:creationId xmlns:a16="http://schemas.microsoft.com/office/drawing/2014/main" id="{DDEC1E1B-4D57-0A3D-3E5B-12F0F1D785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8400" y="172616"/>
            <a:ext cx="4419600" cy="656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Maureen McCormick - Actress">
            <a:extLst>
              <a:ext uri="{FF2B5EF4-FFF2-40B4-BE49-F238E27FC236}">
                <a16:creationId xmlns:a16="http://schemas.microsoft.com/office/drawing/2014/main" id="{07F70D68-7332-E1BB-DFF7-E38C67E03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137367"/>
            <a:ext cx="4953000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e slimmed down and trimmed his beard">
            <a:extLst>
              <a:ext uri="{FF2B5EF4-FFF2-40B4-BE49-F238E27FC236}">
                <a16:creationId xmlns:a16="http://schemas.microsoft.com/office/drawing/2014/main" id="{1B960677-89C4-10D9-5C50-E23F6D69A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1700" y="99527"/>
            <a:ext cx="4953000" cy="663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Tatyana Ali | Bel-Air Wiki | Fandom">
            <a:extLst>
              <a:ext uri="{FF2B5EF4-FFF2-40B4-BE49-F238E27FC236}">
                <a16:creationId xmlns:a16="http://schemas.microsoft.com/office/drawing/2014/main" id="{94C5A98A-EB4D-5A76-DD37-E07F413AC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609" y="134711"/>
            <a:ext cx="4856691" cy="66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Tiffany - Singer, Songwriter, Actress">
            <a:extLst>
              <a:ext uri="{FF2B5EF4-FFF2-40B4-BE49-F238E27FC236}">
                <a16:creationId xmlns:a16="http://schemas.microsoft.com/office/drawing/2014/main" id="{B2ED3064-EAA9-5075-F83B-ACD5F6850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582" y="152400"/>
            <a:ext cx="4928118" cy="657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630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0"/>
                            </p:stCondLst>
                            <p:childTnLst>
                              <p:par>
                                <p:cTn id="51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7837" y="708901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295400" y="-313358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08C8E8-D3CE-960C-24BB-5CC4DEC426AA}"/>
              </a:ext>
            </a:extLst>
          </p:cNvPr>
          <p:cNvSpPr txBox="1"/>
          <p:nvPr/>
        </p:nvSpPr>
        <p:spPr>
          <a:xfrm>
            <a:off x="152400" y="0"/>
            <a:ext cx="8839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600" dirty="0">
                <a:latin typeface="+mn-lt"/>
              </a:rPr>
              <a:t>JONATHAN LIPNICKI</a:t>
            </a:r>
            <a:endParaRPr lang="en-US" sz="76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028" name="Picture 4" descr="child stars then &amp; now, Jerry Maguire, Jonathan Lipnicki">
            <a:extLst>
              <a:ext uri="{FF2B5EF4-FFF2-40B4-BE49-F238E27FC236}">
                <a16:creationId xmlns:a16="http://schemas.microsoft.com/office/drawing/2014/main" id="{3868FBA6-DF2C-0D7D-B0C6-EFAA9FEAE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6155" y="1592347"/>
            <a:ext cx="3352800" cy="497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Jonathan Lipnicki and More Former Child Actors All Grown Up">
            <a:extLst>
              <a:ext uri="{FF2B5EF4-FFF2-40B4-BE49-F238E27FC236}">
                <a16:creationId xmlns:a16="http://schemas.microsoft.com/office/drawing/2014/main" id="{52595A12-857D-49C6-5E92-D0CB7A03C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03090" y="1603233"/>
            <a:ext cx="3594755" cy="497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50636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7837" y="708901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4BBEC0-CEC2-19E0-EA3A-210730157909}"/>
              </a:ext>
            </a:extLst>
          </p:cNvPr>
          <p:cNvSpPr txBox="1"/>
          <p:nvPr/>
        </p:nvSpPr>
        <p:spPr>
          <a:xfrm>
            <a:off x="152400" y="76200"/>
            <a:ext cx="8839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+mn-lt"/>
              </a:rPr>
              <a:t>MAUREEN </a:t>
            </a:r>
            <a:r>
              <a:rPr lang="en-US" sz="6600" dirty="0" err="1">
                <a:latin typeface="+mn-lt"/>
              </a:rPr>
              <a:t>McCORMICK</a:t>
            </a:r>
            <a:endParaRPr lang="en-US" sz="66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74" name="Picture 2" descr="Maureen McCormick - Actress">
            <a:extLst>
              <a:ext uri="{FF2B5EF4-FFF2-40B4-BE49-F238E27FC236}">
                <a16:creationId xmlns:a16="http://schemas.microsoft.com/office/drawing/2014/main" id="{B695B2A1-CACF-2909-B238-E5E31DF32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08" y="1585979"/>
            <a:ext cx="3754574" cy="500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Brady Bunch' Star Maureen McCormick Said the Cast Knew She 'Had a  Problem' With Drugs: 'I Wish They Had Intervened'">
            <a:extLst>
              <a:ext uri="{FF2B5EF4-FFF2-40B4-BE49-F238E27FC236}">
                <a16:creationId xmlns:a16="http://schemas.microsoft.com/office/drawing/2014/main" id="{06CA0D4B-6C66-559A-DDF0-DDC6F9F62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9795" y="1598645"/>
            <a:ext cx="4327642" cy="4993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77304"/>
      </p:ext>
    </p:extLst>
  </p:cSld>
  <p:clrMapOvr>
    <a:masterClrMapping/>
  </p:clrMapOvr>
  <p:transition spd="slow">
    <p:push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43368" y="13996"/>
            <a:ext cx="8657264" cy="1143000"/>
          </a:xfrm>
        </p:spPr>
        <p:txBody>
          <a:bodyPr/>
          <a:lstStyle/>
          <a:p>
            <a:br>
              <a:rPr lang="en-US" sz="4200" b="1" dirty="0">
                <a:solidFill>
                  <a:srgbClr val="C00000"/>
                </a:solidFill>
                <a:cs typeface="Arial" charset="0"/>
              </a:rPr>
            </a:b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QUESTION # 2</a:t>
            </a:r>
            <a:b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SCIENCE</a:t>
            </a:r>
            <a:b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3</a:t>
            </a:r>
            <a:r>
              <a:rPr lang="en-US" sz="3600" b="1" i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-</a:t>
            </a: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PARTER</a:t>
            </a:r>
            <a:endParaRPr lang="en-US" sz="33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185EC0-4BAD-F0D2-C013-5E40AA097187}"/>
              </a:ext>
            </a:extLst>
          </p:cNvPr>
          <p:cNvSpPr txBox="1"/>
          <p:nvPr/>
        </p:nvSpPr>
        <p:spPr>
          <a:xfrm>
            <a:off x="243368" y="1752600"/>
            <a:ext cx="86572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WHAT THREE ELEMENTS ARE CONSIDERED THE MOST FERROMAGNETIC, SUBSTANCES THAT ARE STRONGLY AFFECTED BY A MAGNETIC FIELD?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74562" y="864748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D30EF43-DDEE-7689-FC8E-8E6F0FBB0CAA}"/>
              </a:ext>
            </a:extLst>
          </p:cNvPr>
          <p:cNvSpPr txBox="1"/>
          <p:nvPr/>
        </p:nvSpPr>
        <p:spPr>
          <a:xfrm>
            <a:off x="1" y="30813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+mn-lt"/>
              </a:rPr>
              <a:t>HALEY JOEL OSMENT</a:t>
            </a:r>
            <a:endParaRPr lang="en-US" sz="72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6146" name="Picture 2" descr="He slimmed down and trimmed his beard">
            <a:extLst>
              <a:ext uri="{FF2B5EF4-FFF2-40B4-BE49-F238E27FC236}">
                <a16:creationId xmlns:a16="http://schemas.microsoft.com/office/drawing/2014/main" id="{901752E2-1C94-4E1A-3835-575031073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0" y="1661463"/>
            <a:ext cx="3733801" cy="500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aley Joel Osment, then and now. : r/nostalgia">
            <a:extLst>
              <a:ext uri="{FF2B5EF4-FFF2-40B4-BE49-F238E27FC236}">
                <a16:creationId xmlns:a16="http://schemas.microsoft.com/office/drawing/2014/main" id="{A99BBC87-EACE-9973-F2EE-FC7510ED8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29656" y="1661463"/>
            <a:ext cx="3752343" cy="500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005756"/>
      </p:ext>
    </p:extLst>
  </p:cSld>
  <p:clrMapOvr>
    <a:masterClrMapping/>
  </p:clrMapOvr>
  <p:transition spd="slow">
    <p:push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7837" y="708901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496563" y="990600"/>
            <a:ext cx="831641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endParaRPr lang="en-US" sz="8000" dirty="0">
              <a:latin typeface="+mn-lt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FF88F9-40E3-0DC5-5443-DC80EE64584A}"/>
              </a:ext>
            </a:extLst>
          </p:cNvPr>
          <p:cNvSpPr txBox="1"/>
          <p:nvPr/>
        </p:nvSpPr>
        <p:spPr>
          <a:xfrm>
            <a:off x="152400" y="-55841"/>
            <a:ext cx="88392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dirty="0">
                <a:latin typeface="+mn-lt"/>
              </a:rPr>
              <a:t>TATYANA ALI</a:t>
            </a:r>
            <a:endParaRPr lang="en-US" sz="110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098" name="Picture 2" descr="Tatyana Ali | Bel-Air Wiki | Fandom">
            <a:extLst>
              <a:ext uri="{FF2B5EF4-FFF2-40B4-BE49-F238E27FC236}">
                <a16:creationId xmlns:a16="http://schemas.microsoft.com/office/drawing/2014/main" id="{E3C0498A-7599-A8EF-B67C-6119EB384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10962"/>
            <a:ext cx="3355431" cy="4562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2 Times Ashley Banks From 'The Fresh Prince Of Bel-Air' Was The  Quintessential &quot;Carefree Black Girl&quot;">
            <a:extLst>
              <a:ext uri="{FF2B5EF4-FFF2-40B4-BE49-F238E27FC236}">
                <a16:creationId xmlns:a16="http://schemas.microsoft.com/office/drawing/2014/main" id="{8382299D-FC87-DB4C-87F4-294F07B50A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154169" y="2034892"/>
            <a:ext cx="4227832" cy="456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303147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417837" y="708901"/>
            <a:ext cx="8229600" cy="1143000"/>
          </a:xfrm>
        </p:spPr>
        <p:txBody>
          <a:bodyPr/>
          <a:lstStyle/>
          <a:p>
            <a:br>
              <a:rPr lang="en-US" altLang="en-US" b="1" dirty="0">
                <a:cs typeface="Arial" panose="020B0604020202020204" pitchFamily="34" charset="0"/>
              </a:rPr>
            </a:br>
            <a:br>
              <a:rPr lang="en-US" altLang="en-US" sz="4800" b="1" dirty="0">
                <a:cs typeface="Arial" panose="020B0604020202020204" pitchFamily="34" charset="0"/>
              </a:rPr>
            </a:br>
            <a:endParaRPr lang="en-US" altLang="en-US" sz="4800" b="1" dirty="0">
              <a:solidFill>
                <a:schemeClr val="accent6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7658FB-18EB-4E3E-BDD4-6D58B4278C45}"/>
              </a:ext>
            </a:extLst>
          </p:cNvPr>
          <p:cNvSpPr txBox="1"/>
          <p:nvPr/>
        </p:nvSpPr>
        <p:spPr>
          <a:xfrm>
            <a:off x="-32656" y="-228600"/>
            <a:ext cx="917665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0" dirty="0">
                <a:latin typeface="+mn-lt"/>
              </a:rPr>
              <a:t>TIFFANY</a:t>
            </a:r>
            <a:endParaRPr lang="en-US" sz="16500" i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5122" name="Picture 2" descr="Tiffany - Singer, Songwriter, Actress">
            <a:extLst>
              <a:ext uri="{FF2B5EF4-FFF2-40B4-BE49-F238E27FC236}">
                <a16:creationId xmlns:a16="http://schemas.microsoft.com/office/drawing/2014/main" id="{DAEC5F95-DA46-C63A-A268-D56780D63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48" y="2509147"/>
            <a:ext cx="3064892" cy="408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iffany Darwish | Tiffany (singer) Wiki | Fandom">
            <a:extLst>
              <a:ext uri="{FF2B5EF4-FFF2-40B4-BE49-F238E27FC236}">
                <a16:creationId xmlns:a16="http://schemas.microsoft.com/office/drawing/2014/main" id="{87588340-04DD-6819-D83E-7114161F69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2540249"/>
            <a:ext cx="3150852" cy="407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594636"/>
      </p:ext>
    </p:extLst>
  </p:cSld>
  <p:clrMapOvr>
    <a:masterClrMapping/>
  </p:clrMapOvr>
  <p:transition spd="slow">
    <p:push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94414" y="304800"/>
            <a:ext cx="8155172" cy="6858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QUESTION # 17</a:t>
            </a: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</a:b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COLLEGES &amp; UNIVERSITIES</a:t>
            </a: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95400"/>
            <a:ext cx="8001000" cy="3992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5100" b="1" dirty="0">
                <a:solidFill>
                  <a:schemeClr val="accent1">
                    <a:lumMod val="50000"/>
                  </a:schemeClr>
                </a:solidFill>
              </a:rPr>
              <a:t>WHAT LIBERAL ARTS SCHOOL IN OHIO BECAME THE NATION’S FIRST COEDUCATIONAL COLLEGE AFTER ACCEPTING FOUR WOMEN AS FULL</a:t>
            </a:r>
            <a:r>
              <a:rPr lang="en-US" sz="5100" b="1" i="1" dirty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en-US" sz="5100" b="1" dirty="0">
                <a:solidFill>
                  <a:schemeClr val="accent1">
                    <a:lumMod val="50000"/>
                  </a:schemeClr>
                </a:solidFill>
              </a:rPr>
              <a:t>TIME STUDENTS IN 1837?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144000" cy="762000"/>
          </a:xfrm>
        </p:spPr>
        <p:txBody>
          <a:bodyPr/>
          <a:lstStyle/>
          <a:p>
            <a:b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US" sz="42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  <a:t>ANSWER # 17</a:t>
            </a:r>
          </a:p>
        </p:txBody>
      </p:sp>
      <p:sp>
        <p:nvSpPr>
          <p:cNvPr id="4" name="AutoShape 4" descr="What is a squall line? © Alamy">
            <a:extLst>
              <a:ext uri="{FF2B5EF4-FFF2-40B4-BE49-F238E27FC236}">
                <a16:creationId xmlns:a16="http://schemas.microsoft.com/office/drawing/2014/main" id="{DBFB1F83-112D-1764-F179-A8E4E5EFA91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Obie Pride | Oberlin College and Conservatory">
            <a:extLst>
              <a:ext uri="{FF2B5EF4-FFF2-40B4-BE49-F238E27FC236}">
                <a16:creationId xmlns:a16="http://schemas.microsoft.com/office/drawing/2014/main" id="{A130AC2F-9F0B-685B-C895-8272E3514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630" y="895350"/>
            <a:ext cx="8696739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94414" y="1143000"/>
            <a:ext cx="8155172" cy="6858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QUESTION # 18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TITLES IN COMMON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4</a:t>
            </a: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-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PARTER</a:t>
            </a:r>
            <a:b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</a:br>
            <a:br>
              <a:rPr lang="en-US" sz="3600" b="1" dirty="0">
                <a:solidFill>
                  <a:schemeClr val="accent4">
                    <a:lumMod val="50000"/>
                  </a:schemeClr>
                </a:solidFill>
                <a:cs typeface="Arial" charset="0"/>
              </a:rPr>
            </a:b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0B9E62-29FB-E56F-B32F-5D6F99762109}"/>
              </a:ext>
            </a:extLst>
          </p:cNvPr>
          <p:cNvSpPr txBox="1"/>
          <p:nvPr/>
        </p:nvSpPr>
        <p:spPr>
          <a:xfrm>
            <a:off x="380557" y="1807029"/>
            <a:ext cx="83828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GIVEN AN ACTOR FROM THE MOVIE AND THE ARTIST, PLEASE PROVIDE THE TITLES SHARED BY EACH MOVIE AND SONG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11D6439-C04F-2593-69EB-EDF26C99C9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167738"/>
              </p:ext>
            </p:extLst>
          </p:nvPr>
        </p:nvGraphicFramePr>
        <p:xfrm>
          <a:off x="410104" y="4404049"/>
          <a:ext cx="8239482" cy="5181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119741">
                  <a:extLst>
                    <a:ext uri="{9D8B030D-6E8A-4147-A177-3AD203B41FA5}">
                      <a16:colId xmlns:a16="http://schemas.microsoft.com/office/drawing/2014/main" val="3362237492"/>
                    </a:ext>
                  </a:extLst>
                </a:gridCol>
                <a:gridCol w="4119741">
                  <a:extLst>
                    <a:ext uri="{9D8B030D-6E8A-4147-A177-3AD203B41FA5}">
                      <a16:colId xmlns:a16="http://schemas.microsoft.com/office/drawing/2014/main" val="4230903534"/>
                    </a:ext>
                  </a:extLst>
                </a:gridCol>
              </a:tblGrid>
              <a:tr h="37982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JAMES STEWART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U2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27258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A17C14-94F2-B342-1A6F-99BA20AE15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163873"/>
              </p:ext>
            </p:extLst>
          </p:nvPr>
        </p:nvGraphicFramePr>
        <p:xfrm>
          <a:off x="410104" y="5016743"/>
          <a:ext cx="8239482" cy="5181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19741">
                  <a:extLst>
                    <a:ext uri="{9D8B030D-6E8A-4147-A177-3AD203B41FA5}">
                      <a16:colId xmlns:a16="http://schemas.microsoft.com/office/drawing/2014/main" val="3362237492"/>
                    </a:ext>
                  </a:extLst>
                </a:gridCol>
                <a:gridCol w="4119741">
                  <a:extLst>
                    <a:ext uri="{9D8B030D-6E8A-4147-A177-3AD203B41FA5}">
                      <a16:colId xmlns:a16="http://schemas.microsoft.com/office/drawing/2014/main" val="4230903534"/>
                    </a:ext>
                  </a:extLst>
                </a:gridCol>
              </a:tblGrid>
              <a:tr h="43541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BRUCE WILLIS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KENDRICK LAMAR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272586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74B5ED02-42E8-8111-C2E5-9E3376B559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812589"/>
              </p:ext>
            </p:extLst>
          </p:nvPr>
        </p:nvGraphicFramePr>
        <p:xfrm>
          <a:off x="410104" y="5582318"/>
          <a:ext cx="8239482" cy="5181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119741">
                  <a:extLst>
                    <a:ext uri="{9D8B030D-6E8A-4147-A177-3AD203B41FA5}">
                      <a16:colId xmlns:a16="http://schemas.microsoft.com/office/drawing/2014/main" val="3362237492"/>
                    </a:ext>
                  </a:extLst>
                </a:gridCol>
                <a:gridCol w="4119741">
                  <a:extLst>
                    <a:ext uri="{9D8B030D-6E8A-4147-A177-3AD203B41FA5}">
                      <a16:colId xmlns:a16="http://schemas.microsoft.com/office/drawing/2014/main" val="4230903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MEL GIBSON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ROD STEWART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272586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006B91CF-3AF1-5BDC-929E-CD67F2B7D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482598"/>
              </p:ext>
            </p:extLst>
          </p:nvPr>
        </p:nvGraphicFramePr>
        <p:xfrm>
          <a:off x="380557" y="6172200"/>
          <a:ext cx="8269030" cy="5181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34515">
                  <a:extLst>
                    <a:ext uri="{9D8B030D-6E8A-4147-A177-3AD203B41FA5}">
                      <a16:colId xmlns:a16="http://schemas.microsoft.com/office/drawing/2014/main" val="3362237492"/>
                    </a:ext>
                  </a:extLst>
                </a:gridCol>
                <a:gridCol w="4134515">
                  <a:extLst>
                    <a:ext uri="{9D8B030D-6E8A-4147-A177-3AD203B41FA5}">
                      <a16:colId xmlns:a16="http://schemas.microsoft.com/office/drawing/2014/main" val="42309035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MICHELLE PFEIFFER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EAGLES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0272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033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-1555" y="381000"/>
            <a:ext cx="9144000" cy="685800"/>
          </a:xfrm>
        </p:spPr>
        <p:txBody>
          <a:bodyPr/>
          <a:lstStyle/>
          <a:p>
            <a:br>
              <a:rPr lang="en-US" b="1" dirty="0">
                <a:latin typeface="Arial" charset="0"/>
                <a:cs typeface="Arial" charset="0"/>
              </a:rPr>
            </a:b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cs typeface="Arial" charset="0"/>
              </a:rPr>
              <a:t>ANSWER # 18</a:t>
            </a: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cs typeface="Arial" charset="0"/>
              </a:rPr>
            </a:br>
            <a:br>
              <a:rPr lang="en-US" sz="4200" b="1" dirty="0">
                <a:cs typeface="Arial" charset="0"/>
              </a:rPr>
            </a:br>
            <a:endParaRPr lang="en-US" sz="4200" b="1" dirty="0"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935786-F59A-871D-977D-599D2AC41733}"/>
              </a:ext>
            </a:extLst>
          </p:cNvPr>
          <p:cNvSpPr txBox="1"/>
          <p:nvPr/>
        </p:nvSpPr>
        <p:spPr>
          <a:xfrm>
            <a:off x="457200" y="743970"/>
            <a:ext cx="8077200" cy="6109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7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JAMES STEWART/U2 - </a:t>
            </a:r>
            <a:r>
              <a:rPr lang="en-US" sz="4700" dirty="0">
                <a:solidFill>
                  <a:srgbClr val="C00000"/>
                </a:solidFill>
                <a:latin typeface="+mn-lt"/>
              </a:rPr>
              <a:t>VERTIGO</a:t>
            </a:r>
          </a:p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7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BRUCE WILLIS/KENDRICK LAMAR - </a:t>
            </a:r>
            <a:r>
              <a:rPr lang="en-US" sz="4700" dirty="0">
                <a:solidFill>
                  <a:srgbClr val="C00000"/>
                </a:solidFill>
                <a:latin typeface="+mn-lt"/>
              </a:rPr>
              <a:t>DIE HARD</a:t>
            </a:r>
          </a:p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7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MEL GIBSON/ROD STEWART - </a:t>
            </a:r>
            <a:r>
              <a:rPr lang="en-US" sz="4700" dirty="0">
                <a:solidFill>
                  <a:srgbClr val="C00000"/>
                </a:solidFill>
                <a:latin typeface="+mn-lt"/>
              </a:rPr>
              <a:t>FOREVER YOUNG</a:t>
            </a:r>
          </a:p>
          <a:p>
            <a:pPr marL="285750" indent="-285750" algn="ctr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4700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MICHELLE PFEIFFER/EAGLES - </a:t>
            </a:r>
            <a:r>
              <a:rPr lang="en-US" sz="4700" dirty="0">
                <a:solidFill>
                  <a:srgbClr val="C00000"/>
                </a:solidFill>
                <a:latin typeface="+mn-lt"/>
              </a:rPr>
              <a:t>TEQUILA SUNRISE</a:t>
            </a:r>
          </a:p>
        </p:txBody>
      </p:sp>
    </p:spTree>
    <p:extLst>
      <p:ext uri="{BB962C8B-B14F-4D97-AF65-F5344CB8AC3E}">
        <p14:creationId xmlns:p14="http://schemas.microsoft.com/office/powerpoint/2010/main" val="2567284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7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+mj-lt"/>
              </a:rPr>
              <a:t>QUESTION # 19</a:t>
            </a:r>
          </a:p>
          <a:p>
            <a:pPr algn="ctr"/>
            <a:r>
              <a:rPr lang="en-US" sz="4200" dirty="0">
                <a:solidFill>
                  <a:schemeClr val="bg1"/>
                </a:solidFill>
                <a:latin typeface="+mj-lt"/>
              </a:rPr>
              <a:t>LEGAL TERMINOLOGY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C26EAC-FAD1-4216-8708-5EF385844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86967"/>
            <a:ext cx="8610600" cy="4617531"/>
          </a:xfrm>
        </p:spPr>
        <p:txBody>
          <a:bodyPr/>
          <a:lstStyle/>
          <a:p>
            <a:pPr marL="0" indent="0" algn="ctr">
              <a:buNone/>
            </a:pPr>
            <a:r>
              <a:rPr lang="en-US" sz="5700" b="1" dirty="0">
                <a:solidFill>
                  <a:srgbClr val="C1F7C7"/>
                </a:solidFill>
              </a:rPr>
              <a:t>FROM THE LATIN FOR ‘TWISTED’, WHAT BRANCH OF CIVIL LAW DEALS WITH INJURIES TO ONE’S BODY, PROPERTY, BUSINESS, REPUTATION, OR PRIVACY?</a:t>
            </a:r>
          </a:p>
          <a:p>
            <a:pPr marL="0" indent="0" algn="ctr">
              <a:buNone/>
            </a:pPr>
            <a:endParaRPr lang="en-US" sz="5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26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767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+mj-lt"/>
              </a:rPr>
              <a:t>ANSWER # 19</a:t>
            </a:r>
          </a:p>
        </p:txBody>
      </p:sp>
      <p:sp>
        <p:nvSpPr>
          <p:cNvPr id="3" name="AutoShape 2" descr="Legend of the Pillars of Hercules on Gibraltar">
            <a:extLst>
              <a:ext uri="{FF2B5EF4-FFF2-40B4-BE49-F238E27FC236}">
                <a16:creationId xmlns:a16="http://schemas.microsoft.com/office/drawing/2014/main" id="{99ABE60B-8D9D-A160-7CCE-B753E958D0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B788E6-9246-D2BF-4A69-FE29EF12DCA0}"/>
              </a:ext>
            </a:extLst>
          </p:cNvPr>
          <p:cNvSpPr txBox="1"/>
          <p:nvPr/>
        </p:nvSpPr>
        <p:spPr>
          <a:xfrm>
            <a:off x="0" y="455426"/>
            <a:ext cx="91440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400" dirty="0">
                <a:solidFill>
                  <a:srgbClr val="C1F7C7"/>
                </a:solidFill>
                <a:latin typeface="+mn-lt"/>
              </a:rPr>
              <a:t>TORT</a:t>
            </a:r>
          </a:p>
        </p:txBody>
      </p:sp>
      <p:pic>
        <p:nvPicPr>
          <p:cNvPr id="9220" name="Picture 4" descr="Ontario Courts Tell it Like it Is - FamilyLLB">
            <a:extLst>
              <a:ext uri="{FF2B5EF4-FFF2-40B4-BE49-F238E27FC236}">
                <a16:creationId xmlns:a16="http://schemas.microsoft.com/office/drawing/2014/main" id="{821DCEA6-C658-4FF9-60F7-9A15946E3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325" y="3713534"/>
            <a:ext cx="4105275" cy="314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476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/>
          <a:lstStyle/>
          <a:p>
            <a:br>
              <a:rPr lang="en-US" altLang="en-US" sz="3200" b="1" dirty="0"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QUESTION # 20</a:t>
            </a:r>
            <a:b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BET UP TO 15 POINTS</a:t>
            </a:r>
            <a:b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U.S. PRESIDENTS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305800" cy="4678363"/>
          </a:xfrm>
        </p:spPr>
        <p:txBody>
          <a:bodyPr/>
          <a:lstStyle/>
          <a:p>
            <a:pPr marL="400050" lvl="1" indent="0" algn="ctr">
              <a:buNone/>
            </a:pPr>
            <a:r>
              <a:rPr lang="en-US" sz="4500" b="1" dirty="0">
                <a:solidFill>
                  <a:srgbClr val="FFFF00"/>
                </a:solidFill>
              </a:rPr>
              <a:t>WHICH U.S. PRESIDENT OUTLIVED HIS FOUR IMMEDIATE SUCCESSORS AND LIVED TO SEE MORE SUCCESSORS ASCEND TO THE PRESIDENCY (EIGHT) THAN ANYONE ELSE?</a:t>
            </a:r>
          </a:p>
        </p:txBody>
      </p:sp>
    </p:spTree>
    <p:extLst>
      <p:ext uri="{BB962C8B-B14F-4D97-AF65-F5344CB8AC3E}">
        <p14:creationId xmlns:p14="http://schemas.microsoft.com/office/powerpoint/2010/main" val="36514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2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1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1F7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ANSWER # 2</a:t>
            </a:r>
          </a:p>
        </p:txBody>
      </p:sp>
      <p:sp>
        <p:nvSpPr>
          <p:cNvPr id="4" name="AutoShape 4" descr="Pittsburgh Steelers Clemente Bridge &amp; Football Image Logo Type Die-cut  MAGNET | eBay">
            <a:extLst>
              <a:ext uri="{FF2B5EF4-FFF2-40B4-BE49-F238E27FC236}">
                <a16:creationId xmlns:a16="http://schemas.microsoft.com/office/drawing/2014/main" id="{4EE1CDA5-033F-5C87-0E65-C49E750815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00894D-EAFE-7F04-6009-E99D4C525086}"/>
              </a:ext>
            </a:extLst>
          </p:cNvPr>
          <p:cNvSpPr txBox="1"/>
          <p:nvPr/>
        </p:nvSpPr>
        <p:spPr>
          <a:xfrm>
            <a:off x="181947" y="610136"/>
            <a:ext cx="6172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NICKEL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COBALT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30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IRON</a:t>
            </a:r>
          </a:p>
        </p:txBody>
      </p:sp>
      <p:pic>
        <p:nvPicPr>
          <p:cNvPr id="2050" name="Picture 2" descr="Ferromagnetic vs Paramagnetic vs Diamagnetic: What's the Difference? |  Magnets | OneMonroe">
            <a:extLst>
              <a:ext uri="{FF2B5EF4-FFF2-40B4-BE49-F238E27FC236}">
                <a16:creationId xmlns:a16="http://schemas.microsoft.com/office/drawing/2014/main" id="{38CC60EB-B1D4-26CB-5B8F-9456F29AB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13539" y="1738470"/>
            <a:ext cx="2748514" cy="406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7937"/>
            <a:ext cx="8229600" cy="677863"/>
          </a:xfrm>
        </p:spPr>
        <p:txBody>
          <a:bodyPr/>
          <a:lstStyle/>
          <a:p>
            <a: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  <a:t>ANSWER # 20</a:t>
            </a:r>
          </a:p>
        </p:txBody>
      </p:sp>
      <p:sp>
        <p:nvSpPr>
          <p:cNvPr id="2" name="AutoShape 2" descr="Image result for surgeon's photo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Image result for surgeon's photo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4D57F0-962B-EA7A-C471-51E253B33FBA}"/>
              </a:ext>
            </a:extLst>
          </p:cNvPr>
          <p:cNvSpPr txBox="1"/>
          <p:nvPr/>
        </p:nvSpPr>
        <p:spPr>
          <a:xfrm>
            <a:off x="457200" y="685800"/>
            <a:ext cx="8534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0" dirty="0">
                <a:solidFill>
                  <a:srgbClr val="FFFF00"/>
                </a:solidFill>
                <a:latin typeface="+mn-lt"/>
              </a:rPr>
              <a:t>MARTIN VAN BUREN</a:t>
            </a:r>
          </a:p>
        </p:txBody>
      </p:sp>
      <p:pic>
        <p:nvPicPr>
          <p:cNvPr id="1026" name="Picture 2" descr="President Martin Van Buren Portrait - Daniel Huntington Sticker by War Is  Hell Store - Pixels">
            <a:extLst>
              <a:ext uri="{FF2B5EF4-FFF2-40B4-BE49-F238E27FC236}">
                <a16:creationId xmlns:a16="http://schemas.microsoft.com/office/drawing/2014/main" id="{4A85CFFD-36A1-973D-3008-733E6F40D5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67400" y="2806505"/>
            <a:ext cx="3276600" cy="405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44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746" y="381000"/>
            <a:ext cx="9144000" cy="1084835"/>
          </a:xfrm>
        </p:spPr>
        <p:txBody>
          <a:bodyPr/>
          <a:lstStyle/>
          <a:p>
            <a:r>
              <a:rPr lang="en-US" sz="7500" dirty="0">
                <a:ln w="19050">
                  <a:solidFill>
                    <a:prstClr val="black"/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Berlin Sans FB Demi" panose="020E0802020502020306" pitchFamily="34" charset="0"/>
              </a:rPr>
              <a:t>TRIVIAMARYLAND</a:t>
            </a:r>
            <a:br>
              <a:rPr lang="en-US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Berlin Sans FB Demi" panose="020E0802020502020306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CC9A0-EBB2-4D3C-91A8-1A4118EC5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48" y="6324600"/>
            <a:ext cx="9067800" cy="6397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triviamaryland.com                                                          @triviamaryland</a:t>
            </a:r>
          </a:p>
        </p:txBody>
      </p:sp>
      <p:pic>
        <p:nvPicPr>
          <p:cNvPr id="4" name="Picture 2" descr="Facebook, soscialmedia, connection, fb, logo, media, social icon - Free  download">
            <a:extLst>
              <a:ext uri="{FF2B5EF4-FFF2-40B4-BE49-F238E27FC236}">
                <a16:creationId xmlns:a16="http://schemas.microsoft.com/office/drawing/2014/main" id="{CA308591-82D6-4164-BDD4-0197B7B01E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24600" y="6415881"/>
            <a:ext cx="295470" cy="30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15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551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+mj-lt"/>
              </a:rPr>
              <a:t>TIEBREAKER QUESTION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C26EAC-FAD1-4216-8708-5EF385844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71321"/>
            <a:ext cx="8763000" cy="4617531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b="1" dirty="0">
                <a:solidFill>
                  <a:srgbClr val="C1F7C7"/>
                </a:solidFill>
              </a:rPr>
              <a:t>IN WHAT YEAR WAS THE TV NETWORK HBO LAUNCHED?</a:t>
            </a:r>
          </a:p>
          <a:p>
            <a:pPr marL="0" indent="0" algn="ctr">
              <a:buNone/>
            </a:pPr>
            <a:endParaRPr lang="en-US" sz="55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23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5767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200" dirty="0">
                <a:solidFill>
                  <a:schemeClr val="bg1"/>
                </a:solidFill>
                <a:latin typeface="+mj-lt"/>
              </a:rPr>
              <a:t>TIEBREAKER ANSWER</a:t>
            </a:r>
          </a:p>
        </p:txBody>
      </p:sp>
      <p:sp>
        <p:nvSpPr>
          <p:cNvPr id="3" name="AutoShape 2" descr="Legend of the Pillars of Hercules on Gibraltar">
            <a:extLst>
              <a:ext uri="{FF2B5EF4-FFF2-40B4-BE49-F238E27FC236}">
                <a16:creationId xmlns:a16="http://schemas.microsoft.com/office/drawing/2014/main" id="{99ABE60B-8D9D-A160-7CCE-B753E958D0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B788E6-9246-D2BF-4A69-FE29EF12DCA0}"/>
              </a:ext>
            </a:extLst>
          </p:cNvPr>
          <p:cNvSpPr txBox="1"/>
          <p:nvPr/>
        </p:nvSpPr>
        <p:spPr>
          <a:xfrm>
            <a:off x="17106" y="5334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0" dirty="0">
                <a:solidFill>
                  <a:srgbClr val="C1F7C7"/>
                </a:solidFill>
                <a:latin typeface="+mn-lt"/>
              </a:rPr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414986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686800" cy="914400"/>
          </a:xfrm>
        </p:spPr>
        <p:txBody>
          <a:bodyPr/>
          <a:lstStyle/>
          <a:p>
            <a:br>
              <a:rPr lang="en-US" sz="4200" b="1" dirty="0">
                <a:solidFill>
                  <a:schemeClr val="bg1"/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QUESTION # 3</a:t>
            </a:r>
            <a:br>
              <a:rPr lang="en-US" sz="42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</a:br>
            <a:r>
              <a:rPr lang="en-US" sz="42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THE MILITARY</a:t>
            </a:r>
            <a:br>
              <a:rPr lang="en-US" sz="4200" b="1" dirty="0">
                <a:solidFill>
                  <a:srgbClr val="006666"/>
                </a:solidFill>
                <a:cs typeface="Arial" charset="0"/>
              </a:rPr>
            </a:br>
            <a:br>
              <a:rPr lang="en-US" sz="40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4200" b="1" dirty="0">
              <a:solidFill>
                <a:schemeClr val="accent2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54528" y="1295400"/>
            <a:ext cx="7434943" cy="1855237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b="1" dirty="0">
                <a:solidFill>
                  <a:srgbClr val="C00000"/>
                </a:solidFill>
              </a:rPr>
              <a:t>WHAT HAS BEEN THE HIGHEST RANK IN THE BRITISH ARMY SINCE 1736?</a:t>
            </a:r>
            <a:endParaRPr lang="en-US" sz="9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-4403"/>
            <a:ext cx="8229600" cy="690203"/>
          </a:xfrm>
        </p:spPr>
        <p:txBody>
          <a:bodyPr/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cs typeface="Arial" charset="0"/>
              </a:rPr>
              <a:t>ANSWER # 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892386-164B-F69D-97A8-F719DCD49BD2}"/>
              </a:ext>
            </a:extLst>
          </p:cNvPr>
          <p:cNvSpPr txBox="1"/>
          <p:nvPr/>
        </p:nvSpPr>
        <p:spPr>
          <a:xfrm>
            <a:off x="152400" y="6096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C00000"/>
                </a:solidFill>
                <a:latin typeface="+mn-lt"/>
              </a:rPr>
              <a:t>FIELD MARSHAL</a:t>
            </a:r>
            <a:endParaRPr lang="en-US" sz="11000" dirty="0">
              <a:solidFill>
                <a:srgbClr val="373F3B"/>
              </a:solidFill>
              <a:latin typeface="+mn-lt"/>
            </a:endParaRPr>
          </a:p>
        </p:txBody>
      </p:sp>
      <p:pic>
        <p:nvPicPr>
          <p:cNvPr id="3074" name="Picture 2" descr="New UK British Army Field Marshal General Uniform Rank Badge QUEEN Crown  Pair | eBay">
            <a:extLst>
              <a:ext uri="{FF2B5EF4-FFF2-40B4-BE49-F238E27FC236}">
                <a16:creationId xmlns:a16="http://schemas.microsoft.com/office/drawing/2014/main" id="{032A0CA2-B7A6-9840-EEB0-F0D633C37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438400"/>
            <a:ext cx="3048000" cy="426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546893"/>
            <a:ext cx="9144000" cy="1284287"/>
          </a:xfrm>
        </p:spPr>
        <p:txBody>
          <a:bodyPr/>
          <a:lstStyle/>
          <a:p>
            <a: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QUESTION # 4</a:t>
            </a:r>
            <a:b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BASEBALL</a:t>
            </a:r>
            <a:b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  <a:r>
              <a:rPr lang="en-US" altLang="en-US" sz="3600" b="1" i="1" dirty="0">
                <a:solidFill>
                  <a:schemeClr val="bg1"/>
                </a:solidFill>
                <a:cs typeface="Arial" panose="020B0604020202020204" pitchFamily="34" charset="0"/>
              </a:rPr>
              <a:t>-</a:t>
            </a:r>
            <a:r>
              <a:rPr lang="en-US" altLang="en-US" sz="3600" b="1" dirty="0">
                <a:solidFill>
                  <a:schemeClr val="bg1"/>
                </a:solidFill>
                <a:cs typeface="Arial" panose="020B0604020202020204" pitchFamily="34" charset="0"/>
              </a:rPr>
              <a:t>PARTER</a:t>
            </a:r>
            <a:br>
              <a:rPr lang="en-US" altLang="en-US" sz="4000" b="1" dirty="0">
                <a:solidFill>
                  <a:schemeClr val="accent3">
                    <a:lumMod val="20000"/>
                    <a:lumOff val="80000"/>
                  </a:schemeClr>
                </a:solidFill>
                <a:cs typeface="Arial" panose="020B0604020202020204" pitchFamily="34" charset="0"/>
              </a:rPr>
            </a:br>
            <a:endParaRPr lang="en-US" altLang="en-US" sz="4000" dirty="0">
              <a:solidFill>
                <a:schemeClr val="accent3">
                  <a:lumMod val="20000"/>
                  <a:lumOff val="8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524000"/>
            <a:ext cx="8382000" cy="4144963"/>
          </a:xfrm>
        </p:spPr>
        <p:txBody>
          <a:bodyPr/>
          <a:lstStyle/>
          <a:p>
            <a:pPr marL="0" indent="0" algn="ctr">
              <a:buNone/>
            </a:pPr>
            <a:endParaRPr lang="en-US" altLang="en-US" sz="5400" dirty="0">
              <a:solidFill>
                <a:schemeClr val="bg1"/>
              </a:solidFill>
            </a:endParaRPr>
          </a:p>
          <a:p>
            <a:pPr algn="ctr"/>
            <a:endParaRPr lang="en-US" altLang="en-US" sz="54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endParaRPr lang="en-US" alt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6250" y="1698097"/>
            <a:ext cx="8191500" cy="404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6600" dirty="0">
                <a:solidFill>
                  <a:srgbClr val="FFFF00"/>
                </a:solidFill>
              </a:rPr>
              <a:t>WHAT THREE MLB TEAMS HAVE NEVER HAD A PLAYER WIN THE LEAGUE MVP AWARD?</a:t>
            </a:r>
          </a:p>
        </p:txBody>
      </p:sp>
    </p:spTree>
    <p:extLst>
      <p:ext uri="{BB962C8B-B14F-4D97-AF65-F5344CB8AC3E}">
        <p14:creationId xmlns:p14="http://schemas.microsoft.com/office/powerpoint/2010/main" val="305683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5799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ANSWER # 4</a:t>
            </a:r>
          </a:p>
        </p:txBody>
      </p:sp>
      <p:pic>
        <p:nvPicPr>
          <p:cNvPr id="1026" name="Picture 2" descr="Arizona Diamondbacks Circle Logo Vinyl Decal / Sticker 5 sizes!! | Sportz  For Less">
            <a:extLst>
              <a:ext uri="{FF2B5EF4-FFF2-40B4-BE49-F238E27FC236}">
                <a16:creationId xmlns:a16="http://schemas.microsoft.com/office/drawing/2014/main" id="{E1D8E922-C526-CE62-D5F4-A473043FC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1"/>
            <a:ext cx="3440906" cy="34289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ampa Bay Rays logo Circle Logo Vinyl Decal Sticker 5 sizes!! | Sportz For  Less">
            <a:extLst>
              <a:ext uri="{FF2B5EF4-FFF2-40B4-BE49-F238E27FC236}">
                <a16:creationId xmlns:a16="http://schemas.microsoft.com/office/drawing/2014/main" id="{A6B3D251-3A42-B76A-E64C-F8F63D290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33400"/>
            <a:ext cx="3440907" cy="3429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LB - New York Mets Roundel Mat 27&quot; diameter - Walmart.com">
            <a:extLst>
              <a:ext uri="{FF2B5EF4-FFF2-40B4-BE49-F238E27FC236}">
                <a16:creationId xmlns:a16="http://schemas.microsoft.com/office/drawing/2014/main" id="{14F663BB-6BCA-2751-727E-2179F2CFE1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55301"/>
            <a:ext cx="3581400" cy="3581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79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201377</TotalTime>
  <Words>881</Words>
  <Application>Microsoft Office PowerPoint</Application>
  <PresentationFormat>On-screen Show (4:3)</PresentationFormat>
  <Paragraphs>187</Paragraphs>
  <Slides>53</Slides>
  <Notes>50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Calibri</vt:lpstr>
      <vt:lpstr>Arial</vt:lpstr>
      <vt:lpstr>Berlin Sans FB Demi</vt:lpstr>
      <vt:lpstr>1_Office Theme</vt:lpstr>
      <vt:lpstr>TRIVIAMARYLAND WORLD SERIES  </vt:lpstr>
      <vt:lpstr> QUESTION # 1 ART</vt:lpstr>
      <vt:lpstr>ANSWER # 1</vt:lpstr>
      <vt:lpstr> QUESTION # 2 SCIENCE 3-PARTER</vt:lpstr>
      <vt:lpstr>ANSWER # 2</vt:lpstr>
      <vt:lpstr> QUESTION # 3 THE MILITARY  </vt:lpstr>
      <vt:lpstr>ANSWER # 3</vt:lpstr>
      <vt:lpstr>QUESTION # 4 BASEBALL 3-PARTER </vt:lpstr>
      <vt:lpstr>ANSWER # 4</vt:lpstr>
      <vt:lpstr> QUESTION # 5 NAME’S THE SAME</vt:lpstr>
      <vt:lpstr>ANSWER # 5</vt:lpstr>
      <vt:lpstr>QUESTION # 6</vt:lpstr>
      <vt:lpstr>   </vt:lpstr>
      <vt:lpstr>   </vt:lpstr>
      <vt:lpstr>   </vt:lpstr>
      <vt:lpstr>   </vt:lpstr>
      <vt:lpstr>   </vt:lpstr>
      <vt:lpstr> QUESTION # 7 TECHNOLOGY </vt:lpstr>
      <vt:lpstr>ANSWER # 7</vt:lpstr>
      <vt:lpstr>PowerPoint Presentation</vt:lpstr>
      <vt:lpstr>PowerPoint Presentation</vt:lpstr>
      <vt:lpstr>  QUESTION # 9 FOOD &amp; DRINK </vt:lpstr>
      <vt:lpstr>ANSWER # 9</vt:lpstr>
      <vt:lpstr>      </vt:lpstr>
      <vt:lpstr>PowerPoint Presentation</vt:lpstr>
      <vt:lpstr>HALFTIME </vt:lpstr>
      <vt:lpstr> QUESTION # 11  THE SOLAR SYSTEM </vt:lpstr>
      <vt:lpstr> ANSWER # 11</vt:lpstr>
      <vt:lpstr> QUESTION # 12 TOYS &amp; GAMES 2-PARTER</vt:lpstr>
      <vt:lpstr>ANSWER # 12</vt:lpstr>
      <vt:lpstr>  QUESTION # 13 THEATRE </vt:lpstr>
      <vt:lpstr> ANSWER # 13</vt:lpstr>
      <vt:lpstr> QUESTION # 14 ANIMALS 2-PARTER</vt:lpstr>
      <vt:lpstr>ANSWER # 14</vt:lpstr>
      <vt:lpstr> QUESTION # 15 FOREIGN WORDS &amp; PHRASES</vt:lpstr>
      <vt:lpstr>ANSWER # 15</vt:lpstr>
      <vt:lpstr>QUESTION # 16</vt:lpstr>
      <vt:lpstr>  </vt:lpstr>
      <vt:lpstr>  </vt:lpstr>
      <vt:lpstr>  </vt:lpstr>
      <vt:lpstr>  </vt:lpstr>
      <vt:lpstr>  </vt:lpstr>
      <vt:lpstr> QUESTION # 17 COLLEGES &amp; UNIVERSITIES </vt:lpstr>
      <vt:lpstr> ANSWER # 17</vt:lpstr>
      <vt:lpstr> QUESTION # 18 TITLES IN COMMON 4-PARTER   </vt:lpstr>
      <vt:lpstr> ANSWER # 18  </vt:lpstr>
      <vt:lpstr>PowerPoint Presentation</vt:lpstr>
      <vt:lpstr>PowerPoint Presentation</vt:lpstr>
      <vt:lpstr> QUESTION # 20 BET UP TO 15 POINTS U.S. PRESIDENTS</vt:lpstr>
      <vt:lpstr>ANSWER # 20</vt:lpstr>
      <vt:lpstr>TRIVIAMARYLAND </vt:lpstr>
      <vt:lpstr>PowerPoint Presentation</vt:lpstr>
      <vt:lpstr>PowerPoint Presentation</vt:lpstr>
    </vt:vector>
  </TitlesOfParts>
  <Company>GSB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TriviaMaryland</dc:title>
  <dc:creator>Brad Glazer</dc:creator>
  <cp:keywords>trivia</cp:keywords>
  <cp:lastModifiedBy>kent hash</cp:lastModifiedBy>
  <cp:revision>11361</cp:revision>
  <cp:lastPrinted>2016-06-16T12:22:30Z</cp:lastPrinted>
  <dcterms:created xsi:type="dcterms:W3CDTF">2007-02-10T13:01:25Z</dcterms:created>
  <dcterms:modified xsi:type="dcterms:W3CDTF">2024-03-10T12:25:50Z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-2092868647</vt:i4>
  </property>
  <property fmtid="{D5CDD505-2E9C-101B-9397-08002B2CF9AE}" pid="3" name="_NewReviewCycle">
    <vt:lpwstr/>
  </property>
  <property fmtid="{D5CDD505-2E9C-101B-9397-08002B2CF9AE}" pid="4" name="_EmailSubject">
    <vt:lpwstr>World Series</vt:lpwstr>
  </property>
  <property fmtid="{D5CDD505-2E9C-101B-9397-08002B2CF9AE}" pid="5" name="_AuthorEmail">
    <vt:lpwstr>Brad.M.Glazer@ssa.gov</vt:lpwstr>
  </property>
  <property fmtid="{D5CDD505-2E9C-101B-9397-08002B2CF9AE}" pid="6" name="_AuthorEmailDisplayName">
    <vt:lpwstr>Glazer, Brad M.</vt:lpwstr>
  </property>
  <property fmtid="{D5CDD505-2E9C-101B-9397-08002B2CF9AE}" pid="7" name="_PreviousAdHocReviewCycleID">
    <vt:i4>1658094728</vt:i4>
  </property>
</Properties>
</file>