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694" r:id="rId1"/>
  </p:sldMasterIdLst>
  <p:notesMasterIdLst>
    <p:notesMasterId r:id="rId58"/>
  </p:notesMasterIdLst>
  <p:sldIdLst>
    <p:sldId id="6418" r:id="rId2"/>
    <p:sldId id="6474" r:id="rId3"/>
    <p:sldId id="6476" r:id="rId4"/>
    <p:sldId id="6368" r:id="rId5"/>
    <p:sldId id="6369" r:id="rId6"/>
    <p:sldId id="6216" r:id="rId7"/>
    <p:sldId id="6217" r:id="rId8"/>
    <p:sldId id="6264" r:id="rId9"/>
    <p:sldId id="6265" r:id="rId10"/>
    <p:sldId id="6359" r:id="rId11"/>
    <p:sldId id="6427" r:id="rId12"/>
    <p:sldId id="6235" r:id="rId13"/>
    <p:sldId id="6236" r:id="rId14"/>
    <p:sldId id="6338" r:id="rId15"/>
    <p:sldId id="6403" r:id="rId16"/>
    <p:sldId id="6466" r:id="rId17"/>
    <p:sldId id="6471" r:id="rId18"/>
    <p:sldId id="6472" r:id="rId19"/>
    <p:sldId id="6473" r:id="rId20"/>
    <p:sldId id="6475" r:id="rId21"/>
    <p:sldId id="6285" r:id="rId22"/>
    <p:sldId id="6286" r:id="rId23"/>
    <p:sldId id="6412" r:id="rId24"/>
    <p:sldId id="6413" r:id="rId25"/>
    <p:sldId id="6351" r:id="rId26"/>
    <p:sldId id="6352" r:id="rId27"/>
    <p:sldId id="6439" r:id="rId28"/>
    <p:sldId id="6469" r:id="rId29"/>
    <p:sldId id="6419" r:id="rId30"/>
    <p:sldId id="6414" r:id="rId31"/>
    <p:sldId id="6415" r:id="rId32"/>
    <p:sldId id="6271" r:id="rId33"/>
    <p:sldId id="6272" r:id="rId34"/>
    <p:sldId id="6319" r:id="rId35"/>
    <p:sldId id="6320" r:id="rId36"/>
    <p:sldId id="6212" r:id="rId37"/>
    <p:sldId id="6428" r:id="rId38"/>
    <p:sldId id="6370" r:id="rId39"/>
    <p:sldId id="6371" r:id="rId40"/>
    <p:sldId id="6344" r:id="rId41"/>
    <p:sldId id="6410" r:id="rId42"/>
    <p:sldId id="6447" r:id="rId43"/>
    <p:sldId id="6463" r:id="rId44"/>
    <p:sldId id="6462" r:id="rId45"/>
    <p:sldId id="6464" r:id="rId46"/>
    <p:sldId id="6218" r:id="rId47"/>
    <p:sldId id="6219" r:id="rId48"/>
    <p:sldId id="6445" r:id="rId49"/>
    <p:sldId id="6446" r:id="rId50"/>
    <p:sldId id="6470" r:id="rId51"/>
    <p:sldId id="6361" r:id="rId52"/>
    <p:sldId id="6353" r:id="rId53"/>
    <p:sldId id="6354" r:id="rId54"/>
    <p:sldId id="6420" r:id="rId55"/>
    <p:sldId id="6477" r:id="rId56"/>
    <p:sldId id="6478" r:id="rId57"/>
  </p:sldIdLst>
  <p:sldSz cx="9144000" cy="6858000" type="screen4x3"/>
  <p:notesSz cx="6858000" cy="9144000"/>
  <p:embeddedFontLst>
    <p:embeddedFont>
      <p:font typeface="Berlin Sans FB Demi" panose="020E0802020502020306" pitchFamily="34" charset="0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Dreaming Outloud Pro" panose="03050502040302030504" pitchFamily="66" charset="0"/>
      <p:regular r:id="rId64"/>
      <p:italic r:id="rId6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azer, Brad M." initials="GBM" lastIdx="1" clrIdx="0">
    <p:extLst>
      <p:ext uri="{19B8F6BF-5375-455C-9EA6-DF929625EA0E}">
        <p15:presenceInfo xmlns:p15="http://schemas.microsoft.com/office/powerpoint/2012/main" userId="S::Brad.M.Glazer@ssa.gov::e4ad4fab-a363-49d6-ac6f-b47f61bbd0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7E9"/>
    <a:srgbClr val="FBBDF7"/>
    <a:srgbClr val="F43AE7"/>
    <a:srgbClr val="550B50"/>
    <a:srgbClr val="003366"/>
    <a:srgbClr val="FCFC8E"/>
    <a:srgbClr val="006600"/>
    <a:srgbClr val="C8269E"/>
    <a:srgbClr val="000000"/>
    <a:srgbClr val="3366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706" autoAdjust="0"/>
    <p:restoredTop sz="95226" autoAdjust="0"/>
  </p:normalViewPr>
  <p:slideViewPr>
    <p:cSldViewPr>
      <p:cViewPr varScale="1">
        <p:scale>
          <a:sx n="65" d="100"/>
          <a:sy n="65" d="100"/>
        </p:scale>
        <p:origin x="20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0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0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0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201CE0B-949C-4FE5-80A8-C22AB8A9EB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43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2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507B-7AB8-471C-8D24-E359A28C738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1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4B7877-3125-4D73-87B8-43B763FABF4E}" type="slidenum">
              <a:rPr lang="en-US" altLang="en-US" b="0"/>
              <a:pPr eaLnBrk="1" hangingPunct="1"/>
              <a:t>14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6103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60252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16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702911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863519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18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09012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918038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20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39458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11ADCA-6495-447F-B72B-2693E5E1AE59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76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ADD13E-66E6-4A31-8929-B178A7F3BFC1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8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32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573983-91F3-4580-9CA9-94579D234E9D}" type="slidenum">
              <a:rPr lang="en-US" altLang="en-US" b="0"/>
              <a:pPr eaLnBrk="1" hangingPunct="1"/>
              <a:t>23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551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26505B-C4CB-4A6C-BD6B-A15F7C7771E6}" type="slidenum">
              <a:rPr lang="en-US" altLang="en-US" b="0"/>
              <a:pPr eaLnBrk="1" hangingPunct="1"/>
              <a:t>24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4949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240262-2532-49F3-BA71-B4CF1D507A2F}" type="slidenum">
              <a:rPr lang="en-US" altLang="en-US" b="0"/>
              <a:pPr eaLnBrk="1" hangingPunct="1"/>
              <a:t>25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229285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B47B6A-91D9-403F-8C89-85448AFA2421}" type="slidenum">
              <a:rPr lang="en-US" altLang="en-US" b="0"/>
              <a:pPr eaLnBrk="1" hangingPunct="1"/>
              <a:t>26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370698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D5039-2863-4CCC-9D88-5D1651C845A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43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AEAE2E-8A09-456F-8FA3-401295A11B4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8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53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25A17-F75D-462E-A0E1-3EF096F78E0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9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CBAC14-66EF-4BD9-BC45-164459A19B5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74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5C47E-722F-4739-B08B-FF9906E7572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0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C4DA11-077C-4D69-9104-B737D698622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96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78AC-4062-4AD9-979E-FCAF9308FCE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8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33A39D-BC88-4DB4-BD6C-F125BD440DA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2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78AC-4062-4AD9-979E-FCAF9308FCE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508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78AC-4062-4AD9-979E-FCAF9308FCE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489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28CFA-F268-49BD-B219-5F11181A33D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018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B7942C-CA18-4189-9B8A-98DD8DE19B6C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86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689F42-EE96-4531-ADA7-80295343A434}" type="slidenum">
              <a:rPr lang="en-US" altLang="en-US" b="0"/>
              <a:pPr eaLnBrk="1" hangingPunct="1"/>
              <a:t>40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77010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41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945174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9045312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486383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C974BE-8C8C-44CE-8319-E7632F50E27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18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1367465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766744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02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25A17-F75D-462E-A0E1-3EF096F78E0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40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905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135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48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310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C64D47-85CB-4B8A-9943-46EAF7C5A715}" type="slidenum">
              <a:rPr lang="en-US" altLang="en-US" b="0"/>
              <a:pPr eaLnBrk="1" hangingPunct="1"/>
              <a:t>52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9815988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0B1B63-9EC3-4906-9AFC-C153847DB520}" type="slidenum">
              <a:rPr lang="en-US" altLang="en-US" b="0"/>
              <a:pPr eaLnBrk="1" hangingPunct="1"/>
              <a:t>53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404214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1C2CA6-546E-411B-9759-C5236E00326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9790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C64D47-85CB-4B8A-9943-46EAF7C5A715}" type="slidenum">
              <a:rPr lang="en-US" altLang="en-US" b="0"/>
              <a:pPr eaLnBrk="1" hangingPunct="1"/>
              <a:t>55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2629911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0B1B63-9EC3-4906-9AFC-C153847DB520}" type="slidenum">
              <a:rPr lang="en-US" altLang="en-US" b="0"/>
              <a:pPr eaLnBrk="1" hangingPunct="1"/>
              <a:t>56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58480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B7132-3F34-4FF7-A925-10CD48B5539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1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BF21B8-6157-47F6-92F4-DDB44D957995}" type="slidenum">
              <a:rPr lang="en-US" altLang="en-US" b="0"/>
              <a:pPr eaLnBrk="1" hangingPunct="1"/>
              <a:t>10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4243766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C974BE-8C8C-44CE-8319-E7632F50E27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56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DE73E-683A-42C1-8873-22BE0D990D8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8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6E031-F8C5-4928-A703-A0815E18D6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509A3-5A6C-4094-9E12-239E1B0637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3969-FA3C-4D9B-8714-F09C58639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797D1-A9D1-41DA-9D0E-1A27E38ED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DCCA-2F4A-4C25-9CBD-5B93A687B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B687-CBE1-4F5A-BD86-9C0A1F17F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0549-2241-4E44-88F2-E19F4F10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D288-E223-4C72-81C1-67DCF81E25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973B-E76F-47FD-87C9-C4BD90778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913EB-C8EF-482B-B8DF-55E1F80660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03CCC-7D81-4607-B02D-C98FB85A1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76" r:id="rId2"/>
    <p:sldLayoutId id="2147486977" r:id="rId3"/>
    <p:sldLayoutId id="2147486978" r:id="rId4"/>
    <p:sldLayoutId id="2147486979" r:id="rId5"/>
    <p:sldLayoutId id="2147486980" r:id="rId6"/>
    <p:sldLayoutId id="2147486981" r:id="rId7"/>
    <p:sldLayoutId id="2147486982" r:id="rId8"/>
    <p:sldLayoutId id="2147486983" r:id="rId9"/>
    <p:sldLayoutId id="2147486984" r:id="rId10"/>
    <p:sldLayoutId id="21474869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305800" cy="685800"/>
          </a:xfrm>
        </p:spPr>
        <p:txBody>
          <a:bodyPr/>
          <a:lstStyle/>
          <a:p>
            <a:r>
              <a:rPr lang="en-US" sz="5400" dirty="0">
                <a:ln w="38100">
                  <a:solidFill>
                    <a:srgbClr val="FFFF00"/>
                  </a:solidFill>
                </a:ln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rPr>
              <a:t>TRIVIAMARYLAND</a:t>
            </a:r>
            <a:br>
              <a:rPr lang="en-US" sz="5400" dirty="0">
                <a:ln w="38100">
                  <a:solidFill>
                    <a:srgbClr val="FFFF00"/>
                  </a:solidFill>
                </a:ln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rPr>
            </a:br>
            <a:r>
              <a:rPr lang="en-US" sz="5400" dirty="0">
                <a:ln w="38100">
                  <a:solidFill>
                    <a:srgbClr val="FFFF00"/>
                  </a:solidFill>
                </a:ln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rPr>
              <a:t>WORLD SERIES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4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-1" y="546893"/>
            <a:ext cx="9144000" cy="1284287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QUESTION # 4</a:t>
            </a:r>
            <a:b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U.S. PRESIDENTS</a:t>
            </a:r>
            <a:b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2-PARTER</a:t>
            </a:r>
            <a:br>
              <a:rPr lang="en-US" altLang="en-US" sz="40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</a:br>
            <a:endParaRPr lang="en-US" altLang="en-US" sz="4000" dirty="0">
              <a:solidFill>
                <a:schemeClr val="accent5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524000"/>
            <a:ext cx="8382000" cy="4144963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5400" dirty="0">
              <a:solidFill>
                <a:schemeClr val="bg1"/>
              </a:solidFill>
            </a:endParaRPr>
          </a:p>
          <a:p>
            <a:pPr algn="ctr"/>
            <a:endParaRPr lang="en-US" altLang="en-US" sz="5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en-US" alt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76301" y="1707637"/>
            <a:ext cx="7315198" cy="41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5500" b="1" dirty="0">
                <a:solidFill>
                  <a:schemeClr val="accent1">
                    <a:lumMod val="50000"/>
                  </a:schemeClr>
                </a:solidFill>
              </a:rPr>
              <a:t>WHICH TWO 19</a:t>
            </a:r>
            <a:r>
              <a:rPr lang="en-US" altLang="en-US" sz="5500" b="1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altLang="en-US" sz="5500" b="1" dirty="0">
                <a:solidFill>
                  <a:schemeClr val="accent1">
                    <a:lumMod val="50000"/>
                  </a:schemeClr>
                </a:solidFill>
              </a:rPr>
              <a:t> CENTURY PRESIDENTS SERVED PART OF THEIR TERMS UNDER THE NATIONAL UNION PARTY?</a:t>
            </a:r>
          </a:p>
        </p:txBody>
      </p:sp>
    </p:spTree>
    <p:extLst>
      <p:ext uri="{BB962C8B-B14F-4D97-AF65-F5344CB8AC3E}">
        <p14:creationId xmlns:p14="http://schemas.microsoft.com/office/powerpoint/2010/main" val="30568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9394"/>
          </a:xfrm>
        </p:spPr>
        <p:txBody>
          <a:bodyPr/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ANSWER # 4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81500" y="1418789"/>
            <a:ext cx="4148706" cy="132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E7295B-F924-42A3-8117-9F46DD54DB56}"/>
              </a:ext>
            </a:extLst>
          </p:cNvPr>
          <p:cNvSpPr txBox="1"/>
          <p:nvPr/>
        </p:nvSpPr>
        <p:spPr>
          <a:xfrm>
            <a:off x="0" y="662732"/>
            <a:ext cx="91440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ABRAHAM LINCOLN</a:t>
            </a:r>
          </a:p>
          <a:p>
            <a:pPr marL="28575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ANDREW JOHNSON</a:t>
            </a:r>
          </a:p>
        </p:txBody>
      </p:sp>
      <p:pic>
        <p:nvPicPr>
          <p:cNvPr id="4098" name="Picture 2" descr="Abraham Lincoln Transparent Images PNG | PNG Mart">
            <a:extLst>
              <a:ext uri="{FF2B5EF4-FFF2-40B4-BE49-F238E27FC236}">
                <a16:creationId xmlns:a16="http://schemas.microsoft.com/office/drawing/2014/main" id="{17956497-CBDA-4379-8B34-36BE3933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3428999"/>
            <a:ext cx="313041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drew Johnson President United - Free vector graphic on Pixabay">
            <a:extLst>
              <a:ext uri="{FF2B5EF4-FFF2-40B4-BE49-F238E27FC236}">
                <a16:creationId xmlns:a16="http://schemas.microsoft.com/office/drawing/2014/main" id="{930AB2B5-9DB8-4818-9A28-6145D2832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3505199"/>
            <a:ext cx="313041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7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-228600"/>
            <a:ext cx="8229600" cy="1143000"/>
          </a:xfrm>
        </p:spPr>
        <p:txBody>
          <a:bodyPr/>
          <a:lstStyle/>
          <a:p>
            <a:pPr>
              <a:defRPr/>
            </a:pPr>
            <a:br>
              <a:rPr lang="en-US" sz="4200" b="1" dirty="0">
                <a:latin typeface="+mn-lt"/>
                <a:cs typeface="Arial" pitchFamily="34" charset="0"/>
              </a:rPr>
            </a:br>
            <a:r>
              <a:rPr lang="en-US" sz="4200" b="1" dirty="0">
                <a:latin typeface="+mn-lt"/>
                <a:cs typeface="Arial" pitchFamily="34" charset="0"/>
              </a:rPr>
              <a:t>QUESTION # 5</a:t>
            </a:r>
            <a:br>
              <a:rPr lang="en-US" sz="4200" b="1" dirty="0">
                <a:latin typeface="+mn-lt"/>
                <a:cs typeface="Arial" pitchFamily="34" charset="0"/>
              </a:rPr>
            </a:br>
            <a:r>
              <a:rPr lang="en-US" sz="4200" b="1" dirty="0">
                <a:latin typeface="+mn-lt"/>
                <a:cs typeface="Arial" pitchFamily="34" charset="0"/>
              </a:rPr>
              <a:t>FUN WITH NUMBERS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305801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7100" b="1" dirty="0">
                <a:solidFill>
                  <a:srgbClr val="002060"/>
                </a:solidFill>
              </a:rPr>
              <a:t>WHAT IS THE NEXT YEAR THAT WILL BE WRITTEN USING EXACTLY FOUR ROMAN NUMERALS?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333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ANSWER #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7ADB8-ACA5-4824-89D1-499F6122219D}"/>
              </a:ext>
            </a:extLst>
          </p:cNvPr>
          <p:cNvSpPr txBox="1"/>
          <p:nvPr/>
        </p:nvSpPr>
        <p:spPr>
          <a:xfrm>
            <a:off x="266699" y="152400"/>
            <a:ext cx="8610601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5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2040</a:t>
            </a:r>
            <a:br>
              <a:rPr lang="en-US" sz="11500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7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(MMXL)</a:t>
            </a:r>
            <a:endParaRPr lang="en-US" sz="115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1470025"/>
          </a:xfrm>
        </p:spPr>
        <p:txBody>
          <a:bodyPr/>
          <a:lstStyle/>
          <a:p>
            <a:r>
              <a:rPr lang="en-US" altLang="en-US" sz="8000" b="1" dirty="0">
                <a:cs typeface="Arial" panose="020B0604020202020204" pitchFamily="34" charset="0"/>
              </a:rPr>
              <a:t>QUESTION # 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0" y="1905000"/>
            <a:ext cx="7010400" cy="1752600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NAME THE TV SHOWS AND THE THEME</a:t>
            </a:r>
          </a:p>
        </p:txBody>
      </p:sp>
      <p:pic>
        <p:nvPicPr>
          <p:cNvPr id="6" name="Picture 1" descr="LIVING SINGLE, Erika Alexander, Queen Latifah, Kim Fields, Kim Coles, 1993-1998, (c) Warner Brothers">
            <a:extLst>
              <a:ext uri="{FF2B5EF4-FFF2-40B4-BE49-F238E27FC236}">
                <a16:creationId xmlns:a16="http://schemas.microsoft.com/office/drawing/2014/main" id="{35BC37CF-BDF9-46AE-B5C4-9A7BB6BB4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931" y="914400"/>
            <a:ext cx="888013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ooey Deschanel, Nasim Pedrad, and Lamorne Morris in New Girl (2011)">
            <a:extLst>
              <a:ext uri="{FF2B5EF4-FFF2-40B4-BE49-F238E27FC236}">
                <a16:creationId xmlns:a16="http://schemas.microsoft.com/office/drawing/2014/main" id="{21B7F1A1-CA48-4153-881F-9B3801CE7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872" y="182606"/>
            <a:ext cx="8690253" cy="64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ee Majors and Douglas Barr in The Fall Guy (1981)">
            <a:extLst>
              <a:ext uri="{FF2B5EF4-FFF2-40B4-BE49-F238E27FC236}">
                <a16:creationId xmlns:a16="http://schemas.microsoft.com/office/drawing/2014/main" id="{CE100009-3A02-48B5-A67D-8A958BD77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82" y="200361"/>
            <a:ext cx="8690252" cy="65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309136-CE82-4742-842F-D1A65C263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48" y="128904"/>
            <a:ext cx="8690252" cy="6600192"/>
          </a:xfrm>
          <a:prstGeom prst="rect">
            <a:avLst/>
          </a:prstGeom>
        </p:spPr>
      </p:pic>
      <p:pic>
        <p:nvPicPr>
          <p:cNvPr id="10" name="Picture 2" descr="iCarly Sam">
            <a:extLst>
              <a:ext uri="{FF2B5EF4-FFF2-40B4-BE49-F238E27FC236}">
                <a16:creationId xmlns:a16="http://schemas.microsoft.com/office/drawing/2014/main" id="{22BB0225-AE0A-48F6-93D1-C0097FA1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6" y="533400"/>
            <a:ext cx="877388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7359" y="81065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66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endParaRPr lang="en-US" altLang="en-US" sz="5400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DBBB0-3C07-4198-A115-3B70785BDC42}"/>
              </a:ext>
            </a:extLst>
          </p:cNvPr>
          <p:cNvSpPr txBox="1"/>
          <p:nvPr/>
        </p:nvSpPr>
        <p:spPr>
          <a:xfrm>
            <a:off x="168766" y="-153968"/>
            <a:ext cx="882575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dirty="0">
                <a:solidFill>
                  <a:srgbClr val="C00000"/>
                </a:solidFill>
                <a:latin typeface="+mn-lt"/>
              </a:rPr>
              <a:t>LIVING SINGLE</a:t>
            </a:r>
            <a:endParaRPr lang="en-US" sz="105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5" name="Picture 1" descr="LIVING SINGLE, Erika Alexander, Queen Latifah, Kim Fields, Kim Coles, 1993-1998, (c) Warner Brothers">
            <a:extLst>
              <a:ext uri="{FF2B5EF4-FFF2-40B4-BE49-F238E27FC236}">
                <a16:creationId xmlns:a16="http://schemas.microsoft.com/office/drawing/2014/main" id="{14003272-DEF2-41F2-A8ED-DB3F8F16F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004" y="1707810"/>
            <a:ext cx="8225278" cy="47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981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05588" y="326489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66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endParaRPr lang="en-US" altLang="en-US" sz="5400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F7AFA-2310-499B-9040-719D2C5224AF}"/>
              </a:ext>
            </a:extLst>
          </p:cNvPr>
          <p:cNvSpPr txBox="1"/>
          <p:nvPr/>
        </p:nvSpPr>
        <p:spPr>
          <a:xfrm>
            <a:off x="141533" y="-152400"/>
            <a:ext cx="88802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C00000"/>
                </a:solidFill>
                <a:latin typeface="+mn-lt"/>
              </a:rPr>
              <a:t>NEW GIRL</a:t>
            </a:r>
            <a:endParaRPr lang="en-US" sz="115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50" name="Picture 2" descr="Zooey Deschanel, Nasim Pedrad, and Lamorne Morris in New Girl (2011)">
            <a:extLst>
              <a:ext uri="{FF2B5EF4-FFF2-40B4-BE49-F238E27FC236}">
                <a16:creationId xmlns:a16="http://schemas.microsoft.com/office/drawing/2014/main" id="{381907BE-9734-4492-9057-56842EBF9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7990" y="2132476"/>
            <a:ext cx="6148020" cy="45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340872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05588" y="326489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66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endParaRPr lang="en-US" altLang="en-US" sz="5400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F7AFA-2310-499B-9040-719D2C5224AF}"/>
              </a:ext>
            </a:extLst>
          </p:cNvPr>
          <p:cNvSpPr txBox="1"/>
          <p:nvPr/>
        </p:nvSpPr>
        <p:spPr>
          <a:xfrm>
            <a:off x="263777" y="-58453"/>
            <a:ext cx="87688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>
                <a:solidFill>
                  <a:srgbClr val="C00000"/>
                </a:solidFill>
                <a:latin typeface="+mn-lt"/>
              </a:rPr>
              <a:t>THE FALL GUY</a:t>
            </a:r>
            <a:endParaRPr lang="en-US" sz="110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4" name="Picture 2" descr="Lee Majors and Douglas Barr in The Fall Guy (1981)">
            <a:extLst>
              <a:ext uri="{FF2B5EF4-FFF2-40B4-BE49-F238E27FC236}">
                <a16:creationId xmlns:a16="http://schemas.microsoft.com/office/drawing/2014/main" id="{4BBDB172-F100-4266-B50E-1EDBA284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02" y="1985142"/>
            <a:ext cx="6190396" cy="464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01996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05588" y="326489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66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endParaRPr lang="en-US" altLang="en-US" sz="5400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F7AFA-2310-499B-9040-719D2C5224AF}"/>
              </a:ext>
            </a:extLst>
          </p:cNvPr>
          <p:cNvSpPr txBox="1"/>
          <p:nvPr/>
        </p:nvSpPr>
        <p:spPr>
          <a:xfrm>
            <a:off x="-12127" y="-333380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rgbClr val="C00000"/>
                </a:solidFill>
                <a:latin typeface="+mn-lt"/>
              </a:rPr>
              <a:t>ALICE</a:t>
            </a:r>
            <a:endParaRPr lang="en-US" sz="166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C61EF-E1DA-4298-A4D4-31B9BD348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085" y="2279300"/>
            <a:ext cx="5769829" cy="43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3644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05588" y="326489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66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endParaRPr lang="en-US" altLang="en-US" sz="5400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F7AFA-2310-499B-9040-719D2C5224AF}"/>
              </a:ext>
            </a:extLst>
          </p:cNvPr>
          <p:cNvSpPr txBox="1"/>
          <p:nvPr/>
        </p:nvSpPr>
        <p:spPr>
          <a:xfrm>
            <a:off x="152400" y="-304800"/>
            <a:ext cx="88743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solidFill>
                  <a:srgbClr val="C00000"/>
                </a:solidFill>
                <a:latin typeface="+mn-lt"/>
              </a:rPr>
              <a:t>iCARLY</a:t>
            </a:r>
            <a:endParaRPr lang="en-US" sz="166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2" name="Picture 2" descr="iCarly Sam">
            <a:extLst>
              <a:ext uri="{FF2B5EF4-FFF2-40B4-BE49-F238E27FC236}">
                <a16:creationId xmlns:a16="http://schemas.microsoft.com/office/drawing/2014/main" id="{1AF5FE08-C0A4-4C23-9BAE-7C99D8C45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306673"/>
            <a:ext cx="6477000" cy="438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7074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937C5-4B5F-41A9-A98D-2EB79E83C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83" y="152400"/>
            <a:ext cx="4648200" cy="6553200"/>
          </a:xfrm>
        </p:spPr>
        <p:txBody>
          <a:bodyPr/>
          <a:lstStyle/>
          <a:p>
            <a:pPr marL="0" indent="0">
              <a:buNone/>
            </a:pPr>
            <a: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ALL OR NOTHING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ANDY’S TOYS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B SQUAD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CRABBY TOTS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CULT CLASSIC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FAT KIDS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FEAR THE CRAB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GOING BATTY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I BENT MY WOOKIE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I’M WITH STUPID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JOPPATOWNE CHRISTIAN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CHURCH FIGHTING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COMMUNION WAFERS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LABATT BLUE</a:t>
            </a:r>
            <a:br>
              <a:rPr lang="en-US" sz="31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endParaRPr lang="en-US" sz="3100" dirty="0"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7473FC-4A21-44D4-A6BA-BFDB59C2EE25}"/>
              </a:ext>
            </a:extLst>
          </p:cNvPr>
          <p:cNvSpPr txBox="1">
            <a:spLocks/>
          </p:cNvSpPr>
          <p:nvPr/>
        </p:nvSpPr>
        <p:spPr bwMode="auto">
          <a:xfrm>
            <a:off x="4714043" y="-228600"/>
            <a:ext cx="4191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LITE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MARKSMEN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NO IDEA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PANTS PEERS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PARTIAL RECALL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PETE SAMPRAS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PROST!</a:t>
            </a:r>
            <a:br>
              <a:rPr lang="en-US" sz="3100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SENIOR MOMENTS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SHAME THE NAME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SWEEP THE LEG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WASTED KNOWLEDGE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WHEN’S SUMMER?</a:t>
            </a:r>
            <a:br>
              <a:rPr lang="en-US" sz="31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</a:br>
            <a:r>
              <a:rPr lang="en-US" sz="3100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YOUSE/YINZ</a:t>
            </a:r>
            <a:br>
              <a:rPr lang="en-US" sz="3100" b="0" dirty="0"/>
            </a:br>
            <a:endParaRPr lang="en-US" sz="3100" b="0" dirty="0"/>
          </a:p>
        </p:txBody>
      </p:sp>
    </p:spTree>
    <p:extLst>
      <p:ext uri="{BB962C8B-B14F-4D97-AF65-F5344CB8AC3E}">
        <p14:creationId xmlns:p14="http://schemas.microsoft.com/office/powerpoint/2010/main" val="83509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46761" y="1397955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05588" y="326489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66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endParaRPr lang="en-US" altLang="en-US" sz="5400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F7AFA-2310-499B-9040-719D2C5224AF}"/>
              </a:ext>
            </a:extLst>
          </p:cNvPr>
          <p:cNvSpPr txBox="1"/>
          <p:nvPr/>
        </p:nvSpPr>
        <p:spPr>
          <a:xfrm>
            <a:off x="263777" y="-152400"/>
            <a:ext cx="87688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C00000"/>
                </a:solidFill>
                <a:latin typeface="+mn-lt"/>
              </a:rPr>
              <a:t>THEME</a:t>
            </a:r>
            <a:endParaRPr lang="en-US" sz="13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19925-4B13-417D-BA8A-07C1725E686D}"/>
              </a:ext>
            </a:extLst>
          </p:cNvPr>
          <p:cNvSpPr txBox="1"/>
          <p:nvPr/>
        </p:nvSpPr>
        <p:spPr>
          <a:xfrm>
            <a:off x="381000" y="2152409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CAST MEMBERS PERFORMED THE THEME SONG</a:t>
            </a:r>
          </a:p>
        </p:txBody>
      </p:sp>
    </p:spTree>
    <p:extLst>
      <p:ext uri="{BB962C8B-B14F-4D97-AF65-F5344CB8AC3E}">
        <p14:creationId xmlns:p14="http://schemas.microsoft.com/office/powerpoint/2010/main" val="1630509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82000" cy="838200"/>
          </a:xfrm>
        </p:spPr>
        <p:txBody>
          <a:bodyPr/>
          <a:lstStyle/>
          <a:p>
            <a:b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b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QUESTION # 7</a:t>
            </a:r>
            <a:br>
              <a:rPr lang="en-US" sz="42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U.S. HISTORY</a:t>
            </a: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endParaRPr lang="en-US" sz="42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379577"/>
            <a:ext cx="8382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5000" b="1" dirty="0">
                <a:solidFill>
                  <a:schemeClr val="tx2">
                    <a:lumMod val="50000"/>
                  </a:schemeClr>
                </a:solidFill>
              </a:rPr>
              <a:t>IN THE SUPREME COURT CASE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</a:rPr>
              <a:t>McCULLOCH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</a:rPr>
              <a:t> V. MARYLAND, CHIEF JUSTICE JOHN MARSHALL DECLARED THAT “THE POWER TO” DO WHAT “INVOLVES THE POWER TO DESTROY”?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 dir="vert"/>
      </p:transition>
    </mc:Choice>
    <mc:Fallback xmlns=""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04800"/>
            <a:ext cx="8457057" cy="762000"/>
          </a:xfrm>
        </p:spPr>
        <p:txBody>
          <a:bodyPr/>
          <a:lstStyle/>
          <a:p>
            <a:br>
              <a:rPr lang="en-US" sz="4200" b="1" dirty="0">
                <a:solidFill>
                  <a:srgbClr val="FF0000"/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ANSWER #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FB745-39A1-4F74-A295-389C14D1501E}"/>
              </a:ext>
            </a:extLst>
          </p:cNvPr>
          <p:cNvSpPr txBox="1"/>
          <p:nvPr/>
        </p:nvSpPr>
        <p:spPr>
          <a:xfrm>
            <a:off x="533400" y="228600"/>
            <a:ext cx="7848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600" dirty="0">
                <a:ln w="38100">
                  <a:noFill/>
                </a:ln>
                <a:solidFill>
                  <a:schemeClr val="tx2">
                    <a:lumMod val="50000"/>
                  </a:schemeClr>
                </a:solidFill>
                <a:latin typeface="+mn-lt"/>
              </a:rPr>
              <a:t>TAX</a:t>
            </a:r>
          </a:p>
        </p:txBody>
      </p:sp>
      <p:pic>
        <p:nvPicPr>
          <p:cNvPr id="6146" name="Picture 2" descr="The Supremacy Clause: McCulloch v. Maryland | The Constitution Project">
            <a:extLst>
              <a:ext uri="{FF2B5EF4-FFF2-40B4-BE49-F238E27FC236}">
                <a16:creationId xmlns:a16="http://schemas.microsoft.com/office/drawing/2014/main" id="{6E330073-2B2D-4ADF-80DA-A66ED2CB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91" y="3537751"/>
            <a:ext cx="5478418" cy="311014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10" y="228600"/>
            <a:ext cx="8382000" cy="838200"/>
          </a:xfrm>
        </p:spPr>
        <p:txBody>
          <a:bodyPr/>
          <a:lstStyle/>
          <a:p>
            <a:pPr>
              <a:defRPr/>
            </a:pPr>
            <a:b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8</a:t>
            </a:r>
            <a:b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BOOKS &amp; AUTHORS</a:t>
            </a:r>
            <a:b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2-PARTER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243025" y="1676400"/>
            <a:ext cx="863168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6600" b="1" dirty="0">
                <a:solidFill>
                  <a:schemeClr val="accent2">
                    <a:lumMod val="50000"/>
                  </a:schemeClr>
                </a:solidFill>
                <a:sym typeface="Calibri" panose="020F0502020204030204" pitchFamily="34" charset="0"/>
              </a:rPr>
              <a:t>SINCE 2021, WHAT TWO NOVELS BY STEPHEN KING HAVE REACHED #1 ON THE </a:t>
            </a:r>
            <a:r>
              <a:rPr lang="en-US" altLang="en-US" sz="6600" b="1" u="sng" dirty="0">
                <a:solidFill>
                  <a:schemeClr val="accent2">
                    <a:lumMod val="50000"/>
                  </a:schemeClr>
                </a:solidFill>
                <a:sym typeface="Calibri" panose="020F0502020204030204" pitchFamily="34" charset="0"/>
              </a:rPr>
              <a:t>NEW YORK TIMES</a:t>
            </a:r>
            <a:r>
              <a:rPr lang="en-US" altLang="en-US" sz="6600" b="1" dirty="0">
                <a:solidFill>
                  <a:schemeClr val="accent2">
                    <a:lumMod val="50000"/>
                  </a:schemeClr>
                </a:solidFill>
                <a:sym typeface="Calibri" panose="020F0502020204030204" pitchFamily="34" charset="0"/>
              </a:rPr>
              <a:t> BESTSELLER LIST?</a:t>
            </a:r>
          </a:p>
        </p:txBody>
      </p:sp>
    </p:spTree>
    <p:extLst>
      <p:ext uri="{BB962C8B-B14F-4D97-AF65-F5344CB8AC3E}">
        <p14:creationId xmlns:p14="http://schemas.microsoft.com/office/powerpoint/2010/main" val="31156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343400" y="-6658"/>
            <a:ext cx="430110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8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685800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ANSWER # 8</a:t>
            </a:r>
          </a:p>
        </p:txBody>
      </p:sp>
      <p:pic>
        <p:nvPicPr>
          <p:cNvPr id="8194" name="Picture 2" descr="Billy Summers by Stephen King Hardcover 2021 NEW | eBay">
            <a:extLst>
              <a:ext uri="{FF2B5EF4-FFF2-40B4-BE49-F238E27FC236}">
                <a16:creationId xmlns:a16="http://schemas.microsoft.com/office/drawing/2014/main" id="{653AD168-D561-446A-8CF1-CAD59726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7" y="762000"/>
            <a:ext cx="3859212" cy="59436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airy Tale - Stephen King Books">
            <a:extLst>
              <a:ext uri="{FF2B5EF4-FFF2-40B4-BE49-F238E27FC236}">
                <a16:creationId xmlns:a16="http://schemas.microsoft.com/office/drawing/2014/main" id="{CF3199D5-2DAE-4576-94B0-CF2E38E3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88" y="762000"/>
            <a:ext cx="3843904" cy="591791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64729" y="25400"/>
            <a:ext cx="8229600" cy="7366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QUESTION # 9</a:t>
            </a:r>
            <a:br>
              <a:rPr lang="en-US" alt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MONEY</a:t>
            </a:r>
            <a:b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129" y="1371600"/>
            <a:ext cx="8686800" cy="39925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RELEASED IN MARCH 2022, WHO BECAME THE FIRST OPENLY LGBT WOMAN DEPICTED ON A U.S. COIN?</a:t>
            </a:r>
          </a:p>
        </p:txBody>
      </p:sp>
    </p:spTree>
    <p:extLst>
      <p:ext uri="{BB962C8B-B14F-4D97-AF65-F5344CB8AC3E}">
        <p14:creationId xmlns:p14="http://schemas.microsoft.com/office/powerpoint/2010/main" val="42850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80016" y="734567"/>
            <a:ext cx="834390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9144000" cy="733425"/>
          </a:xfrm>
        </p:spPr>
        <p:txBody>
          <a:bodyPr/>
          <a:lstStyle/>
          <a:p>
            <a:r>
              <a:rPr lang="en-US" alt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ANSWER #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1824DD-DC6A-4D10-A347-996D9EE8A25D}"/>
              </a:ext>
            </a:extLst>
          </p:cNvPr>
          <p:cNvSpPr txBox="1"/>
          <p:nvPr/>
        </p:nvSpPr>
        <p:spPr>
          <a:xfrm>
            <a:off x="0" y="609600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SALLY RIDE</a:t>
            </a:r>
          </a:p>
        </p:txBody>
      </p:sp>
      <p:pic>
        <p:nvPicPr>
          <p:cNvPr id="1028" name="Picture 4" descr="United States Mint releases Dr. Sally Ride quarter into circulation –  Liftoff!">
            <a:extLst>
              <a:ext uri="{FF2B5EF4-FFF2-40B4-BE49-F238E27FC236}">
                <a16:creationId xmlns:a16="http://schemas.microsoft.com/office/drawing/2014/main" id="{316340E9-6160-4F58-B5A4-FC43A0023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50558"/>
            <a:ext cx="3701177" cy="37011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1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371600"/>
          </a:xfrm>
        </p:spPr>
        <p:txBody>
          <a:bodyPr/>
          <a:lstStyle/>
          <a:p>
            <a:pPr>
              <a:defRPr/>
            </a:pP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solidFill>
                  <a:schemeClr val="bg1"/>
                </a:solidFill>
                <a:cs typeface="Arial" charset="0"/>
              </a:rPr>
            </a:b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endParaRPr lang="en-US" sz="4800" b="1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900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+mj-lt"/>
                <a:cs typeface="Arial" pitchFamily="34" charset="0"/>
              </a:rPr>
              <a:t>QUESTION # 10</a:t>
            </a:r>
            <a:br>
              <a:rPr lang="en-US" sz="4200" dirty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en-US" sz="4200" dirty="0">
                <a:solidFill>
                  <a:schemeClr val="bg1"/>
                </a:solidFill>
                <a:latin typeface="+mj-lt"/>
                <a:cs typeface="Arial" pitchFamily="34" charset="0"/>
              </a:rPr>
              <a:t>MUSIC</a:t>
            </a:r>
          </a:p>
          <a:p>
            <a:pPr algn="ctr"/>
            <a:r>
              <a:rPr lang="en-US" sz="4200" dirty="0">
                <a:solidFill>
                  <a:schemeClr val="bg1"/>
                </a:solidFill>
                <a:latin typeface="+mj-lt"/>
                <a:cs typeface="Arial" pitchFamily="34" charset="0"/>
              </a:rPr>
              <a:t>3-PARTER</a:t>
            </a:r>
            <a:endParaRPr lang="en-US" sz="4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3900" y="2085526"/>
            <a:ext cx="7696199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900" cap="all" dirty="0">
                <a:solidFill>
                  <a:srgbClr val="FFFF00"/>
                </a:solidFill>
                <a:latin typeface="+mn-lt"/>
              </a:rPr>
              <a:t>NAME THE title, GROUP, AND </a:t>
            </a:r>
            <a:r>
              <a:rPr lang="en-US" sz="5900" cap="all" dirty="0" err="1">
                <a:solidFill>
                  <a:srgbClr val="FFFF00"/>
                </a:solidFill>
                <a:latin typeface="+mn-lt"/>
              </a:rPr>
              <a:t>MOVIe</a:t>
            </a:r>
            <a:r>
              <a:rPr lang="en-US" sz="5900" cap="all" dirty="0">
                <a:solidFill>
                  <a:srgbClr val="FFFF00"/>
                </a:solidFill>
                <a:latin typeface="+mn-lt"/>
              </a:rPr>
              <a:t> soundtrack on which this song originally appeared:</a:t>
            </a:r>
            <a:endParaRPr lang="en-US" sz="59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62C491-BE39-4578-8E4C-A3EA8B922E9E}"/>
              </a:ext>
            </a:extLst>
          </p:cNvPr>
          <p:cNvSpPr/>
          <p:nvPr/>
        </p:nvSpPr>
        <p:spPr>
          <a:xfrm>
            <a:off x="8153400" y="6629400"/>
            <a:ext cx="914400" cy="2009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46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cs typeface="Arial" pitchFamily="34" charset="0"/>
              </a:rPr>
              <a:t>ANSWER # 10</a:t>
            </a:r>
            <a:br>
              <a:rPr lang="en-US" dirty="0">
                <a:cs typeface="Arial" pitchFamily="34" charset="0"/>
              </a:rPr>
            </a:br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3739672" y="1072414"/>
            <a:ext cx="1664655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TITLE</a:t>
            </a:r>
            <a:br>
              <a:rPr lang="en-US" sz="6400" dirty="0"/>
            </a:b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3544353" y="3044108"/>
            <a:ext cx="2055289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GROUP</a:t>
            </a:r>
            <a:br>
              <a:rPr lang="en-US" sz="6400" dirty="0"/>
            </a:b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0297" y="3967409"/>
            <a:ext cx="6373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+mn-lt"/>
              </a:rPr>
              <a:t>GO 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1972823"/>
            <a:ext cx="822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+mn-lt"/>
              </a:rPr>
              <a:t>“KING OF WISHFUL THINKING”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D2998D0-AD78-400B-9179-0632D3231857}"/>
              </a:ext>
            </a:extLst>
          </p:cNvPr>
          <p:cNvSpPr txBox="1">
            <a:spLocks/>
          </p:cNvSpPr>
          <p:nvPr/>
        </p:nvSpPr>
        <p:spPr bwMode="auto">
          <a:xfrm>
            <a:off x="2725203" y="4991148"/>
            <a:ext cx="3693588" cy="685800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SOUNDTRACK</a:t>
            </a:r>
            <a:br>
              <a:rPr lang="en-US" sz="6400" dirty="0"/>
            </a:b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CE283-997C-4F68-85E6-ED4E1AF52767}"/>
              </a:ext>
            </a:extLst>
          </p:cNvPr>
          <p:cNvSpPr txBox="1"/>
          <p:nvPr/>
        </p:nvSpPr>
        <p:spPr>
          <a:xfrm>
            <a:off x="1380297" y="5869691"/>
            <a:ext cx="635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rgbClr val="FFFF00"/>
                </a:solidFill>
                <a:latin typeface="+mn-lt"/>
              </a:rPr>
              <a:t>PRETTY WOMAN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4222C8-CCA4-49C6-9A33-FC215391D727}"/>
              </a:ext>
            </a:extLst>
          </p:cNvPr>
          <p:cNvSpPr/>
          <p:nvPr/>
        </p:nvSpPr>
        <p:spPr>
          <a:xfrm>
            <a:off x="8153400" y="6629400"/>
            <a:ext cx="914400" cy="2009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35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8" y="228600"/>
            <a:ext cx="9144000" cy="1488806"/>
          </a:xfrm>
          <a:noFill/>
          <a:ln>
            <a:noFill/>
          </a:ln>
        </p:spPr>
        <p:txBody>
          <a:bodyPr/>
          <a:lstStyle/>
          <a:p>
            <a:r>
              <a:rPr lang="en-US" sz="9800" dirty="0">
                <a:ln w="3810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Berlin Sans FB Demi" panose="020E0802020502020306" pitchFamily="34" charset="0"/>
              </a:rPr>
              <a:t>HALFTIME</a:t>
            </a:r>
            <a:br>
              <a:rPr lang="en-US" dirty="0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>
              <a:ln w="38100">
                <a:solidFill>
                  <a:prstClr val="black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562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B59C3-6196-43C9-8FCF-D7F9D21A4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28600"/>
            <a:ext cx="8382000" cy="624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1</a:t>
            </a:r>
            <a:r>
              <a:rPr lang="en-US" sz="5100" b="1" baseline="30000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ST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PLACE </a:t>
            </a:r>
            <a:r>
              <a:rPr lang="en-US" sz="5100" b="1" i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-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$500</a:t>
            </a:r>
          </a:p>
          <a:p>
            <a:pPr marL="0" indent="0" algn="ctr">
              <a:buNone/>
            </a:pP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2</a:t>
            </a:r>
            <a:r>
              <a:rPr lang="en-US" sz="5100" b="1" baseline="30000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ND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PLACE </a:t>
            </a:r>
            <a:r>
              <a:rPr lang="en-US" sz="5100" b="1" i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-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$350</a:t>
            </a:r>
          </a:p>
          <a:p>
            <a:pPr marL="0" indent="0" algn="ctr">
              <a:buNone/>
            </a:pP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3</a:t>
            </a:r>
            <a:r>
              <a:rPr lang="en-US" sz="5100" b="1" baseline="30000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RD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PLACE </a:t>
            </a:r>
            <a:r>
              <a:rPr lang="en-US" sz="5100" b="1" i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-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$100</a:t>
            </a:r>
          </a:p>
          <a:p>
            <a:pPr marL="0" indent="0" algn="ctr">
              <a:buNone/>
            </a:pP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4</a:t>
            </a:r>
            <a:r>
              <a:rPr lang="en-US" sz="5100" b="1" baseline="30000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TH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PLACE </a:t>
            </a:r>
            <a:r>
              <a:rPr lang="en-US" sz="5100" b="1" i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-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$50</a:t>
            </a:r>
          </a:p>
          <a:p>
            <a:pPr marL="0" indent="0" algn="ctr">
              <a:buNone/>
            </a:pP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5</a:t>
            </a:r>
            <a:r>
              <a:rPr lang="en-US" sz="5100" b="1" baseline="30000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TH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PLACE </a:t>
            </a:r>
            <a:r>
              <a:rPr lang="en-US" sz="5100" b="1" i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-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$50 GIFT CARD</a:t>
            </a:r>
          </a:p>
          <a:p>
            <a:pPr marL="0" indent="0" algn="ctr">
              <a:buNone/>
            </a:pP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6</a:t>
            </a:r>
            <a:r>
              <a:rPr lang="en-US" sz="5100" b="1" baseline="30000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TH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PLACE </a:t>
            </a:r>
            <a:r>
              <a:rPr lang="en-US" sz="5100" b="1" i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-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$25 GIFT CARD</a:t>
            </a:r>
          </a:p>
          <a:p>
            <a:pPr marL="0" indent="0" algn="ctr">
              <a:buNone/>
            </a:pP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7</a:t>
            </a:r>
            <a:r>
              <a:rPr lang="en-US" sz="5100" b="1" baseline="30000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TH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PLACE </a:t>
            </a:r>
            <a:r>
              <a:rPr lang="en-US" sz="5100" b="1" i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-</a:t>
            </a:r>
            <a:r>
              <a:rPr lang="en-US" sz="51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</a:rPr>
              <a:t> $15 GIFT CARD</a:t>
            </a:r>
          </a:p>
        </p:txBody>
      </p:sp>
    </p:spTree>
    <p:extLst>
      <p:ext uri="{BB962C8B-B14F-4D97-AF65-F5344CB8AC3E}">
        <p14:creationId xmlns:p14="http://schemas.microsoft.com/office/powerpoint/2010/main" val="2730977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897" y="228600"/>
            <a:ext cx="8155172" cy="990600"/>
          </a:xfrm>
        </p:spPr>
        <p:txBody>
          <a:bodyPr/>
          <a:lstStyle/>
          <a:p>
            <a:br>
              <a:rPr lang="en-US" b="1" dirty="0"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QUESTION # 11</a:t>
            </a:r>
            <a:b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PODCASTS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432718"/>
            <a:ext cx="8305800" cy="3992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800" b="1" dirty="0"/>
              <a:t>WHAT COMEDIAN HOSTS THE </a:t>
            </a:r>
            <a:r>
              <a:rPr lang="en-US" sz="5800" b="1" i="1" dirty="0"/>
              <a:t>WTF</a:t>
            </a:r>
            <a:r>
              <a:rPr lang="en-US" sz="5800" b="1" dirty="0"/>
              <a:t> PODCAST, WHICH WAS LAUNCHED IN 2009 AND HAS RELEASED OVER 1,200 EPISODES?</a:t>
            </a:r>
          </a:p>
          <a:p>
            <a:pPr marL="0" indent="0" algn="ctr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8479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29228" y="-304800"/>
            <a:ext cx="8382000" cy="685800"/>
          </a:xfrm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ANSWER # 11</a:t>
            </a:r>
            <a:endParaRPr lang="en-US" sz="4200" b="1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6E47B-F067-4224-89A8-26FD297192A0}"/>
              </a:ext>
            </a:extLst>
          </p:cNvPr>
          <p:cNvSpPr txBox="1"/>
          <p:nvPr/>
        </p:nvSpPr>
        <p:spPr>
          <a:xfrm>
            <a:off x="76200" y="685800"/>
            <a:ext cx="8991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400" dirty="0">
                <a:latin typeface="+mn-lt"/>
              </a:rPr>
              <a:t>MARC MARON</a:t>
            </a:r>
          </a:p>
        </p:txBody>
      </p:sp>
      <p:pic>
        <p:nvPicPr>
          <p:cNvPr id="2050" name="Picture 2" descr="It's Marc Maron Time | The Culture Files">
            <a:extLst>
              <a:ext uri="{FF2B5EF4-FFF2-40B4-BE49-F238E27FC236}">
                <a16:creationId xmlns:a16="http://schemas.microsoft.com/office/drawing/2014/main" id="{E3308C36-C819-424C-857F-F5D660B5E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56" y="2683371"/>
            <a:ext cx="5957144" cy="397142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5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pPr>
              <a:defRPr/>
            </a:pP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QUESTION # 12</a:t>
            </a: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FUN &amp; GAMES</a:t>
            </a: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1905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300" b="1" dirty="0">
                <a:solidFill>
                  <a:schemeClr val="accent2">
                    <a:lumMod val="50000"/>
                  </a:schemeClr>
                </a:solidFill>
              </a:rPr>
              <a:t>THE NAMES OF WHICH TWO U.S. STATES CANNOT BE SPELLED OUT COMPLETELY USING THE FULL ALLOTMENT OF TILES IN THE STANDARD VERSION OF SCRABBLE?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0" y="959758"/>
            <a:ext cx="441447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414"/>
            <a:ext cx="9144000" cy="727062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+mn-lt"/>
                <a:cs typeface="Arial" pitchFamily="34" charset="0"/>
              </a:rPr>
              <a:t>ANSWER # 12</a:t>
            </a:r>
          </a:p>
        </p:txBody>
      </p:sp>
      <p:sp>
        <p:nvSpPr>
          <p:cNvPr id="6" name="AutoShape 6" descr="Does the equator pass through Peru? - Quora">
            <a:extLst>
              <a:ext uri="{FF2B5EF4-FFF2-40B4-BE49-F238E27FC236}">
                <a16:creationId xmlns:a16="http://schemas.microsoft.com/office/drawing/2014/main" id="{DB2064D9-7D7A-44E1-8F95-AE79E6BCD6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F1B4F8-6DAE-4094-A4BB-5307F639C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" t="10509" r="52376" b="78889"/>
          <a:stretch/>
        </p:blipFill>
        <p:spPr>
          <a:xfrm>
            <a:off x="152400" y="2276238"/>
            <a:ext cx="8839200" cy="1523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50B487-A751-4D9D-8A65-9723F6BC2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733" r="51057" b="82221"/>
          <a:stretch/>
        </p:blipFill>
        <p:spPr>
          <a:xfrm>
            <a:off x="0" y="959757"/>
            <a:ext cx="9315568" cy="1030947"/>
          </a:xfrm>
          <a:prstGeom prst="rect">
            <a:avLst/>
          </a:prstGeom>
        </p:spPr>
      </p:pic>
      <p:pic>
        <p:nvPicPr>
          <p:cNvPr id="3078" name="Picture 6" descr="619 Scrabble Pieces Images, Stock Photos &amp; Vectors | Shutterstock">
            <a:extLst>
              <a:ext uri="{FF2B5EF4-FFF2-40B4-BE49-F238E27FC236}">
                <a16:creationId xmlns:a16="http://schemas.microsoft.com/office/drawing/2014/main" id="{E074E517-5074-4DE4-A4AE-7C8FB5C86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1205" y="3978901"/>
            <a:ext cx="4646390" cy="28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066800"/>
          </a:xfrm>
        </p:spPr>
        <p:txBody>
          <a:bodyPr/>
          <a:lstStyle/>
          <a:p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QUESTION # 13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SCIENCE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467600" cy="3657600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5050" b="1" dirty="0">
                <a:solidFill>
                  <a:srgbClr val="002060"/>
                </a:solidFill>
              </a:rPr>
              <a:t>THE LAW THAT SAYS A BODY IN FLUID IS ACTED ON BY FORCE PROPORTIONAL TO HOW MUCH FLUID IT DISPLACES IS NAMED FOR WHOM?</a:t>
            </a:r>
          </a:p>
        </p:txBody>
      </p:sp>
    </p:spTree>
    <p:extLst>
      <p:ext uri="{BB962C8B-B14F-4D97-AF65-F5344CB8AC3E}">
        <p14:creationId xmlns:p14="http://schemas.microsoft.com/office/powerpoint/2010/main" val="20616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3">
            <a:lumMod val="60000"/>
            <a:lumOff val="4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41945"/>
            <a:ext cx="8229600" cy="720055"/>
          </a:xfrm>
        </p:spPr>
        <p:txBody>
          <a:bodyPr/>
          <a:lstStyle/>
          <a:p>
            <a:r>
              <a:rPr lang="en-US" sz="4200" b="1" dirty="0">
                <a:solidFill>
                  <a:schemeClr val="accent2">
                    <a:lumMod val="50000"/>
                  </a:schemeClr>
                </a:solidFill>
              </a:rPr>
              <a:t>ANSWER # 13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1896035"/>
          </a:xfrm>
        </p:spPr>
        <p:txBody>
          <a:bodyPr/>
          <a:lstStyle/>
          <a:p>
            <a:pPr marL="0" indent="0" algn="ctr">
              <a:buNone/>
            </a:pPr>
            <a:r>
              <a:rPr lang="en-US" sz="11500" b="1" dirty="0">
                <a:solidFill>
                  <a:srgbClr val="002060"/>
                </a:solidFill>
              </a:rPr>
              <a:t>ARCHIMEDES</a:t>
            </a:r>
          </a:p>
        </p:txBody>
      </p:sp>
      <p:pic>
        <p:nvPicPr>
          <p:cNvPr id="4098" name="Picture 2" descr="Archimedes' principle | Description &amp; Facts | Britannica">
            <a:extLst>
              <a:ext uri="{FF2B5EF4-FFF2-40B4-BE49-F238E27FC236}">
                <a16:creationId xmlns:a16="http://schemas.microsoft.com/office/drawing/2014/main" id="{5ABD0C7A-666C-4A93-BADC-236AB5C56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200" y="2819400"/>
            <a:ext cx="5348788" cy="39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381000"/>
            <a:ext cx="909986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3200" b="1" dirty="0"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QUESTION # 14</a:t>
            </a:r>
            <a:br>
              <a:rPr lang="en-US" sz="36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  <a:cs typeface="Arial" pitchFamily="34" charset="0"/>
              </a:rPr>
              <a:t>MEDICAL ABBREVIATIONS</a:t>
            </a:r>
          </a:p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cs typeface="Arial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-PARTER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E4095-AD3F-4CB3-9219-CEF97A9771DF}"/>
              </a:ext>
            </a:extLst>
          </p:cNvPr>
          <p:cNvSpPr txBox="1"/>
          <p:nvPr/>
        </p:nvSpPr>
        <p:spPr>
          <a:xfrm>
            <a:off x="251775" y="2209800"/>
            <a:ext cx="89122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342900" algn="ctr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500" b="1" dirty="0">
              <a:solidFill>
                <a:srgbClr val="33660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430A4A-C80D-4F6E-B1A5-2EA9A7B208A7}"/>
              </a:ext>
            </a:extLst>
          </p:cNvPr>
          <p:cNvSpPr txBox="1"/>
          <p:nvPr/>
        </p:nvSpPr>
        <p:spPr>
          <a:xfrm>
            <a:off x="202087" y="1759119"/>
            <a:ext cx="873982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6500" dirty="0">
                <a:solidFill>
                  <a:srgbClr val="FFFF00"/>
                </a:solidFill>
                <a:latin typeface="+mn-lt"/>
              </a:rPr>
              <a:t>IF AN ENT COMPLETES A ‘T&amp;A’, WHAT TWO SURGERIES ARE PERFORMED AT THE SAME TIME?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47463" y="-76200"/>
            <a:ext cx="881652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ANSWER # 14</a:t>
            </a:r>
            <a:br>
              <a:rPr lang="en-US" sz="3600" b="1" dirty="0">
                <a:latin typeface="+mn-lt"/>
                <a:cs typeface="Arial" pitchFamily="34" charset="0"/>
              </a:rPr>
            </a:br>
            <a:endParaRPr lang="en-US" sz="3600" b="1" dirty="0">
              <a:latin typeface="+mn-lt"/>
              <a:cs typeface="Arial" pitchFamily="34" charset="0"/>
            </a:endParaRPr>
          </a:p>
        </p:txBody>
      </p:sp>
      <p:sp>
        <p:nvSpPr>
          <p:cNvPr id="7" name="AutoShape 10" descr="Download YouTube Logo in SVG Vector or PNG File Format - Logo.wine">
            <a:extLst>
              <a:ext uri="{FF2B5EF4-FFF2-40B4-BE49-F238E27FC236}">
                <a16:creationId xmlns:a16="http://schemas.microsoft.com/office/drawing/2014/main" id="{39D1B508-0CDF-443F-92AE-153E3E553E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962F4-0AAA-4C33-9492-244E085AFE93}"/>
              </a:ext>
            </a:extLst>
          </p:cNvPr>
          <p:cNvSpPr txBox="1"/>
          <p:nvPr/>
        </p:nvSpPr>
        <p:spPr>
          <a:xfrm>
            <a:off x="154121" y="589628"/>
            <a:ext cx="8842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FFFF00"/>
                </a:solidFill>
                <a:latin typeface="+mn-lt"/>
              </a:rPr>
              <a:t>TONSILLECTOMY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FFFF00"/>
                </a:solidFill>
                <a:latin typeface="+mn-lt"/>
              </a:rPr>
              <a:t>ADENOIDECTOMY</a:t>
            </a:r>
          </a:p>
        </p:txBody>
      </p:sp>
      <p:pic>
        <p:nvPicPr>
          <p:cNvPr id="5122" name="Picture 2" descr="Tonsillectomy &amp; Adenoidectomy Post-Op Care FAQ | HealthEngine Blog">
            <a:extLst>
              <a:ext uri="{FF2B5EF4-FFF2-40B4-BE49-F238E27FC236}">
                <a16:creationId xmlns:a16="http://schemas.microsoft.com/office/drawing/2014/main" id="{4B35D905-4691-44A3-8382-40F27978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3447495" cy="3447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8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15</a:t>
            </a:r>
            <a:b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FICTIONAL CHARACTERS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19150" y="1371600"/>
            <a:ext cx="75057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850" b="1" dirty="0">
                <a:solidFill>
                  <a:schemeClr val="accent1">
                    <a:lumMod val="50000"/>
                  </a:schemeClr>
                </a:solidFill>
              </a:rPr>
              <a:t>WHAT LOONEY TUNES CHARACTER WAS INTRODUCED IN A 1935 SHORT FILM ALONGSIDE A CAT NAMED BEANS?</a:t>
            </a:r>
          </a:p>
        </p:txBody>
      </p:sp>
    </p:spTree>
    <p:extLst>
      <p:ext uri="{BB962C8B-B14F-4D97-AF65-F5344CB8AC3E}">
        <p14:creationId xmlns:p14="http://schemas.microsoft.com/office/powerpoint/2010/main" val="3345701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664"/>
            <a:ext cx="8229600" cy="6096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C5C98-3E53-4A5C-9E47-6B8152B71798}"/>
              </a:ext>
            </a:extLst>
          </p:cNvPr>
          <p:cNvSpPr txBox="1"/>
          <p:nvPr/>
        </p:nvSpPr>
        <p:spPr>
          <a:xfrm>
            <a:off x="304800" y="365464"/>
            <a:ext cx="6324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PORKY PIG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 descr="Porky Pig - Wikipedia">
            <a:extLst>
              <a:ext uri="{FF2B5EF4-FFF2-40B4-BE49-F238E27FC236}">
                <a16:creationId xmlns:a16="http://schemas.microsoft.com/office/drawing/2014/main" id="{4FE30213-F0AD-4C9D-AF69-10D739B7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67000"/>
            <a:ext cx="215392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IN THE NEWS</a:t>
            </a:r>
            <a:endParaRPr lang="en-US" sz="4200" b="1" dirty="0"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312565"/>
            <a:ext cx="8077200" cy="423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50" dirty="0">
                <a:solidFill>
                  <a:schemeClr val="tx2">
                    <a:lumMod val="50000"/>
                  </a:schemeClr>
                </a:solidFill>
              </a:rPr>
              <a:t>LAST MONTH, NEW ZEALAND DECLARED A STATE OF EMERGENCY WHEN WHAT CYCLONE SWEPT THROUGH ITS NORTH ISLAND, CAUSING OVER $8 BILLION IN DAMAGES?</a:t>
            </a:r>
          </a:p>
        </p:txBody>
      </p:sp>
    </p:spTree>
    <p:extLst>
      <p:ext uri="{BB962C8B-B14F-4D97-AF65-F5344CB8AC3E}">
        <p14:creationId xmlns:p14="http://schemas.microsoft.com/office/powerpoint/2010/main" val="14910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229600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7200" b="1" dirty="0">
                <a:latin typeface="+mn-lt"/>
                <a:cs typeface="Arial" pitchFamily="34" charset="0"/>
              </a:rPr>
              <a:t>QUESTION # 16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52600" y="1752600"/>
            <a:ext cx="5867400" cy="1394961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0070C0"/>
                </a:solidFill>
                <a:cs typeface="Arial" panose="020B0604020202020204" pitchFamily="34" charset="0"/>
              </a:rPr>
              <a:t>NAME THE ROADS</a:t>
            </a:r>
          </a:p>
        </p:txBody>
      </p:sp>
      <p:pic>
        <p:nvPicPr>
          <p:cNvPr id="6" name="Picture 10" descr="Lombard Street Reservation System | SFMTA">
            <a:extLst>
              <a:ext uri="{FF2B5EF4-FFF2-40B4-BE49-F238E27FC236}">
                <a16:creationId xmlns:a16="http://schemas.microsoft.com/office/drawing/2014/main" id="{D5DF7F8F-6DCF-46F6-9D73-3DECA93B4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1" y="463858"/>
            <a:ext cx="8781777" cy="59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mous streets - Champs Elysees at night">
            <a:extLst>
              <a:ext uri="{FF2B5EF4-FFF2-40B4-BE49-F238E27FC236}">
                <a16:creationId xmlns:a16="http://schemas.microsoft.com/office/drawing/2014/main" id="{A9876277-FFEF-4398-8AC2-D6FF7568F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064" y="463858"/>
            <a:ext cx="8881869" cy="601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rchard Road, Singapore">
            <a:extLst>
              <a:ext uri="{FF2B5EF4-FFF2-40B4-BE49-F238E27FC236}">
                <a16:creationId xmlns:a16="http://schemas.microsoft.com/office/drawing/2014/main" id="{7F1A36F7-6447-4A9F-8F49-813E2C5F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" y="380999"/>
            <a:ext cx="8940711" cy="62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amous Streets - Abbey Road">
            <a:extLst>
              <a:ext uri="{FF2B5EF4-FFF2-40B4-BE49-F238E27FC236}">
                <a16:creationId xmlns:a16="http://schemas.microsoft.com/office/drawing/2014/main" id="{76AB43EC-FEE2-4DF6-82BD-A8A12102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3" y="182215"/>
            <a:ext cx="8658089" cy="64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tels near La Rambla (Barcelona) from $27/night - KAYAK">
            <a:extLst>
              <a:ext uri="{FF2B5EF4-FFF2-40B4-BE49-F238E27FC236}">
                <a16:creationId xmlns:a16="http://schemas.microsoft.com/office/drawing/2014/main" id="{B35D6808-94D6-4A76-A6A2-8F918756E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5" y="838200"/>
            <a:ext cx="8962891" cy="50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" presetClass="exit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0"/>
                            </p:stCondLst>
                            <p:childTnLst>
                              <p:par>
                                <p:cTn id="58" presetID="2" presetClass="exit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32481" y="1952146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636257-1D39-44B9-AFCE-99FF18FE655A}"/>
              </a:ext>
            </a:extLst>
          </p:cNvPr>
          <p:cNvSpPr txBox="1"/>
          <p:nvPr/>
        </p:nvSpPr>
        <p:spPr>
          <a:xfrm>
            <a:off x="235138" y="-14796"/>
            <a:ext cx="8699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+mn-lt"/>
              </a:rPr>
              <a:t>LOMBARD STREET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SAN FRANCISCO, CALIFORNIA</a:t>
            </a:r>
          </a:p>
        </p:txBody>
      </p:sp>
      <p:pic>
        <p:nvPicPr>
          <p:cNvPr id="1034" name="Picture 10" descr="Lombard Street Reservation System | SFMTA">
            <a:extLst>
              <a:ext uri="{FF2B5EF4-FFF2-40B4-BE49-F238E27FC236}">
                <a16:creationId xmlns:a16="http://schemas.microsoft.com/office/drawing/2014/main" id="{C746C31B-093D-42CE-A295-0BF94A61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036230"/>
            <a:ext cx="6934200" cy="4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8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17837" y="708901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39424" y="1887742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03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34A56C-AE20-4A3F-B804-5661A274F9CE}"/>
              </a:ext>
            </a:extLst>
          </p:cNvPr>
          <p:cNvSpPr txBox="1"/>
          <p:nvPr/>
        </p:nvSpPr>
        <p:spPr>
          <a:xfrm>
            <a:off x="200452" y="26229"/>
            <a:ext cx="8699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+mn-lt"/>
              </a:rPr>
              <a:t>CHAMPS-ÉLYSÉES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PARIS, FRANCE</a:t>
            </a:r>
          </a:p>
        </p:txBody>
      </p:sp>
      <p:pic>
        <p:nvPicPr>
          <p:cNvPr id="2050" name="Picture 2" descr="Famous streets - Champs Elysees at night">
            <a:extLst>
              <a:ext uri="{FF2B5EF4-FFF2-40B4-BE49-F238E27FC236}">
                <a16:creationId xmlns:a16="http://schemas.microsoft.com/office/drawing/2014/main" id="{59FAA4CE-DB9E-4F13-83CE-3614874C2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2747" y="2168410"/>
            <a:ext cx="6555868" cy="44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5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17837" y="708901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26633" y="79045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53AFD-2675-4FDA-ABD5-04DA75956F8F}"/>
              </a:ext>
            </a:extLst>
          </p:cNvPr>
          <p:cNvSpPr txBox="1">
            <a:spLocks/>
          </p:cNvSpPr>
          <p:nvPr/>
        </p:nvSpPr>
        <p:spPr bwMode="auto">
          <a:xfrm>
            <a:off x="-95491" y="581387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80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altLang="en-US" sz="72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altLang="en-US" sz="48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US" altLang="en-US" sz="138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US" altLang="en-US" sz="138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en-US" sz="8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en-US" altLang="en-US" sz="8000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550ABF-A854-425C-B533-F7D789453D57}"/>
              </a:ext>
            </a:extLst>
          </p:cNvPr>
          <p:cNvSpPr txBox="1"/>
          <p:nvPr/>
        </p:nvSpPr>
        <p:spPr>
          <a:xfrm>
            <a:off x="230904" y="-30565"/>
            <a:ext cx="8699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C00000"/>
                </a:solidFill>
                <a:latin typeface="+mn-lt"/>
              </a:rPr>
              <a:t>ORCHARD ROAD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SINGAPORE</a:t>
            </a:r>
          </a:p>
        </p:txBody>
      </p:sp>
      <p:pic>
        <p:nvPicPr>
          <p:cNvPr id="3074" name="Picture 2" descr="Orchard Road, Singapore">
            <a:extLst>
              <a:ext uri="{FF2B5EF4-FFF2-40B4-BE49-F238E27FC236}">
                <a16:creationId xmlns:a16="http://schemas.microsoft.com/office/drawing/2014/main" id="{9185E0B0-6F6D-4FE8-8601-7B69C4231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17" y="2211160"/>
            <a:ext cx="6456499" cy="451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17837" y="708901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53AFD-2675-4FDA-ABD5-04DA75956F8F}"/>
              </a:ext>
            </a:extLst>
          </p:cNvPr>
          <p:cNvSpPr txBox="1">
            <a:spLocks/>
          </p:cNvSpPr>
          <p:nvPr/>
        </p:nvSpPr>
        <p:spPr bwMode="auto">
          <a:xfrm>
            <a:off x="8680" y="231257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80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altLang="en-US" sz="72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altLang="en-US" sz="48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US" altLang="en-US" sz="138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US" altLang="en-US" sz="138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en-US" sz="8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en-US" altLang="en-US" sz="8000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046132-0F38-4643-80F1-9EB7E7598D5E}"/>
              </a:ext>
            </a:extLst>
          </p:cNvPr>
          <p:cNvSpPr txBox="1"/>
          <p:nvPr/>
        </p:nvSpPr>
        <p:spPr>
          <a:xfrm>
            <a:off x="239585" y="-114908"/>
            <a:ext cx="869955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C00000"/>
                </a:solidFill>
                <a:latin typeface="+mn-lt"/>
              </a:rPr>
              <a:t>ABBEY ROAD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LONDON, ENGLAND</a:t>
            </a:r>
          </a:p>
        </p:txBody>
      </p:sp>
      <p:pic>
        <p:nvPicPr>
          <p:cNvPr id="4098" name="Picture 2" descr="Famous Streets - Abbey Road">
            <a:extLst>
              <a:ext uri="{FF2B5EF4-FFF2-40B4-BE49-F238E27FC236}">
                <a16:creationId xmlns:a16="http://schemas.microsoft.com/office/drawing/2014/main" id="{2522FAB0-D3FD-484A-9D0E-84B566FB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80" y="2436220"/>
            <a:ext cx="563879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5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17837" y="708901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44110" y="173934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53AFD-2675-4FDA-ABD5-04DA75956F8F}"/>
              </a:ext>
            </a:extLst>
          </p:cNvPr>
          <p:cNvSpPr txBox="1">
            <a:spLocks/>
          </p:cNvSpPr>
          <p:nvPr/>
        </p:nvSpPr>
        <p:spPr bwMode="auto">
          <a:xfrm>
            <a:off x="-95491" y="1236641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80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altLang="en-US" sz="72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altLang="en-US" sz="48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US" altLang="en-US" sz="138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US" altLang="en-US" sz="138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en-US" sz="8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en-US" altLang="en-US" sz="8000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1E57EE-7A29-49A0-966C-1358627298FC}"/>
              </a:ext>
            </a:extLst>
          </p:cNvPr>
          <p:cNvSpPr txBox="1"/>
          <p:nvPr/>
        </p:nvSpPr>
        <p:spPr>
          <a:xfrm>
            <a:off x="230904" y="-143100"/>
            <a:ext cx="869955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C00000"/>
                </a:solidFill>
                <a:latin typeface="+mn-lt"/>
              </a:rPr>
              <a:t>LA RAMBLA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BARCELONA, SPAIN</a:t>
            </a:r>
          </a:p>
        </p:txBody>
      </p:sp>
      <p:pic>
        <p:nvPicPr>
          <p:cNvPr id="18" name="Picture 6" descr="Hotels near La Rambla (Barcelona) from $27/night - KAYAK">
            <a:extLst>
              <a:ext uri="{FF2B5EF4-FFF2-40B4-BE49-F238E27FC236}">
                <a16:creationId xmlns:a16="http://schemas.microsoft.com/office/drawing/2014/main" id="{B27F989F-96CB-4BBF-BE3E-AEC99847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272"/>
            <a:ext cx="7621168" cy="42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82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83297" y="381000"/>
            <a:ext cx="8155172" cy="685800"/>
          </a:xfrm>
        </p:spPr>
        <p:txBody>
          <a:bodyPr/>
          <a:lstStyle/>
          <a:p>
            <a:br>
              <a:rPr lang="en-US" b="1" dirty="0">
                <a:latin typeface="Arial" charset="0"/>
                <a:cs typeface="Arial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QUESTION # 17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FASHION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07" y="1371600"/>
            <a:ext cx="7658986" cy="3992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850" b="1" dirty="0">
                <a:solidFill>
                  <a:schemeClr val="accent2">
                    <a:lumMod val="50000"/>
                  </a:schemeClr>
                </a:solidFill>
              </a:rPr>
              <a:t>THE WENDY AND THE WALLY ARE VARIATIONS OF WHAT SHOE BRAND WITH NO</a:t>
            </a:r>
            <a:r>
              <a:rPr lang="en-US" sz="5850" b="1" i="1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en-US" sz="5850" b="1" dirty="0">
                <a:solidFill>
                  <a:schemeClr val="accent2">
                    <a:lumMod val="50000"/>
                  </a:schemeClr>
                </a:solidFill>
              </a:rPr>
              <a:t>TIE LACES THAT WAS INTRODUCED IN 2008?</a:t>
            </a:r>
          </a:p>
          <a:p>
            <a:pPr marL="0" indent="0" algn="ctr">
              <a:buNone/>
            </a:pPr>
            <a:endParaRPr lang="en-US" sz="355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-309239"/>
            <a:ext cx="9144000" cy="762000"/>
          </a:xfrm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ANSWER # 17</a:t>
            </a:r>
          </a:p>
        </p:txBody>
      </p:sp>
      <p:pic>
        <p:nvPicPr>
          <p:cNvPr id="7172" name="Picture 4" descr="Hey Dude's New Brand Image Could Help It Reach $1 Billion Under Crocs –  Footwear News">
            <a:extLst>
              <a:ext uri="{FF2B5EF4-FFF2-40B4-BE49-F238E27FC236}">
                <a16:creationId xmlns:a16="http://schemas.microsoft.com/office/drawing/2014/main" id="{472E47C2-496E-45EF-B695-0B1EE1F22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-1730"/>
          <a:stretch/>
        </p:blipFill>
        <p:spPr bwMode="auto">
          <a:xfrm>
            <a:off x="1104900" y="914400"/>
            <a:ext cx="6934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EYDUDE Wally Chambray Wave Ride - Boys' Toddler | Fairlane Town Center">
            <a:extLst>
              <a:ext uri="{FF2B5EF4-FFF2-40B4-BE49-F238E27FC236}">
                <a16:creationId xmlns:a16="http://schemas.microsoft.com/office/drawing/2014/main" id="{5AF4BAD0-3690-4418-A5FB-30887324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848">
            <a:off x="309448" y="4932565"/>
            <a:ext cx="3082728" cy="13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EYDUDE Wally Chambray Wave Ride - Boys' Toddler | Fairlane Town Center">
            <a:extLst>
              <a:ext uri="{FF2B5EF4-FFF2-40B4-BE49-F238E27FC236}">
                <a16:creationId xmlns:a16="http://schemas.microsoft.com/office/drawing/2014/main" id="{17C86A5E-AC98-46DE-BFC6-327B0B67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527" flipH="1">
            <a:off x="5455731" y="4905193"/>
            <a:ext cx="3389313" cy="13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94414" y="533400"/>
            <a:ext cx="8155172" cy="685800"/>
          </a:xfrm>
        </p:spPr>
        <p:txBody>
          <a:bodyPr/>
          <a:lstStyle/>
          <a:p>
            <a:br>
              <a:rPr lang="en-US" b="1" dirty="0">
                <a:latin typeface="Arial" charset="0"/>
                <a:cs typeface="Arial" charset="0"/>
              </a:rPr>
            </a:br>
            <a:r>
              <a:rPr lang="en-US" sz="3600" b="1" dirty="0">
                <a:cs typeface="Arial" charset="0"/>
              </a:rPr>
              <a:t>QUESTION # 18</a:t>
            </a:r>
            <a:br>
              <a:rPr lang="en-US" sz="3600" b="1" dirty="0">
                <a:cs typeface="Arial" charset="0"/>
              </a:rPr>
            </a:br>
            <a:r>
              <a:rPr lang="en-US" sz="3600" b="1" dirty="0">
                <a:cs typeface="Arial" charset="0"/>
              </a:rPr>
              <a:t>MUSIC</a:t>
            </a:r>
            <a:br>
              <a:rPr lang="en-US" sz="3600" b="1" dirty="0">
                <a:cs typeface="Arial" charset="0"/>
              </a:rPr>
            </a:br>
            <a:r>
              <a:rPr lang="en-US" sz="3600" b="1" dirty="0">
                <a:cs typeface="Arial" charset="0"/>
              </a:rPr>
              <a:t>2-PARTER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50" y="1752600"/>
            <a:ext cx="7734300" cy="3992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WHAT TWO AFRICAN AMERICAN WOMEN WON THE GRAMMY FOR ALBUM OF THE YEAR IN THE 1990s FOR NON</a:t>
            </a:r>
            <a:r>
              <a:rPr lang="en-US" sz="5400" b="1" i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SOUNDTRACK ALBUMS?</a:t>
            </a:r>
          </a:p>
        </p:txBody>
      </p:sp>
    </p:spTree>
    <p:extLst>
      <p:ext uri="{BB962C8B-B14F-4D97-AF65-F5344CB8AC3E}">
        <p14:creationId xmlns:p14="http://schemas.microsoft.com/office/powerpoint/2010/main" val="26303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/>
          <a:lstStyle/>
          <a:p>
            <a:br>
              <a:rPr lang="en-US" b="1" dirty="0">
                <a:latin typeface="Arial" charset="0"/>
                <a:cs typeface="Arial" charset="0"/>
              </a:rPr>
            </a:br>
            <a:r>
              <a:rPr lang="en-US" sz="3600" b="1" dirty="0">
                <a:cs typeface="Arial" charset="0"/>
              </a:rPr>
              <a:t>ANSWER # 18</a:t>
            </a: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75498-25DF-46CE-85AC-90AD2022D6E9}"/>
              </a:ext>
            </a:extLst>
          </p:cNvPr>
          <p:cNvSpPr txBox="1"/>
          <p:nvPr/>
        </p:nvSpPr>
        <p:spPr>
          <a:xfrm>
            <a:off x="228600" y="899624"/>
            <a:ext cx="4098525" cy="28007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NATALIE COLE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69B25-A5ED-433D-8D69-FE7233F1F4F2}"/>
              </a:ext>
            </a:extLst>
          </p:cNvPr>
          <p:cNvSpPr txBox="1"/>
          <p:nvPr/>
        </p:nvSpPr>
        <p:spPr>
          <a:xfrm>
            <a:off x="4816875" y="899624"/>
            <a:ext cx="4098525" cy="28007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LAURYN HILL</a:t>
            </a:r>
          </a:p>
        </p:txBody>
      </p:sp>
      <p:pic>
        <p:nvPicPr>
          <p:cNvPr id="8194" name="Picture 2" descr="Unforgettable... with Love - Wikipedia">
            <a:extLst>
              <a:ext uri="{FF2B5EF4-FFF2-40B4-BE49-F238E27FC236}">
                <a16:creationId xmlns:a16="http://schemas.microsoft.com/office/drawing/2014/main" id="{34AA2E7A-82C0-424B-B562-F61C3F67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12" y="3886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4ED6A318-393C-42FF-A7EB-0694BC14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2905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811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0240E-431E-43E8-9A24-0637DA233A77}"/>
              </a:ext>
            </a:extLst>
          </p:cNvPr>
          <p:cNvSpPr txBox="1"/>
          <p:nvPr/>
        </p:nvSpPr>
        <p:spPr>
          <a:xfrm>
            <a:off x="152400" y="533400"/>
            <a:ext cx="88392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GABRIELLE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2" descr="Tropical Cyclone Gabrielle Over New Zealand | Earthdata">
            <a:extLst>
              <a:ext uri="{FF2B5EF4-FFF2-40B4-BE49-F238E27FC236}">
                <a16:creationId xmlns:a16="http://schemas.microsoft.com/office/drawing/2014/main" id="{A4BAC489-329F-482B-98D7-E408B259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7373025" cy="3845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2189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7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QUESTION # 19</a:t>
            </a:r>
          </a:p>
          <a:p>
            <a:pPr algn="ctr"/>
            <a:r>
              <a:rPr lang="en-US" sz="4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WORD ORIGINS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C26EAC-FAD1-4216-8708-5EF385844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86967"/>
            <a:ext cx="8610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050" b="1" dirty="0">
                <a:solidFill>
                  <a:srgbClr val="003366"/>
                </a:solidFill>
              </a:rPr>
              <a:t>CONSIDERED TO BE THE PROTECTOR OF BOUNDARY MARKERS, WHAT ROMAN GOD LENT HIS NAME TO A MODERN</a:t>
            </a:r>
            <a:r>
              <a:rPr lang="en-US" sz="5050" b="1" i="1" dirty="0">
                <a:solidFill>
                  <a:srgbClr val="003366"/>
                </a:solidFill>
              </a:rPr>
              <a:t>-</a:t>
            </a:r>
            <a:r>
              <a:rPr lang="en-US" sz="5050" b="1" dirty="0">
                <a:solidFill>
                  <a:srgbClr val="003366"/>
                </a:solidFill>
              </a:rPr>
              <a:t>DAY ENGLISH WORD DEFINED AS THE END POINT OF A TRANSPORTATION ROUTE?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7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ANSWER # 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C26EAC-FAD1-4216-8708-5EF385844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84618"/>
            <a:ext cx="88392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3800" b="1" dirty="0">
                <a:solidFill>
                  <a:srgbClr val="003366"/>
                </a:solidFill>
              </a:rPr>
              <a:t>TERMINUS</a:t>
            </a:r>
            <a:br>
              <a:rPr lang="en-US" sz="7000" b="1" dirty="0">
                <a:solidFill>
                  <a:srgbClr val="003366"/>
                </a:solidFill>
              </a:rPr>
            </a:br>
            <a:endParaRPr lang="en-US" dirty="0"/>
          </a:p>
        </p:txBody>
      </p:sp>
      <p:pic>
        <p:nvPicPr>
          <p:cNvPr id="9220" name="Picture 4" descr="Terminus - Wiktionary">
            <a:extLst>
              <a:ext uri="{FF2B5EF4-FFF2-40B4-BE49-F238E27FC236}">
                <a16:creationId xmlns:a16="http://schemas.microsoft.com/office/drawing/2014/main" id="{4F187056-FB6E-43B7-B35C-FD64B4E09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7000" y="2819400"/>
            <a:ext cx="3886201" cy="381000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7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br>
              <a:rPr lang="en-US" altLang="en-US" sz="3200" b="1" dirty="0"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QUESTION # 20</a:t>
            </a:r>
            <a:b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BET UP TO 15 POINTS</a:t>
            </a:r>
            <a:b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U.S. STATES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194" y="1828800"/>
            <a:ext cx="8606161" cy="4525963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4500" b="1" dirty="0">
                <a:solidFill>
                  <a:srgbClr val="FFFF00"/>
                </a:solidFill>
              </a:rPr>
              <a:t>LOCATED EAST OF THE MISSISSIPPI RIVER, WHICH U.S. STATE HAS A POPULATION OF ABOUT 1.8 MILLION DESPITE THE FACT THAT ITS MOST POPULOUS CITY HAS FEWER THAN 50,000 RESIDENTS?</a:t>
            </a:r>
          </a:p>
        </p:txBody>
      </p:sp>
    </p:spTree>
    <p:extLst>
      <p:ext uri="{BB962C8B-B14F-4D97-AF65-F5344CB8AC3E}">
        <p14:creationId xmlns:p14="http://schemas.microsoft.com/office/powerpoint/2010/main" val="36514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7937"/>
            <a:ext cx="8229600" cy="677863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ANSWER # 20</a:t>
            </a:r>
          </a:p>
        </p:txBody>
      </p:sp>
      <p:sp>
        <p:nvSpPr>
          <p:cNvPr id="2" name="AutoShape 2" descr="Image result for surgeon's phot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Image result for surgeon's phot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8" name="Picture 4" descr="West Virginia Wordsearch, Vocab Worksheet, Crossword">
            <a:extLst>
              <a:ext uri="{FF2B5EF4-FFF2-40B4-BE49-F238E27FC236}">
                <a16:creationId xmlns:a16="http://schemas.microsoft.com/office/drawing/2014/main" id="{F129947C-6B18-430D-B240-9D7A4B62A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85800"/>
            <a:ext cx="9144000" cy="616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4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084835"/>
          </a:xfrm>
        </p:spPr>
        <p:txBody>
          <a:bodyPr/>
          <a:lstStyle/>
          <a:p>
            <a:r>
              <a:rPr lang="en-US" sz="78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</a:t>
            </a:r>
            <a:r>
              <a:rPr lang="en-US" sz="78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RIVIA</a:t>
            </a:r>
            <a:r>
              <a:rPr lang="en-US" sz="78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M</a:t>
            </a:r>
            <a:r>
              <a:rPr lang="en-US" sz="78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ARYLAND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CC9A0-EBB2-4D3C-91A8-1A4118EC5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8" y="6324600"/>
            <a:ext cx="9067800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triviamaryland.com                                                        @triviamaryland</a:t>
            </a:r>
          </a:p>
        </p:txBody>
      </p:sp>
      <p:pic>
        <p:nvPicPr>
          <p:cNvPr id="4" name="Picture 2" descr="Facebook, soscialmedia, connection, fb, logo, media, social icon - Free  download">
            <a:extLst>
              <a:ext uri="{FF2B5EF4-FFF2-40B4-BE49-F238E27FC236}">
                <a16:creationId xmlns:a16="http://schemas.microsoft.com/office/drawing/2014/main" id="{CA308591-82D6-4164-BDD4-0197B7B01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400" y="6406355"/>
            <a:ext cx="304801" cy="31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63C522-6F82-4750-BD46-162FCB55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4193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br>
              <a:rPr lang="en-US" altLang="en-US" sz="3200" b="1" dirty="0">
                <a:cs typeface="Arial" panose="020B0604020202020204" pitchFamily="34" charset="0"/>
              </a:rPr>
            </a:br>
            <a:r>
              <a:rPr lang="en-US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TIEBREAKER QUESTION</a:t>
            </a:r>
            <a:endParaRPr lang="en-US" altLang="en-US" sz="3600" b="1" dirty="0">
              <a:solidFill>
                <a:schemeClr val="accent3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606161" cy="4525963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7500" b="1" dirty="0">
                <a:solidFill>
                  <a:srgbClr val="FFFF00"/>
                </a:solidFill>
              </a:rPr>
              <a:t>HOW MANY TOTAL MISSIONS HAVE BEEN FLOWN BY NASA’S SPACE SHUTTLE FLEET?</a:t>
            </a:r>
          </a:p>
        </p:txBody>
      </p:sp>
    </p:spTree>
    <p:extLst>
      <p:ext uri="{BB962C8B-B14F-4D97-AF65-F5344CB8AC3E}">
        <p14:creationId xmlns:p14="http://schemas.microsoft.com/office/powerpoint/2010/main" val="25900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27046"/>
            <a:ext cx="8229600" cy="6778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TIEBREAKER ANSWER</a:t>
            </a:r>
          </a:p>
        </p:txBody>
      </p:sp>
      <p:sp>
        <p:nvSpPr>
          <p:cNvPr id="2" name="AutoShape 2" descr="Image result for surgeon's phot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Image result for surgeon's phot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2D662-2C28-4AE9-9E19-0C0BC7ECE376}"/>
              </a:ext>
            </a:extLst>
          </p:cNvPr>
          <p:cNvSpPr txBox="1"/>
          <p:nvPr/>
        </p:nvSpPr>
        <p:spPr>
          <a:xfrm>
            <a:off x="0" y="63355"/>
            <a:ext cx="9144000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1300" dirty="0">
                <a:solidFill>
                  <a:srgbClr val="FFFF00"/>
                </a:solidFill>
                <a:latin typeface="+mn-lt"/>
              </a:rPr>
              <a:t>135</a:t>
            </a:r>
            <a:endParaRPr lang="en-US" sz="32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28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43365" y="-11097"/>
            <a:ext cx="8657264" cy="1143000"/>
          </a:xfrm>
        </p:spPr>
        <p:txBody>
          <a:bodyPr/>
          <a:lstStyle/>
          <a:p>
            <a:br>
              <a:rPr lang="en-US" sz="4200" b="1" dirty="0">
                <a:solidFill>
                  <a:srgbClr val="C00000"/>
                </a:solidFill>
                <a:cs typeface="Arial" charset="0"/>
              </a:rPr>
            </a:br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QUESTION # 2</a:t>
            </a:r>
            <a:br>
              <a:rPr lang="en-US" sz="3600" b="1" dirty="0">
                <a:solidFill>
                  <a:schemeClr val="bg1"/>
                </a:solidFill>
                <a:cs typeface="Arial" charset="0"/>
              </a:rPr>
            </a:br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BASEBALL</a:t>
            </a:r>
            <a:br>
              <a:rPr lang="en-US" sz="3600" b="1" dirty="0">
                <a:solidFill>
                  <a:schemeClr val="bg1"/>
                </a:solidFill>
                <a:cs typeface="Arial" charset="0"/>
              </a:rPr>
            </a:br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3-PARTER</a:t>
            </a:r>
            <a:endParaRPr lang="en-US" sz="33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87" y="1752600"/>
            <a:ext cx="8595829" cy="4373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300" b="1" dirty="0">
                <a:solidFill>
                  <a:srgbClr val="FFFF00"/>
                </a:solidFill>
              </a:rPr>
              <a:t>OF THE CURRENT TEAMS THAT HAVE REACHED THE WORLD SERIES AT LEAST TWICE, WHICH THREE TEAMS HAVE NEVER WON THE CHAMPIONSHIP?</a:t>
            </a:r>
          </a:p>
          <a:p>
            <a:pPr marL="0" indent="0" algn="ctr">
              <a:buNone/>
            </a:pP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cs typeface="Arial" charset="0"/>
              </a:rPr>
              <a:t>ANSWER # 2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81500" y="1418789"/>
            <a:ext cx="41910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8800" dirty="0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1985220-F84C-463C-AAA0-8E043B26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126165" cy="31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9EED4D1-7718-4AD6-B229-5E3181411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83121"/>
            <a:ext cx="3205162" cy="320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ampa Bay Rays Logo, symbol, meaning, history, PNG, brand">
            <a:extLst>
              <a:ext uri="{FF2B5EF4-FFF2-40B4-BE49-F238E27FC236}">
                <a16:creationId xmlns:a16="http://schemas.microsoft.com/office/drawing/2014/main" id="{66F7F15B-F516-4CF3-AFA1-3CE38A861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19167"/>
          <a:stretch/>
        </p:blipFill>
        <p:spPr bwMode="auto">
          <a:xfrm>
            <a:off x="2819400" y="3276600"/>
            <a:ext cx="3647439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11410" y="533400"/>
            <a:ext cx="8351590" cy="914400"/>
          </a:xfrm>
        </p:spPr>
        <p:txBody>
          <a:bodyPr/>
          <a:lstStyle/>
          <a:p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charset="0"/>
              </a:rPr>
              <a:t>QUESTION # 3</a:t>
            </a:r>
            <a:br>
              <a:rPr lang="en-US" sz="42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charset="0"/>
              </a:rPr>
              <a:t>COMMON BONDS</a:t>
            </a:r>
            <a:br>
              <a:rPr lang="en-US" sz="4200" b="1" dirty="0">
                <a:solidFill>
                  <a:srgbClr val="006666"/>
                </a:solidFill>
                <a:cs typeface="Arial" charset="0"/>
              </a:rPr>
            </a:b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4200" b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7697" y="1371600"/>
            <a:ext cx="8168605" cy="5181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750" b="1" dirty="0">
                <a:solidFill>
                  <a:srgbClr val="FFFF00"/>
                </a:solidFill>
              </a:rPr>
              <a:t>WHAT TYPE OF CANDY IS NAMED IN A HOLIDAY POEM FROM 1823 AND IS ALSO THE NAMESAKE FOR A CHARACTER FEATURED IN AN 1892 BALLET?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-4403"/>
            <a:ext cx="8229600" cy="690203"/>
          </a:xfrm>
        </p:spPr>
        <p:txBody>
          <a:bodyPr/>
          <a:lstStyle/>
          <a:p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charset="0"/>
              </a:rPr>
              <a:t>ANSWER #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32750-EA16-49EF-A536-29EF5A9FB7DE}"/>
              </a:ext>
            </a:extLst>
          </p:cNvPr>
          <p:cNvSpPr txBox="1"/>
          <p:nvPr/>
        </p:nvSpPr>
        <p:spPr>
          <a:xfrm>
            <a:off x="228599" y="533400"/>
            <a:ext cx="86868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FFFF00"/>
                </a:solidFill>
                <a:latin typeface="+mn-lt"/>
              </a:rPr>
              <a:t>SUGAR PLUM</a:t>
            </a:r>
            <a:endParaRPr lang="en-US" sz="11500" dirty="0">
              <a:latin typeface="+mn-lt"/>
            </a:endParaRPr>
          </a:p>
        </p:txBody>
      </p:sp>
      <p:pic>
        <p:nvPicPr>
          <p:cNvPr id="3074" name="Picture 2" descr="What is a Sugar Plum? | What? How? Wonder.">
            <a:extLst>
              <a:ext uri="{FF2B5EF4-FFF2-40B4-BE49-F238E27FC236}">
                <a16:creationId xmlns:a16="http://schemas.microsoft.com/office/drawing/2014/main" id="{98BC1C9F-8B60-4B0E-881F-AE7ED74A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0" y="2590800"/>
            <a:ext cx="6248500" cy="398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165306</TotalTime>
  <Words>1178</Words>
  <Application>Microsoft Office PowerPoint</Application>
  <PresentationFormat>On-screen Show (4:3)</PresentationFormat>
  <Paragraphs>251</Paragraphs>
  <Slides>56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Berlin Sans FB Demi</vt:lpstr>
      <vt:lpstr>Dreaming Outloud Pro</vt:lpstr>
      <vt:lpstr>Calibri</vt:lpstr>
      <vt:lpstr>1_Office Theme</vt:lpstr>
      <vt:lpstr>TRIVIAMARYLAND WORLD SERIES </vt:lpstr>
      <vt:lpstr>PowerPoint Presentation</vt:lpstr>
      <vt:lpstr>PowerPoint Presentation</vt:lpstr>
      <vt:lpstr> QUESTION # 1 IN THE NEWS</vt:lpstr>
      <vt:lpstr>ANSWER # 1</vt:lpstr>
      <vt:lpstr> QUESTION # 2 BASEBALL 3-PARTER</vt:lpstr>
      <vt:lpstr>ANSWER # 2</vt:lpstr>
      <vt:lpstr> QUESTION # 3 COMMON BONDS  </vt:lpstr>
      <vt:lpstr>ANSWER # 3</vt:lpstr>
      <vt:lpstr>QUESTION # 4 U.S. PRESIDENTS 2-PARTER </vt:lpstr>
      <vt:lpstr>ANSWER # 4</vt:lpstr>
      <vt:lpstr> QUESTION # 5 FUN WITH NUMBERS</vt:lpstr>
      <vt:lpstr>ANSWER # 5</vt:lpstr>
      <vt:lpstr>QUESTION # 6</vt:lpstr>
      <vt:lpstr>   </vt:lpstr>
      <vt:lpstr>   </vt:lpstr>
      <vt:lpstr>   </vt:lpstr>
      <vt:lpstr>   </vt:lpstr>
      <vt:lpstr>   </vt:lpstr>
      <vt:lpstr>   </vt:lpstr>
      <vt:lpstr>  QUESTION # 7 U.S. HISTORY </vt:lpstr>
      <vt:lpstr> ANSWER # 7</vt:lpstr>
      <vt:lpstr> QUESTION # 8 BOOKS &amp; AUTHORS 2-PARTER</vt:lpstr>
      <vt:lpstr>ANSWER # 8</vt:lpstr>
      <vt:lpstr>  QUESTION # 9 MONEY </vt:lpstr>
      <vt:lpstr>ANSWER # 9</vt:lpstr>
      <vt:lpstr>      </vt:lpstr>
      <vt:lpstr>PowerPoint Presentation</vt:lpstr>
      <vt:lpstr>HALFTIME </vt:lpstr>
      <vt:lpstr> QUESTION # 11 PODCASTS </vt:lpstr>
      <vt:lpstr> ANSWER # 11</vt:lpstr>
      <vt:lpstr> QUESTION # 12 FUN &amp; GAMES 2-PARTER</vt:lpstr>
      <vt:lpstr>ANSWER # 12</vt:lpstr>
      <vt:lpstr> QUESTION # 13 SCIENCE </vt:lpstr>
      <vt:lpstr>ANSWER # 13</vt:lpstr>
      <vt:lpstr>PowerPoint Presentation</vt:lpstr>
      <vt:lpstr>PowerPoint Presentation</vt:lpstr>
      <vt:lpstr> QUESTION # 15 FICTIONAL CHARACTERS</vt:lpstr>
      <vt:lpstr>ANSWER # 15</vt:lpstr>
      <vt:lpstr>QUESTION # 16</vt:lpstr>
      <vt:lpstr>   </vt:lpstr>
      <vt:lpstr>  </vt:lpstr>
      <vt:lpstr>  </vt:lpstr>
      <vt:lpstr>  </vt:lpstr>
      <vt:lpstr>  </vt:lpstr>
      <vt:lpstr> QUESTION # 17 FASHION </vt:lpstr>
      <vt:lpstr> ANSWER # 17</vt:lpstr>
      <vt:lpstr> QUESTION # 18 MUSIC 2-PARTER </vt:lpstr>
      <vt:lpstr> ANSWER # 18  </vt:lpstr>
      <vt:lpstr>PowerPoint Presentation</vt:lpstr>
      <vt:lpstr>PowerPoint Presentation</vt:lpstr>
      <vt:lpstr> QUESTION # 20 BET UP TO 15 POINTS U.S. STATES</vt:lpstr>
      <vt:lpstr>ANSWER # 20</vt:lpstr>
      <vt:lpstr>TRIVIAMARYLAND </vt:lpstr>
      <vt:lpstr> TIEBREAKER QUESTION</vt:lpstr>
      <vt:lpstr>TIEBREAKER ANSWER</vt:lpstr>
    </vt:vector>
  </TitlesOfParts>
  <Company>GSB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TriviaMaryland</dc:title>
  <dc:creator>Brad Glazer</dc:creator>
  <cp:keywords>trivia</cp:keywords>
  <cp:lastModifiedBy>kent hash</cp:lastModifiedBy>
  <cp:revision>9742</cp:revision>
  <cp:lastPrinted>2016-06-16T12:22:30Z</cp:lastPrinted>
  <dcterms:created xsi:type="dcterms:W3CDTF">2007-02-10T13:01:25Z</dcterms:created>
  <dcterms:modified xsi:type="dcterms:W3CDTF">2023-03-06T13:07:16Z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1455904212</vt:i4>
  </property>
  <property fmtid="{D5CDD505-2E9C-101B-9397-08002B2CF9AE}" pid="3" name="_NewReviewCycle">
    <vt:lpwstr/>
  </property>
  <property fmtid="{D5CDD505-2E9C-101B-9397-08002B2CF9AE}" pid="4" name="_EmailSubject">
    <vt:lpwstr>World Series</vt:lpwstr>
  </property>
  <property fmtid="{D5CDD505-2E9C-101B-9397-08002B2CF9AE}" pid="5" name="_AuthorEmail">
    <vt:lpwstr>Brad.M.Glazer@ssa.gov</vt:lpwstr>
  </property>
  <property fmtid="{D5CDD505-2E9C-101B-9397-08002B2CF9AE}" pid="6" name="_AuthorEmailDisplayName">
    <vt:lpwstr>Glazer, Brad M.</vt:lpwstr>
  </property>
  <property fmtid="{D5CDD505-2E9C-101B-9397-08002B2CF9AE}" pid="7" name="_PreviousAdHocReviewCycleID">
    <vt:i4>1373386483</vt:i4>
  </property>
</Properties>
</file>