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94" r:id="rId1"/>
  </p:sldMasterIdLst>
  <p:notesMasterIdLst>
    <p:notesMasterId r:id="rId58"/>
  </p:notesMasterIdLst>
  <p:sldIdLst>
    <p:sldId id="6424" r:id="rId2"/>
    <p:sldId id="6425" r:id="rId3"/>
    <p:sldId id="6426" r:id="rId4"/>
    <p:sldId id="6427" r:id="rId5"/>
    <p:sldId id="6368" r:id="rId6"/>
    <p:sldId id="6369" r:id="rId7"/>
    <p:sldId id="6216" r:id="rId8"/>
    <p:sldId id="6217" r:id="rId9"/>
    <p:sldId id="6264" r:id="rId10"/>
    <p:sldId id="6265" r:id="rId11"/>
    <p:sldId id="6412" r:id="rId12"/>
    <p:sldId id="6413" r:id="rId13"/>
    <p:sldId id="6235" r:id="rId14"/>
    <p:sldId id="6236" r:id="rId15"/>
    <p:sldId id="6338" r:id="rId16"/>
    <p:sldId id="6403" r:id="rId17"/>
    <p:sldId id="6342" r:id="rId18"/>
    <p:sldId id="6400" r:id="rId19"/>
    <p:sldId id="6401" r:id="rId20"/>
    <p:sldId id="6402" r:id="rId21"/>
    <p:sldId id="6351" r:id="rId22"/>
    <p:sldId id="6352" r:id="rId23"/>
    <p:sldId id="6359" r:id="rId24"/>
    <p:sldId id="6360" r:id="rId25"/>
    <p:sldId id="6285" r:id="rId26"/>
    <p:sldId id="6286" r:id="rId27"/>
    <p:sldId id="6336" r:id="rId28"/>
    <p:sldId id="6337" r:id="rId29"/>
    <p:sldId id="6419" r:id="rId30"/>
    <p:sldId id="6370" r:id="rId31"/>
    <p:sldId id="6371" r:id="rId32"/>
    <p:sldId id="6271" r:id="rId33"/>
    <p:sldId id="6272" r:id="rId34"/>
    <p:sldId id="6319" r:id="rId35"/>
    <p:sldId id="6320" r:id="rId36"/>
    <p:sldId id="6212" r:id="rId37"/>
    <p:sldId id="6428" r:id="rId38"/>
    <p:sldId id="6361" r:id="rId39"/>
    <p:sldId id="6373" r:id="rId40"/>
    <p:sldId id="6344" r:id="rId41"/>
    <p:sldId id="6410" r:id="rId42"/>
    <p:sldId id="6405" r:id="rId43"/>
    <p:sldId id="6408" r:id="rId44"/>
    <p:sldId id="6406" r:id="rId45"/>
    <p:sldId id="6407" r:id="rId46"/>
    <p:sldId id="6218" r:id="rId47"/>
    <p:sldId id="6219" r:id="rId48"/>
    <p:sldId id="6416" r:id="rId49"/>
    <p:sldId id="6417" r:id="rId50"/>
    <p:sldId id="6414" r:id="rId51"/>
    <p:sldId id="6415" r:id="rId52"/>
    <p:sldId id="6353" r:id="rId53"/>
    <p:sldId id="6354" r:id="rId54"/>
    <p:sldId id="6418" r:id="rId55"/>
    <p:sldId id="6429" r:id="rId56"/>
    <p:sldId id="6430" r:id="rId57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Segoe UI Emoji" panose="020B0502040204020203" pitchFamily="34" charset="0"/>
      <p:regular r:id="rId6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A4E34"/>
    <a:srgbClr val="FCFC8E"/>
    <a:srgbClr val="336600"/>
    <a:srgbClr val="FF9900"/>
    <a:srgbClr val="62AEBD"/>
    <a:srgbClr val="00FA00"/>
    <a:srgbClr val="003366"/>
    <a:srgbClr val="FFFFFF"/>
    <a:srgbClr val="2E3A3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50" autoAdjust="0"/>
    <p:restoredTop sz="93304" autoAdjust="0"/>
  </p:normalViewPr>
  <p:slideViewPr>
    <p:cSldViewPr>
      <p:cViewPr varScale="1">
        <p:scale>
          <a:sx n="69" d="100"/>
          <a:sy n="69" d="100"/>
        </p:scale>
        <p:origin x="179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01CE0B-949C-4FE5-80A8-C22AB8A9E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5507B-7AB8-471C-8D24-E359A28C738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4B7877-3125-4D73-87B8-43B763FABF4E}" type="slidenum">
              <a:rPr lang="en-US" altLang="en-US" b="0"/>
              <a:pPr eaLnBrk="1" hangingPunct="1"/>
              <a:t>15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6103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16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602523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524166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8990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029316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20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854102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240262-2532-49F3-BA71-B4CF1D507A2F}" type="slidenum">
              <a:rPr lang="en-US" altLang="en-US" b="0"/>
              <a:pPr eaLnBrk="1" hangingPunct="1"/>
              <a:t>21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229285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B47B6A-91D9-403F-8C89-85448AFA2421}" type="slidenum">
              <a:rPr lang="en-US" altLang="en-US" b="0"/>
              <a:pPr eaLnBrk="1" hangingPunct="1"/>
              <a:t>22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370698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BF21B8-6157-47F6-92F4-DDB44D957995}" type="slidenum">
              <a:rPr lang="en-US" altLang="en-US" b="0"/>
              <a:pPr eaLnBrk="1" hangingPunct="1"/>
              <a:t>23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424376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32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7C2D46-3B59-4412-9BA6-F545B1902A71}" type="slidenum">
              <a:rPr lang="en-US" altLang="en-US" b="0"/>
              <a:pPr eaLnBrk="1" hangingPunct="1"/>
              <a:t>24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096876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11ADCA-6495-447F-B72B-2693E5E1AE59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6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DD13E-66E6-4A31-8929-B178A7F3BFC1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84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D5039-2863-4CCC-9D88-5D1651C845A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43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EAE2E-8A09-456F-8FA3-401295A11B4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8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28CFA-F268-49BD-B219-5F11181A33D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01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942C-CA18-4189-9B8A-98DD8DE19B6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86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BAC14-66EF-4BD9-BC45-164459A19B5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74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55C47E-722F-4739-B08B-FF9906E7572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09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C4DA11-077C-4D69-9104-B737D698622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96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33A39D-BC88-4DB4-BD6C-F125BD440DA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2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50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063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310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310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689F42-EE96-4531-ADA7-80295343A434}" type="slidenum">
              <a:rPr lang="en-US" altLang="en-US" b="0"/>
              <a:pPr eaLnBrk="1" hangingPunct="1"/>
              <a:t>40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7701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41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451740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212907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5360695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290511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74BE-8C8C-44CE-8319-E7632F50E2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185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3821304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02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405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212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33A39D-BC88-4DB4-BD6C-F125BD440DA1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131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539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92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C64D47-85CB-4B8A-9943-46EAF7C5A715}" type="slidenum">
              <a:rPr lang="en-US" altLang="en-US" b="0"/>
              <a:pPr eaLnBrk="1" hangingPunct="1"/>
              <a:t>52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9815988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0B1B63-9EC3-4906-9AFC-C153847DB520}" type="slidenum">
              <a:rPr lang="en-US" altLang="en-US" b="0"/>
              <a:pPr eaLnBrk="1" hangingPunct="1"/>
              <a:t>53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4042145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5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C2CA6-546E-411B-9759-C5236E00326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790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7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B7132-3F34-4FF7-A925-10CD48B5539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1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573983-91F3-4580-9CA9-94579D234E9D}" type="slidenum">
              <a:rPr lang="en-US" altLang="en-US" b="0"/>
              <a:pPr eaLnBrk="1" hangingPunct="1"/>
              <a:t>11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551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26505B-C4CB-4A6C-BD6B-A15F7C7771E6}" type="slidenum">
              <a:rPr lang="en-US" altLang="en-US" b="0"/>
              <a:pPr eaLnBrk="1" hangingPunct="1"/>
              <a:t>12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4949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DE73E-683A-42C1-8873-22BE0D990D8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8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E031-F8C5-4928-A703-A0815E18D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09A3-5A6C-4094-9E12-239E1B063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3969-FA3C-4D9B-8714-F09C58639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97D1-A9D1-41DA-9D0E-1A27E38E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DCCA-2F4A-4C25-9CBD-5B93A687B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B687-CBE1-4F5A-BD86-9C0A1F17F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0549-2241-4E44-88F2-E19F4F10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D288-E223-4C72-81C1-67DCF81E2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973B-E76F-47FD-87C9-C4BD90778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13EB-C8EF-482B-B8DF-55E1F8066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03CCC-7D81-4607-B02D-C98FB85A1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  <p:sldLayoutId id="2147486976" r:id="rId2"/>
    <p:sldLayoutId id="2147486977" r:id="rId3"/>
    <p:sldLayoutId id="2147486978" r:id="rId4"/>
    <p:sldLayoutId id="2147486979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C3EFF7-180D-4E8C-9AEB-39477DF363E7}"/>
              </a:ext>
            </a:extLst>
          </p:cNvPr>
          <p:cNvSpPr txBox="1"/>
          <p:nvPr/>
        </p:nvSpPr>
        <p:spPr>
          <a:xfrm>
            <a:off x="5918" y="685800"/>
            <a:ext cx="914400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⬜🟨⬜⬜⬜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⬜⬜⬜🟨🟨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🟨🟨🟨⬜⬜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🟨⬜🟩🟩⬜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🟩🟩🟩🟩🟩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2117E-C65A-4C49-BB93-9C14154D8272}"/>
              </a:ext>
            </a:extLst>
          </p:cNvPr>
          <p:cNvSpPr txBox="1"/>
          <p:nvPr/>
        </p:nvSpPr>
        <p:spPr>
          <a:xfrm>
            <a:off x="5372102" y="185386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504F0-4245-4979-9BFD-D83A01C5CDDF}"/>
              </a:ext>
            </a:extLst>
          </p:cNvPr>
          <p:cNvSpPr txBox="1"/>
          <p:nvPr/>
        </p:nvSpPr>
        <p:spPr>
          <a:xfrm>
            <a:off x="2895600" y="761999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0F485-6487-4C79-A3A8-85ED4AC5BEB1}"/>
              </a:ext>
            </a:extLst>
          </p:cNvPr>
          <p:cNvSpPr txBox="1"/>
          <p:nvPr/>
        </p:nvSpPr>
        <p:spPr>
          <a:xfrm>
            <a:off x="4114800" y="761999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D9D081-8234-43D5-A11E-83C3214C844A}"/>
              </a:ext>
            </a:extLst>
          </p:cNvPr>
          <p:cNvSpPr txBox="1"/>
          <p:nvPr/>
        </p:nvSpPr>
        <p:spPr>
          <a:xfrm>
            <a:off x="5334002" y="770877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B0E01-E907-40CB-8D57-666DE2F4F8C0}"/>
              </a:ext>
            </a:extLst>
          </p:cNvPr>
          <p:cNvSpPr txBox="1"/>
          <p:nvPr/>
        </p:nvSpPr>
        <p:spPr>
          <a:xfrm>
            <a:off x="6629402" y="770877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1EDF5-5BB5-4FE5-80B1-1907D6287E33}"/>
              </a:ext>
            </a:extLst>
          </p:cNvPr>
          <p:cNvSpPr txBox="1"/>
          <p:nvPr/>
        </p:nvSpPr>
        <p:spPr>
          <a:xfrm>
            <a:off x="1676400" y="1853863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684241-CB39-421D-80C0-7AF617E2BB08}"/>
              </a:ext>
            </a:extLst>
          </p:cNvPr>
          <p:cNvSpPr txBox="1"/>
          <p:nvPr/>
        </p:nvSpPr>
        <p:spPr>
          <a:xfrm>
            <a:off x="2913355" y="1853863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D9711C-7CAD-46F4-B1A4-FA108527B020}"/>
              </a:ext>
            </a:extLst>
          </p:cNvPr>
          <p:cNvSpPr txBox="1"/>
          <p:nvPr/>
        </p:nvSpPr>
        <p:spPr>
          <a:xfrm>
            <a:off x="4150310" y="1853861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C1BD6-71CC-4E3F-A3C6-AE553AE105B9}"/>
              </a:ext>
            </a:extLst>
          </p:cNvPr>
          <p:cNvSpPr txBox="1"/>
          <p:nvPr/>
        </p:nvSpPr>
        <p:spPr>
          <a:xfrm>
            <a:off x="1676398" y="761998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DA1BA5-B83F-42AB-8586-5F461DC843F9}"/>
              </a:ext>
            </a:extLst>
          </p:cNvPr>
          <p:cNvSpPr txBox="1"/>
          <p:nvPr/>
        </p:nvSpPr>
        <p:spPr>
          <a:xfrm>
            <a:off x="6609057" y="185386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FB5E38-9BE0-42C7-AF3E-9F55AF713B29}"/>
              </a:ext>
            </a:extLst>
          </p:cNvPr>
          <p:cNvSpPr txBox="1"/>
          <p:nvPr/>
        </p:nvSpPr>
        <p:spPr>
          <a:xfrm>
            <a:off x="1680835" y="2972812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DFD1D2-C2FF-4BD3-AC9D-7E723F555EC2}"/>
              </a:ext>
            </a:extLst>
          </p:cNvPr>
          <p:cNvSpPr txBox="1"/>
          <p:nvPr/>
        </p:nvSpPr>
        <p:spPr>
          <a:xfrm>
            <a:off x="2931110" y="2971605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8ED5C6-A4C7-4987-8726-73EE2EA34525}"/>
              </a:ext>
            </a:extLst>
          </p:cNvPr>
          <p:cNvSpPr txBox="1"/>
          <p:nvPr/>
        </p:nvSpPr>
        <p:spPr>
          <a:xfrm>
            <a:off x="4150310" y="2961064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D61AB3-3716-4D12-ABD1-F6AAC5A59514}"/>
              </a:ext>
            </a:extLst>
          </p:cNvPr>
          <p:cNvSpPr txBox="1"/>
          <p:nvPr/>
        </p:nvSpPr>
        <p:spPr>
          <a:xfrm>
            <a:off x="5387267" y="2971605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939780-3FCD-497E-8132-5EDE8E8FE8E4}"/>
              </a:ext>
            </a:extLst>
          </p:cNvPr>
          <p:cNvSpPr txBox="1"/>
          <p:nvPr/>
        </p:nvSpPr>
        <p:spPr>
          <a:xfrm>
            <a:off x="6606467" y="2971605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4497AC-A870-4FB7-BECA-6905B1200CBB}"/>
              </a:ext>
            </a:extLst>
          </p:cNvPr>
          <p:cNvSpPr txBox="1"/>
          <p:nvPr/>
        </p:nvSpPr>
        <p:spPr>
          <a:xfrm>
            <a:off x="1674547" y="4064673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A71871-D4B5-49AF-9910-9DE066222E0A}"/>
              </a:ext>
            </a:extLst>
          </p:cNvPr>
          <p:cNvSpPr txBox="1"/>
          <p:nvPr/>
        </p:nvSpPr>
        <p:spPr>
          <a:xfrm>
            <a:off x="2891159" y="4079841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A6E656-3108-4554-A304-31DFE20F2D92}"/>
              </a:ext>
            </a:extLst>
          </p:cNvPr>
          <p:cNvSpPr txBox="1"/>
          <p:nvPr/>
        </p:nvSpPr>
        <p:spPr>
          <a:xfrm>
            <a:off x="4115539" y="4064672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96E8A7-193D-4CEF-9023-4B3C3B2CA8CA}"/>
              </a:ext>
            </a:extLst>
          </p:cNvPr>
          <p:cNvSpPr txBox="1"/>
          <p:nvPr/>
        </p:nvSpPr>
        <p:spPr>
          <a:xfrm>
            <a:off x="5353234" y="4055798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370307-08F7-4AA0-940C-6B3C8D49BC1E}"/>
              </a:ext>
            </a:extLst>
          </p:cNvPr>
          <p:cNvSpPr txBox="1"/>
          <p:nvPr/>
        </p:nvSpPr>
        <p:spPr>
          <a:xfrm>
            <a:off x="6575025" y="4037583"/>
            <a:ext cx="968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729E0B-A4F3-4650-81D4-8C61BBC410B7}"/>
              </a:ext>
            </a:extLst>
          </p:cNvPr>
          <p:cNvSpPr txBox="1"/>
          <p:nvPr/>
        </p:nvSpPr>
        <p:spPr>
          <a:xfrm>
            <a:off x="1674547" y="5191392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6D21E1-E160-4D36-9F12-725E47974385}"/>
              </a:ext>
            </a:extLst>
          </p:cNvPr>
          <p:cNvSpPr txBox="1"/>
          <p:nvPr/>
        </p:nvSpPr>
        <p:spPr>
          <a:xfrm>
            <a:off x="2891159" y="5170491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F21A68-D2EF-4604-B118-B95C55C9708E}"/>
              </a:ext>
            </a:extLst>
          </p:cNvPr>
          <p:cNvSpPr txBox="1"/>
          <p:nvPr/>
        </p:nvSpPr>
        <p:spPr>
          <a:xfrm>
            <a:off x="4126266" y="5191392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6CEBA7-0C17-4760-B0EF-5980290D3A9D}"/>
              </a:ext>
            </a:extLst>
          </p:cNvPr>
          <p:cNvSpPr txBox="1"/>
          <p:nvPr/>
        </p:nvSpPr>
        <p:spPr>
          <a:xfrm>
            <a:off x="5353234" y="5137389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2C52A7-F1EA-465E-8DC5-A922C46A14B3}"/>
              </a:ext>
            </a:extLst>
          </p:cNvPr>
          <p:cNvSpPr txBox="1"/>
          <p:nvPr/>
        </p:nvSpPr>
        <p:spPr>
          <a:xfrm>
            <a:off x="6577983" y="5164345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7302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929"/>
            <a:ext cx="8229600" cy="683871"/>
          </a:xfrm>
        </p:spPr>
        <p:txBody>
          <a:bodyPr/>
          <a:lstStyle/>
          <a:p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ANSWER # 3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2900" y="834501"/>
            <a:ext cx="84582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US" altLang="en-US" sz="9900" dirty="0">
              <a:solidFill>
                <a:schemeClr val="bg1"/>
              </a:solidFill>
            </a:endParaRPr>
          </a:p>
        </p:txBody>
      </p:sp>
      <p:pic>
        <p:nvPicPr>
          <p:cNvPr id="3076" name="Picture 4" descr="Clubhouse (app) - Wikipedia">
            <a:extLst>
              <a:ext uri="{FF2B5EF4-FFF2-40B4-BE49-F238E27FC236}">
                <a16:creationId xmlns:a16="http://schemas.microsoft.com/office/drawing/2014/main" id="{A3D12317-85A8-4076-83C3-A7FE9B35F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3791407" cy="311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lubhouse Icon - Clubhouse Blog">
            <a:extLst>
              <a:ext uri="{FF2B5EF4-FFF2-40B4-BE49-F238E27FC236}">
                <a16:creationId xmlns:a16="http://schemas.microsoft.com/office/drawing/2014/main" id="{E20A9924-8842-4A03-B59A-B1C2D4D94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577" y="1128066"/>
            <a:ext cx="8503523" cy="169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10" y="0"/>
            <a:ext cx="8382000" cy="838200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QUESTION # 4</a:t>
            </a: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6-4-2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152400" y="12954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200" b="1" dirty="0">
                <a:solidFill>
                  <a:srgbClr val="C00000"/>
                </a:solidFill>
                <a:sym typeface="Calibri" panose="020F0502020204030204" pitchFamily="34" charset="0"/>
              </a:rPr>
              <a:t>THIS WAS THE ONLY DRAMA TO LEAD THE NIELSEN RATINGS FOR MORE THAN ONE SEASON IN THE 1980s</a:t>
            </a:r>
          </a:p>
          <a:p>
            <a:pPr algn="ctr"/>
            <a: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sym typeface="Calibri" panose="020F0502020204030204" pitchFamily="34" charset="0"/>
              </a:rPr>
              <a:t>A REVIVAL OF THIS SHOW AIRED ON TNT FROM 2012-2014</a:t>
            </a:r>
            <a:endParaRPr lang="en-US" altLang="en-US" sz="4200" b="1" dirty="0">
              <a:sym typeface="Calibri" panose="020F0502020204030204" pitchFamily="34" charset="0"/>
            </a:endParaRPr>
          </a:p>
          <a:p>
            <a:pPr algn="ctr"/>
            <a:r>
              <a:rPr lang="en-US" altLang="en-US" sz="4200" b="1" dirty="0">
                <a:solidFill>
                  <a:srgbClr val="006600"/>
                </a:solidFill>
                <a:sym typeface="Calibri" panose="020F0502020204030204" pitchFamily="34" charset="0"/>
              </a:rPr>
              <a:t>SOME OF THE MAIN CHARACTERS INCLUDED J.R. EWING, RAY KREBBS, AND MISS ELLIE</a:t>
            </a:r>
          </a:p>
        </p:txBody>
      </p:sp>
    </p:spTree>
    <p:extLst>
      <p:ext uri="{BB962C8B-B14F-4D97-AF65-F5344CB8AC3E}">
        <p14:creationId xmlns:p14="http://schemas.microsoft.com/office/powerpoint/2010/main" val="31156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7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latin typeface="+mn-lt"/>
                <a:cs typeface="Arial" pitchFamily="34" charset="0"/>
              </a:rPr>
              <a:t>ANSWER # 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6700" y="393577"/>
            <a:ext cx="861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900" dirty="0">
                <a:solidFill>
                  <a:srgbClr val="C00000"/>
                </a:solidFill>
              </a:rPr>
              <a:t>DALLAS</a:t>
            </a:r>
          </a:p>
        </p:txBody>
      </p:sp>
      <p:pic>
        <p:nvPicPr>
          <p:cNvPr id="4102" name="Picture 6" descr="Rob Sheffield: How 'Dallas' Paved the Way for Peak TV - Rolling Stone">
            <a:extLst>
              <a:ext uri="{FF2B5EF4-FFF2-40B4-BE49-F238E27FC236}">
                <a16:creationId xmlns:a16="http://schemas.microsoft.com/office/drawing/2014/main" id="{1F9F3A21-6626-4E9B-B048-736BF588C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01627"/>
            <a:ext cx="5813298" cy="3266952"/>
          </a:xfrm>
          <a:custGeom>
            <a:avLst/>
            <a:gdLst>
              <a:gd name="connsiteX0" fmla="*/ 0 w 5813298"/>
              <a:gd name="connsiteY0" fmla="*/ 0 h 3266952"/>
              <a:gd name="connsiteX1" fmla="*/ 406931 w 5813298"/>
              <a:gd name="connsiteY1" fmla="*/ 0 h 3266952"/>
              <a:gd name="connsiteX2" fmla="*/ 1104527 w 5813298"/>
              <a:gd name="connsiteY2" fmla="*/ 0 h 3266952"/>
              <a:gd name="connsiteX3" fmla="*/ 1569590 w 5813298"/>
              <a:gd name="connsiteY3" fmla="*/ 0 h 3266952"/>
              <a:gd name="connsiteX4" fmla="*/ 2267186 w 5813298"/>
              <a:gd name="connsiteY4" fmla="*/ 0 h 3266952"/>
              <a:gd name="connsiteX5" fmla="*/ 2674117 w 5813298"/>
              <a:gd name="connsiteY5" fmla="*/ 0 h 3266952"/>
              <a:gd name="connsiteX6" fmla="*/ 3313580 w 5813298"/>
              <a:gd name="connsiteY6" fmla="*/ 0 h 3266952"/>
              <a:gd name="connsiteX7" fmla="*/ 3720511 w 5813298"/>
              <a:gd name="connsiteY7" fmla="*/ 0 h 3266952"/>
              <a:gd name="connsiteX8" fmla="*/ 4359974 w 5813298"/>
              <a:gd name="connsiteY8" fmla="*/ 0 h 3266952"/>
              <a:gd name="connsiteX9" fmla="*/ 4883170 w 5813298"/>
              <a:gd name="connsiteY9" fmla="*/ 0 h 3266952"/>
              <a:gd name="connsiteX10" fmla="*/ 5813298 w 5813298"/>
              <a:gd name="connsiteY10" fmla="*/ 0 h 3266952"/>
              <a:gd name="connsiteX11" fmla="*/ 5813298 w 5813298"/>
              <a:gd name="connsiteY11" fmla="*/ 479153 h 3266952"/>
              <a:gd name="connsiteX12" fmla="*/ 5813298 w 5813298"/>
              <a:gd name="connsiteY12" fmla="*/ 1056314 h 3266952"/>
              <a:gd name="connsiteX13" fmla="*/ 5813298 w 5813298"/>
              <a:gd name="connsiteY13" fmla="*/ 1633476 h 3266952"/>
              <a:gd name="connsiteX14" fmla="*/ 5813298 w 5813298"/>
              <a:gd name="connsiteY14" fmla="*/ 2079959 h 3266952"/>
              <a:gd name="connsiteX15" fmla="*/ 5813298 w 5813298"/>
              <a:gd name="connsiteY15" fmla="*/ 2591782 h 3266952"/>
              <a:gd name="connsiteX16" fmla="*/ 5813298 w 5813298"/>
              <a:gd name="connsiteY16" fmla="*/ 3266952 h 3266952"/>
              <a:gd name="connsiteX17" fmla="*/ 5173835 w 5813298"/>
              <a:gd name="connsiteY17" fmla="*/ 3266952 h 3266952"/>
              <a:gd name="connsiteX18" fmla="*/ 4476239 w 5813298"/>
              <a:gd name="connsiteY18" fmla="*/ 3266952 h 3266952"/>
              <a:gd name="connsiteX19" fmla="*/ 4069309 w 5813298"/>
              <a:gd name="connsiteY19" fmla="*/ 3266952 h 3266952"/>
              <a:gd name="connsiteX20" fmla="*/ 3546112 w 5813298"/>
              <a:gd name="connsiteY20" fmla="*/ 3266952 h 3266952"/>
              <a:gd name="connsiteX21" fmla="*/ 2906649 w 5813298"/>
              <a:gd name="connsiteY21" fmla="*/ 3266952 h 3266952"/>
              <a:gd name="connsiteX22" fmla="*/ 2441585 w 5813298"/>
              <a:gd name="connsiteY22" fmla="*/ 3266952 h 3266952"/>
              <a:gd name="connsiteX23" fmla="*/ 1860255 w 5813298"/>
              <a:gd name="connsiteY23" fmla="*/ 3266952 h 3266952"/>
              <a:gd name="connsiteX24" fmla="*/ 1453325 w 5813298"/>
              <a:gd name="connsiteY24" fmla="*/ 3266952 h 3266952"/>
              <a:gd name="connsiteX25" fmla="*/ 871995 w 5813298"/>
              <a:gd name="connsiteY25" fmla="*/ 3266952 h 3266952"/>
              <a:gd name="connsiteX26" fmla="*/ 0 w 5813298"/>
              <a:gd name="connsiteY26" fmla="*/ 3266952 h 3266952"/>
              <a:gd name="connsiteX27" fmla="*/ 0 w 5813298"/>
              <a:gd name="connsiteY27" fmla="*/ 2755130 h 3266952"/>
              <a:gd name="connsiteX28" fmla="*/ 0 w 5813298"/>
              <a:gd name="connsiteY28" fmla="*/ 2210638 h 3266952"/>
              <a:gd name="connsiteX29" fmla="*/ 0 w 5813298"/>
              <a:gd name="connsiteY29" fmla="*/ 1731485 h 3266952"/>
              <a:gd name="connsiteX30" fmla="*/ 0 w 5813298"/>
              <a:gd name="connsiteY30" fmla="*/ 1154323 h 3266952"/>
              <a:gd name="connsiteX31" fmla="*/ 0 w 5813298"/>
              <a:gd name="connsiteY31" fmla="*/ 577162 h 3266952"/>
              <a:gd name="connsiteX32" fmla="*/ 0 w 5813298"/>
              <a:gd name="connsiteY32" fmla="*/ 0 h 326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13298" h="3266952" extrusionOk="0">
                <a:moveTo>
                  <a:pt x="0" y="0"/>
                </a:moveTo>
                <a:cubicBezTo>
                  <a:pt x="142178" y="-668"/>
                  <a:pt x="235227" y="5934"/>
                  <a:pt x="406931" y="0"/>
                </a:cubicBezTo>
                <a:cubicBezTo>
                  <a:pt x="578635" y="-5934"/>
                  <a:pt x="917245" y="31589"/>
                  <a:pt x="1104527" y="0"/>
                </a:cubicBezTo>
                <a:cubicBezTo>
                  <a:pt x="1291809" y="-31589"/>
                  <a:pt x="1453275" y="52471"/>
                  <a:pt x="1569590" y="0"/>
                </a:cubicBezTo>
                <a:cubicBezTo>
                  <a:pt x="1685905" y="-52471"/>
                  <a:pt x="1975389" y="25954"/>
                  <a:pt x="2267186" y="0"/>
                </a:cubicBezTo>
                <a:cubicBezTo>
                  <a:pt x="2558983" y="-25954"/>
                  <a:pt x="2477233" y="5329"/>
                  <a:pt x="2674117" y="0"/>
                </a:cubicBezTo>
                <a:cubicBezTo>
                  <a:pt x="2871001" y="-5329"/>
                  <a:pt x="3133604" y="75878"/>
                  <a:pt x="3313580" y="0"/>
                </a:cubicBezTo>
                <a:cubicBezTo>
                  <a:pt x="3493556" y="-75878"/>
                  <a:pt x="3521277" y="10970"/>
                  <a:pt x="3720511" y="0"/>
                </a:cubicBezTo>
                <a:cubicBezTo>
                  <a:pt x="3919745" y="-10970"/>
                  <a:pt x="4228834" y="37356"/>
                  <a:pt x="4359974" y="0"/>
                </a:cubicBezTo>
                <a:cubicBezTo>
                  <a:pt x="4491114" y="-37356"/>
                  <a:pt x="4730554" y="7214"/>
                  <a:pt x="4883170" y="0"/>
                </a:cubicBezTo>
                <a:cubicBezTo>
                  <a:pt x="5035786" y="-7214"/>
                  <a:pt x="5457203" y="66630"/>
                  <a:pt x="5813298" y="0"/>
                </a:cubicBezTo>
                <a:cubicBezTo>
                  <a:pt x="5848735" y="104924"/>
                  <a:pt x="5796581" y="334917"/>
                  <a:pt x="5813298" y="479153"/>
                </a:cubicBezTo>
                <a:cubicBezTo>
                  <a:pt x="5830015" y="623389"/>
                  <a:pt x="5803044" y="939547"/>
                  <a:pt x="5813298" y="1056314"/>
                </a:cubicBezTo>
                <a:cubicBezTo>
                  <a:pt x="5823552" y="1173081"/>
                  <a:pt x="5747420" y="1406305"/>
                  <a:pt x="5813298" y="1633476"/>
                </a:cubicBezTo>
                <a:cubicBezTo>
                  <a:pt x="5879176" y="1860647"/>
                  <a:pt x="5803985" y="1938946"/>
                  <a:pt x="5813298" y="2079959"/>
                </a:cubicBezTo>
                <a:cubicBezTo>
                  <a:pt x="5822611" y="2220972"/>
                  <a:pt x="5801316" y="2439156"/>
                  <a:pt x="5813298" y="2591782"/>
                </a:cubicBezTo>
                <a:cubicBezTo>
                  <a:pt x="5825280" y="2744408"/>
                  <a:pt x="5812242" y="3039413"/>
                  <a:pt x="5813298" y="3266952"/>
                </a:cubicBezTo>
                <a:cubicBezTo>
                  <a:pt x="5623069" y="3291909"/>
                  <a:pt x="5306453" y="3229384"/>
                  <a:pt x="5173835" y="3266952"/>
                </a:cubicBezTo>
                <a:cubicBezTo>
                  <a:pt x="5041217" y="3304520"/>
                  <a:pt x="4751300" y="3237873"/>
                  <a:pt x="4476239" y="3266952"/>
                </a:cubicBezTo>
                <a:cubicBezTo>
                  <a:pt x="4201178" y="3296031"/>
                  <a:pt x="4251818" y="3230892"/>
                  <a:pt x="4069309" y="3266952"/>
                </a:cubicBezTo>
                <a:cubicBezTo>
                  <a:pt x="3886800" y="3303012"/>
                  <a:pt x="3698785" y="3241140"/>
                  <a:pt x="3546112" y="3266952"/>
                </a:cubicBezTo>
                <a:cubicBezTo>
                  <a:pt x="3393439" y="3292764"/>
                  <a:pt x="3074745" y="3240550"/>
                  <a:pt x="2906649" y="3266952"/>
                </a:cubicBezTo>
                <a:cubicBezTo>
                  <a:pt x="2738553" y="3293354"/>
                  <a:pt x="2550308" y="3217982"/>
                  <a:pt x="2441585" y="3266952"/>
                </a:cubicBezTo>
                <a:cubicBezTo>
                  <a:pt x="2332862" y="3315922"/>
                  <a:pt x="2110847" y="3234081"/>
                  <a:pt x="1860255" y="3266952"/>
                </a:cubicBezTo>
                <a:cubicBezTo>
                  <a:pt x="1609663" y="3299823"/>
                  <a:pt x="1551294" y="3250228"/>
                  <a:pt x="1453325" y="3266952"/>
                </a:cubicBezTo>
                <a:cubicBezTo>
                  <a:pt x="1355356" y="3283676"/>
                  <a:pt x="1143865" y="3265751"/>
                  <a:pt x="871995" y="3266952"/>
                </a:cubicBezTo>
                <a:cubicBezTo>
                  <a:pt x="600125" y="3268153"/>
                  <a:pt x="411576" y="3215133"/>
                  <a:pt x="0" y="3266952"/>
                </a:cubicBezTo>
                <a:cubicBezTo>
                  <a:pt x="-4415" y="3104589"/>
                  <a:pt x="26602" y="2889193"/>
                  <a:pt x="0" y="2755130"/>
                </a:cubicBezTo>
                <a:cubicBezTo>
                  <a:pt x="-26602" y="2621067"/>
                  <a:pt x="34497" y="2325243"/>
                  <a:pt x="0" y="2210638"/>
                </a:cubicBezTo>
                <a:cubicBezTo>
                  <a:pt x="-34497" y="2096033"/>
                  <a:pt x="5945" y="1927414"/>
                  <a:pt x="0" y="1731485"/>
                </a:cubicBezTo>
                <a:cubicBezTo>
                  <a:pt x="-5945" y="1535556"/>
                  <a:pt x="54802" y="1395644"/>
                  <a:pt x="0" y="1154323"/>
                </a:cubicBezTo>
                <a:cubicBezTo>
                  <a:pt x="-54802" y="913002"/>
                  <a:pt x="18514" y="821648"/>
                  <a:pt x="0" y="577162"/>
                </a:cubicBezTo>
                <a:cubicBezTo>
                  <a:pt x="-18514" y="332676"/>
                  <a:pt x="45636" y="17779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7557137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394" y="-152400"/>
            <a:ext cx="8229600" cy="1066800"/>
          </a:xfrm>
        </p:spPr>
        <p:txBody>
          <a:bodyPr/>
          <a:lstStyle/>
          <a:p>
            <a:pPr>
              <a:defRPr/>
            </a:pPr>
            <a:br>
              <a:rPr lang="en-US" sz="4200" b="1" dirty="0"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QUESTION # 5</a:t>
            </a:r>
            <a:b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THE CONSTITUTION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5750" b="1" dirty="0">
                <a:solidFill>
                  <a:srgbClr val="FFFF00"/>
                </a:solidFill>
              </a:rPr>
              <a:t>TAKING MORE THAN 200 YEARS FOR RATIFICATION, THE 27</a:t>
            </a:r>
            <a:r>
              <a:rPr lang="en-US" altLang="en-US" sz="5750" b="1" baseline="30000" dirty="0">
                <a:solidFill>
                  <a:srgbClr val="FFFF00"/>
                </a:solidFill>
              </a:rPr>
              <a:t>TH</a:t>
            </a:r>
            <a:r>
              <a:rPr lang="en-US" altLang="en-US" sz="5750" b="1" dirty="0">
                <a:solidFill>
                  <a:srgbClr val="FFFF00"/>
                </a:solidFill>
              </a:rPr>
              <a:t> AND MOST RECENT AMENDMENT CONCERNS WHAT CONCEPT?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36" y="76200"/>
            <a:ext cx="8229600" cy="703943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ANSWER #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36" y="1142320"/>
            <a:ext cx="8382000" cy="1752601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b="1" dirty="0"/>
              <a:t> </a:t>
            </a:r>
            <a:endParaRPr lang="en-US" sz="5400" b="1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-17564" y="780143"/>
            <a:ext cx="9144000" cy="137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8800" dirty="0">
                <a:solidFill>
                  <a:srgbClr val="FFFF00"/>
                </a:solidFill>
              </a:rPr>
              <a:t>CONGRESSIONAL PAY RAISES</a:t>
            </a:r>
            <a:endParaRPr lang="en-US" sz="8800" b="1" dirty="0">
              <a:solidFill>
                <a:srgbClr val="FFFF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9C07D9-82C5-45CC-A366-8F9CB7483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4408" y="3657600"/>
            <a:ext cx="5860056" cy="2979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altLang="en-US" sz="8000" b="1" dirty="0">
                <a:cs typeface="Arial" panose="020B0604020202020204" pitchFamily="34" charset="0"/>
              </a:rPr>
              <a:t>QUESTION # 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14500" y="1905000"/>
            <a:ext cx="5715000" cy="17526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NAME THE MARYLANDERS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0FFFC8-B0EF-40EE-9ED3-20D3A8C89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0" y="288324"/>
            <a:ext cx="4772344" cy="641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16A329E-7AAA-4C93-8CBB-0232D138A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111420"/>
            <a:ext cx="6477000" cy="6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A1E9103-5BEE-4233-955E-868D5E001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6072" y="92108"/>
            <a:ext cx="5084787" cy="667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n airman poses for a photo.">
            <a:extLst>
              <a:ext uri="{FF2B5EF4-FFF2-40B4-BE49-F238E27FC236}">
                <a16:creationId xmlns:a16="http://schemas.microsoft.com/office/drawing/2014/main" id="{C35FDA5F-3265-4883-851B-19C344BC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971" y="101764"/>
            <a:ext cx="4648888" cy="665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See the source image">
            <a:extLst>
              <a:ext uri="{FF2B5EF4-FFF2-40B4-BE49-F238E27FC236}">
                <a16:creationId xmlns:a16="http://schemas.microsoft.com/office/drawing/2014/main" id="{FA6BDF48-CA72-4F0D-8FAD-D77F92FFC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3111" y="92108"/>
            <a:ext cx="5295131" cy="66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75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25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18954" y="2871130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r>
              <a:rPr lang="en-US" altLang="en-US" sz="115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TOM CLANCY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91" y="81350"/>
            <a:ext cx="889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ANSWER #6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C2F0A8-1BDC-49E0-953F-DDFBF7137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2526" y="2778234"/>
            <a:ext cx="2807275" cy="377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m Clancy wrote America well: Column">
            <a:extLst>
              <a:ext uri="{FF2B5EF4-FFF2-40B4-BE49-F238E27FC236}">
                <a16:creationId xmlns:a16="http://schemas.microsoft.com/office/drawing/2014/main" id="{76F67338-4FDF-4360-861A-0EED511AF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3209" y="2785523"/>
            <a:ext cx="3548265" cy="37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58564" y="2095996"/>
            <a:ext cx="86626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r>
              <a:rPr lang="en-US" altLang="en-US" sz="8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DAVID HASSELHOFF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ED9ABFE-D9C4-4155-AD5C-63E286028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342" y="1934007"/>
            <a:ext cx="4537754" cy="46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avid Hasselhoff | Close Enough Wiki | Fandom">
            <a:extLst>
              <a:ext uri="{FF2B5EF4-FFF2-40B4-BE49-F238E27FC236}">
                <a16:creationId xmlns:a16="http://schemas.microsoft.com/office/drawing/2014/main" id="{5906E546-F845-4FA1-A669-FEE60373D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88" y="1940966"/>
            <a:ext cx="3695879" cy="461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71993" y="2080047"/>
            <a:ext cx="86626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r>
              <a:rPr lang="en-US" altLang="en-US" sz="96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CAL RIPKEN, JR.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88ACB84-D69A-4648-8E2E-E4807F372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1835112"/>
            <a:ext cx="3581400" cy="47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al Ripken, Jr. – An Inspirational Iron Man | Open Space | National  Recreation and Park Association">
            <a:extLst>
              <a:ext uri="{FF2B5EF4-FFF2-40B4-BE49-F238E27FC236}">
                <a16:creationId xmlns:a16="http://schemas.microsoft.com/office/drawing/2014/main" id="{409067B8-A6EC-4756-8CD0-50AD77E4A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8140" y="1835112"/>
            <a:ext cx="4738660" cy="471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84606" y="2090066"/>
            <a:ext cx="89747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r>
              <a:rPr lang="en-US" altLang="en-US" sz="9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ROBIN QUIVERS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100" name="Picture 4" descr="An airman poses for a photo.">
            <a:extLst>
              <a:ext uri="{FF2B5EF4-FFF2-40B4-BE49-F238E27FC236}">
                <a16:creationId xmlns:a16="http://schemas.microsoft.com/office/drawing/2014/main" id="{E7B20BEE-B1FE-47A8-9FDA-672E8707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0" y="1778229"/>
            <a:ext cx="3395783" cy="48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obin Quivers: Howard Stern Sidekick Says She's Cured of Cancer - E! Online">
            <a:extLst>
              <a:ext uri="{FF2B5EF4-FFF2-40B4-BE49-F238E27FC236}">
                <a16:creationId xmlns:a16="http://schemas.microsoft.com/office/drawing/2014/main" id="{F0DB3320-BF8F-462D-B998-D45627AC1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8500" y="1778229"/>
            <a:ext cx="4433526" cy="483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0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3F5EF2-16FB-4164-AE03-02962A336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562504"/>
              </p:ext>
            </p:extLst>
          </p:nvPr>
        </p:nvGraphicFramePr>
        <p:xfrm>
          <a:off x="0" y="0"/>
          <a:ext cx="9144000" cy="693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17721994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3464449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6632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33759451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97949445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FAMOUS GIRAFFES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RHYMES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WITH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ORANGE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PEOPLE NAMED ARSENIO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NUMBERS BETWEEN 3 AND 5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AFTER AND BEFORE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2692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KISS ME, I’M VAXXED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LET’S GO BRANDON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SENIOR MOMENTS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FFFF00"/>
                          </a:solidFill>
                        </a:rPr>
                        <a:t>BAY CITY ROLLERS CLUB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JEFFREYS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23476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MASTER DEBATERS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2.5 NUT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WUBBA DUB LUB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FLEETWOOD MAC &amp; CHEESE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HERPE THE LOVE BUG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64554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JUST US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A HARD MAYBE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DINK ROW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ALL OR NOTHING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JOPPATOWN CHRISTIAN CHURCH FIGHTING COMMUNION WAFERS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23388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MORE LIKE 5AM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MARKSMEN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THE ISLANDERS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PARTIAL RECALL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5577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FF0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PHONES DOWN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SWEEP THE LEG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INFINITY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45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69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93011" y="2150925"/>
            <a:ext cx="900137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r>
              <a:rPr lang="en-US" altLang="en-US" sz="11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JOHN WATERS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080" name="Picture 8" descr="See the source image">
            <a:extLst>
              <a:ext uri="{FF2B5EF4-FFF2-40B4-BE49-F238E27FC236}">
                <a16:creationId xmlns:a16="http://schemas.microsoft.com/office/drawing/2014/main" id="{3AE0905A-701C-4B91-A6A8-973BBD90E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1845674"/>
            <a:ext cx="3765147" cy="47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John Waters - Wikipedia">
            <a:extLst>
              <a:ext uri="{FF2B5EF4-FFF2-40B4-BE49-F238E27FC236}">
                <a16:creationId xmlns:a16="http://schemas.microsoft.com/office/drawing/2014/main" id="{D1D47C8D-E63C-46D8-B649-F7A157FC2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58" y="1854551"/>
            <a:ext cx="3330253" cy="475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41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4729" y="25400"/>
            <a:ext cx="8229600" cy="7366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QUESTION # 7</a:t>
            </a:r>
            <a:b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MATH TERMS</a:t>
            </a:r>
            <a:br>
              <a:rPr lang="en-US" altLang="en-US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396" y="1524000"/>
            <a:ext cx="8561207" cy="39925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5550" b="1" dirty="0">
                <a:solidFill>
                  <a:srgbClr val="FFFF00"/>
                </a:solidFill>
              </a:rPr>
              <a:t>WHAT WORD FOR A PROCESS THAT LEADS TO THE SOLUTION TO A PROBLEM COMES FROM THE ARABIC NAME OF A 9</a:t>
            </a:r>
            <a:r>
              <a:rPr lang="en-US" altLang="en-US" sz="5550" b="1" baseline="30000" dirty="0">
                <a:solidFill>
                  <a:srgbClr val="FFFF00"/>
                </a:solidFill>
              </a:rPr>
              <a:t>TH</a:t>
            </a:r>
            <a:r>
              <a:rPr lang="en-US" altLang="en-US" sz="5550" b="1" dirty="0">
                <a:solidFill>
                  <a:srgbClr val="FFFF00"/>
                </a:solidFill>
              </a:rPr>
              <a:t> CENTURY MATHEMATICIAN?</a:t>
            </a:r>
          </a:p>
        </p:txBody>
      </p:sp>
    </p:spTree>
    <p:extLst>
      <p:ext uri="{BB962C8B-B14F-4D97-AF65-F5344CB8AC3E}">
        <p14:creationId xmlns:p14="http://schemas.microsoft.com/office/powerpoint/2010/main" val="42850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28575"/>
            <a:ext cx="8229600" cy="733425"/>
          </a:xfrm>
        </p:spPr>
        <p:txBody>
          <a:bodyPr/>
          <a:lstStyle/>
          <a:p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ANSWER # 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1219199"/>
          </a:xfrm>
        </p:spPr>
        <p:txBody>
          <a:bodyPr/>
          <a:lstStyle/>
          <a:p>
            <a:pPr marL="0" indent="0" algn="ctr">
              <a:buNone/>
            </a:pPr>
            <a:r>
              <a:rPr lang="en-US" sz="11700" b="1" dirty="0">
                <a:solidFill>
                  <a:srgbClr val="FFFF00"/>
                </a:solidFill>
              </a:rPr>
              <a:t>ALGORITHM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971DC5F-8DA6-42C2-A77E-6AC977A2E6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3505200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42900" y="808037"/>
            <a:ext cx="8458200" cy="762000"/>
          </a:xfrm>
        </p:spPr>
        <p:txBody>
          <a:bodyPr/>
          <a:lstStyle/>
          <a:p>
            <a:r>
              <a:rPr lang="en-US" altLang="en-US" sz="3600" b="1" dirty="0">
                <a:cs typeface="Arial" panose="020B0604020202020204" pitchFamily="34" charset="0"/>
              </a:rPr>
              <a:t>QUESTION # 8</a:t>
            </a:r>
            <a:br>
              <a:rPr lang="en-US" altLang="en-US" sz="3600" b="1" dirty="0">
                <a:cs typeface="Arial" panose="020B0604020202020204" pitchFamily="34" charset="0"/>
              </a:rPr>
            </a:br>
            <a:r>
              <a:rPr lang="en-US" altLang="en-US" sz="3600" b="1" dirty="0">
                <a:cs typeface="Arial" panose="020B0604020202020204" pitchFamily="34" charset="0"/>
              </a:rPr>
              <a:t>MOVIES</a:t>
            </a:r>
            <a:br>
              <a:rPr lang="en-US" altLang="en-US" sz="3600" b="1" dirty="0">
                <a:cs typeface="Arial" panose="020B0604020202020204" pitchFamily="34" charset="0"/>
              </a:rPr>
            </a:br>
            <a:r>
              <a:rPr lang="en-US" altLang="en-US" sz="3600" b="1" dirty="0">
                <a:cs typeface="Arial" panose="020B0604020202020204" pitchFamily="34" charset="0"/>
              </a:rPr>
              <a:t>2- PARTER</a:t>
            </a:r>
            <a:br>
              <a:rPr lang="en-US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</a:br>
            <a:endParaRPr lang="en-US" altLang="en-US" sz="40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0"/>
            <a:ext cx="8382000" cy="4144963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5400" dirty="0">
              <a:solidFill>
                <a:schemeClr val="bg1"/>
              </a:solidFill>
            </a:endParaRPr>
          </a:p>
          <a:p>
            <a:pPr algn="ctr"/>
            <a:endParaRPr lang="en-US" altLang="en-US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23900" y="1752600"/>
            <a:ext cx="7620000" cy="42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50" dirty="0">
                <a:solidFill>
                  <a:srgbClr val="C00000"/>
                </a:solidFill>
              </a:rPr>
              <a:t>WHAT TWO MOVIES NOMINATED FOR ‘BEST PICTURE’ AT TOMORROW NIGHT’S OSCARS CEREMONY ARE CONSIDERED REMAKES?</a:t>
            </a:r>
          </a:p>
          <a:p>
            <a:pPr algn="ctr"/>
            <a:endParaRPr lang="en-US" altLang="en-US" sz="37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altLang="en-US" sz="37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altLang="en-US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alt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-396073"/>
            <a:ext cx="8229600" cy="990601"/>
          </a:xfrm>
        </p:spPr>
        <p:txBody>
          <a:bodyPr/>
          <a:lstStyle/>
          <a:p>
            <a:br>
              <a:rPr lang="en-US" altLang="en-US" sz="4200" b="1" dirty="0">
                <a:cs typeface="Arial" panose="020B0604020202020204" pitchFamily="34" charset="0"/>
              </a:rPr>
            </a:br>
            <a:r>
              <a:rPr lang="en-US" altLang="en-US" sz="4200" b="1" dirty="0">
                <a:cs typeface="Arial" panose="020B0604020202020204" pitchFamily="34" charset="0"/>
              </a:rPr>
              <a:t>ANSWER # 8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-228600" y="5127171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8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-152400" y="49530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990600"/>
            <a:ext cx="84582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6000" dirty="0">
              <a:solidFill>
                <a:schemeClr val="bg1"/>
              </a:solidFill>
            </a:endParaRPr>
          </a:p>
        </p:txBody>
      </p:sp>
      <p:pic>
        <p:nvPicPr>
          <p:cNvPr id="8194" name="Picture 2" descr="West Side Story Character Posters Highlight Cast Of Spielberg's Remake">
            <a:extLst>
              <a:ext uri="{FF2B5EF4-FFF2-40B4-BE49-F238E27FC236}">
                <a16:creationId xmlns:a16="http://schemas.microsoft.com/office/drawing/2014/main" id="{DF179B14-DB47-4AAB-B2F3-DF462D061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6" y="1066800"/>
            <a:ext cx="3925389" cy="5615125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une (2021 film)/Gallery | Dune Wiki | Fandom">
            <a:extLst>
              <a:ext uri="{FF2B5EF4-FFF2-40B4-BE49-F238E27FC236}">
                <a16:creationId xmlns:a16="http://schemas.microsoft.com/office/drawing/2014/main" id="{824BF642-E90E-488C-9D37-15A8CDE15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065674"/>
            <a:ext cx="3786693" cy="5615125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82000" cy="990600"/>
          </a:xfrm>
        </p:spPr>
        <p:txBody>
          <a:bodyPr/>
          <a:lstStyle/>
          <a:p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QUESTION # 9</a:t>
            </a:r>
            <a:br>
              <a:rPr lang="en-US" sz="42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BUSINESS</a:t>
            </a: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endParaRPr lang="en-US" sz="4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650" y="1447800"/>
            <a:ext cx="8648700" cy="636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7000" b="1" dirty="0">
                <a:solidFill>
                  <a:schemeClr val="accent2">
                    <a:lumMod val="75000"/>
                  </a:schemeClr>
                </a:solidFill>
              </a:rPr>
              <a:t>KIRKLAND SIGNATURE IS THE PRIVATE LABEL BRAND OF WHAT CHAIN OF RETAIL STORES?</a:t>
            </a:r>
          </a:p>
          <a:p>
            <a:pPr algn="ctr"/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 dir="vert"/>
      </p:transition>
    </mc:Choice>
    <mc:Fallback xmlns=""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0"/>
            <a:ext cx="8457057" cy="914400"/>
          </a:xfrm>
        </p:spPr>
        <p:txBody>
          <a:bodyPr/>
          <a:lstStyle/>
          <a:p>
            <a:br>
              <a:rPr lang="en-US" sz="4200" b="1" dirty="0">
                <a:solidFill>
                  <a:srgbClr val="FF0000"/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ANSWER # 9</a:t>
            </a: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580D2380-1699-46F7-9CBF-1539FA0EAA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Costco Png Logo - Free Transparent PNG Logos">
            <a:extLst>
              <a:ext uri="{FF2B5EF4-FFF2-40B4-BE49-F238E27FC236}">
                <a16:creationId xmlns:a16="http://schemas.microsoft.com/office/drawing/2014/main" id="{D77CE888-65F0-4A7C-AABA-14696A184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7" y="1524000"/>
            <a:ext cx="879779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371600"/>
          </a:xfrm>
        </p:spPr>
        <p:txBody>
          <a:bodyPr/>
          <a:lstStyle/>
          <a:p>
            <a:pPr>
              <a:defRPr/>
            </a:pP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solidFill>
                  <a:schemeClr val="bg1"/>
                </a:solidFill>
                <a:cs typeface="Arial" charset="0"/>
              </a:rPr>
            </a:b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endParaRPr lang="en-US" sz="4800" b="1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76200"/>
            <a:ext cx="5715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ln w="12700">
                  <a:solidFill>
                    <a:srgbClr val="0066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QUESTION # 10</a:t>
            </a:r>
            <a:br>
              <a:rPr lang="en-US" sz="4200" dirty="0">
                <a:ln w="12700">
                  <a:solidFill>
                    <a:srgbClr val="0066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</a:br>
            <a:r>
              <a:rPr lang="en-US" sz="4200" dirty="0">
                <a:ln w="12700">
                  <a:solidFill>
                    <a:srgbClr val="0066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MUSIC</a:t>
            </a:r>
          </a:p>
          <a:p>
            <a:pPr algn="ctr"/>
            <a:r>
              <a:rPr lang="en-US" sz="4200" dirty="0">
                <a:ln w="12700">
                  <a:solidFill>
                    <a:srgbClr val="0066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3-PARTER</a:t>
            </a:r>
            <a:endParaRPr lang="en-US" sz="4200" dirty="0">
              <a:ln w="12700">
                <a:solidFill>
                  <a:srgbClr val="006600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3299" y="2247036"/>
            <a:ext cx="487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cap="all" dirty="0">
                <a:latin typeface="+mn-lt"/>
              </a:rPr>
              <a:t>NAME THE TITLE, ORIGINAL ARTIST, AND COVER GROUP FOR THE FOLLOWING SONG:</a:t>
            </a:r>
            <a:endParaRPr lang="en-US" sz="4800" dirty="0">
              <a:latin typeface="+mn-lt"/>
            </a:endParaRP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98249B44-BDCD-43B7-B8ED-13CD536FF7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0357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5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5712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ANSWER # 10</a:t>
            </a:r>
            <a:br>
              <a:rPr lang="en-US" dirty="0">
                <a:cs typeface="Arial" pitchFamily="34" charset="0"/>
              </a:rPr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5233" y="660738"/>
            <a:ext cx="744096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TITLE:</a:t>
            </a:r>
          </a:p>
          <a:p>
            <a:r>
              <a:rPr lang="en-US" sz="56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“LIKE A ROLLING STONE”</a:t>
            </a:r>
          </a:p>
          <a:p>
            <a:r>
              <a:rPr lang="en-US" sz="5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ORIGINAL ARTIST:</a:t>
            </a:r>
          </a:p>
          <a:p>
            <a:r>
              <a:rPr lang="en-US" sz="56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BOB DYLAN</a:t>
            </a:r>
          </a:p>
          <a:p>
            <a:r>
              <a:rPr lang="en-US" sz="5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COVER GROUP:</a:t>
            </a:r>
          </a:p>
          <a:p>
            <a:r>
              <a:rPr lang="en-US" sz="56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GREEN DAY</a:t>
            </a: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E9579153-2104-49E9-A178-995DDCF42A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07" y="300361"/>
            <a:ext cx="3128639" cy="31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7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72" y="533400"/>
            <a:ext cx="8768752" cy="1488806"/>
          </a:xfrm>
          <a:noFill/>
          <a:ln>
            <a:noFill/>
          </a:ln>
        </p:spPr>
        <p:txBody>
          <a:bodyPr/>
          <a:lstStyle/>
          <a:p>
            <a:r>
              <a:rPr lang="en-US" sz="12500" dirty="0">
                <a:ln>
                  <a:solidFill>
                    <a:srgbClr val="00FA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HALFTIME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48" y="5791200"/>
            <a:ext cx="8499176" cy="639763"/>
          </a:xfrm>
        </p:spPr>
        <p:txBody>
          <a:bodyPr/>
          <a:lstStyle/>
          <a:p>
            <a:pPr marL="0" indent="0" algn="r">
              <a:buNone/>
            </a:pPr>
            <a:r>
              <a:rPr lang="en-US" sz="2400" dirty="0">
                <a:solidFill>
                  <a:srgbClr val="00FA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TRIVIAMARYLAND.COM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rgbClr val="00FA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FACEBOOK.COM/TRIVIAMARYLAND</a:t>
            </a:r>
          </a:p>
        </p:txBody>
      </p:sp>
    </p:spTree>
    <p:extLst>
      <p:ext uri="{BB962C8B-B14F-4D97-AF65-F5344CB8AC3E}">
        <p14:creationId xmlns:p14="http://schemas.microsoft.com/office/powerpoint/2010/main" val="30562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372F0-313A-4649-ACFA-430AF1246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NO CELL PHONES DURING THE GAME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MAXIMUM OF 10 PLAYERS PER TEAM</a:t>
            </a:r>
          </a:p>
          <a:p>
            <a:pPr marL="0" indent="0" algn="ctr">
              <a:buNone/>
            </a:pPr>
            <a:r>
              <a:rPr lang="en-US" sz="4000" b="1" dirty="0"/>
              <a:t>1</a:t>
            </a:r>
            <a:r>
              <a:rPr lang="en-US" sz="4000" b="1" baseline="30000" dirty="0"/>
              <a:t>ST</a:t>
            </a:r>
            <a:r>
              <a:rPr lang="en-US" sz="4000" b="1" dirty="0"/>
              <a:t> PLACE - $500 / TROPHY</a:t>
            </a:r>
          </a:p>
          <a:p>
            <a:pPr marL="0" indent="0" algn="ctr">
              <a:buNone/>
            </a:pPr>
            <a:r>
              <a:rPr lang="en-US" sz="4000" b="1" dirty="0"/>
              <a:t>2</a:t>
            </a:r>
            <a:r>
              <a:rPr lang="en-US" sz="4000" b="1" baseline="30000" dirty="0"/>
              <a:t>ND</a:t>
            </a:r>
            <a:r>
              <a:rPr lang="en-US" sz="4000" b="1" dirty="0"/>
              <a:t> PLACE - $300</a:t>
            </a:r>
          </a:p>
          <a:p>
            <a:pPr marL="0" indent="0" algn="ctr">
              <a:buNone/>
            </a:pPr>
            <a:r>
              <a:rPr lang="en-US" sz="4000" b="1" dirty="0"/>
              <a:t>3</a:t>
            </a:r>
            <a:r>
              <a:rPr lang="en-US" sz="4000" b="1" baseline="30000" dirty="0"/>
              <a:t>RD</a:t>
            </a:r>
            <a:r>
              <a:rPr lang="en-US" sz="4000" b="1" dirty="0"/>
              <a:t> PLACE - $150</a:t>
            </a:r>
          </a:p>
          <a:p>
            <a:pPr marL="0" indent="0" algn="ctr">
              <a:buNone/>
            </a:pPr>
            <a:r>
              <a:rPr lang="en-US" sz="4000" b="1" dirty="0"/>
              <a:t>4</a:t>
            </a:r>
            <a:r>
              <a:rPr lang="en-US" sz="4000" b="1" baseline="30000" dirty="0"/>
              <a:t>TH</a:t>
            </a:r>
            <a:r>
              <a:rPr lang="en-US" sz="4000" b="1" dirty="0"/>
              <a:t> PLACE - $50</a:t>
            </a:r>
          </a:p>
          <a:p>
            <a:pPr marL="0" indent="0" algn="ctr">
              <a:buNone/>
            </a:pPr>
            <a:r>
              <a:rPr lang="en-US" sz="4000" b="1" dirty="0"/>
              <a:t>5</a:t>
            </a:r>
            <a:r>
              <a:rPr lang="en-US" sz="4000" b="1" baseline="30000" dirty="0"/>
              <a:t>TH</a:t>
            </a:r>
            <a:r>
              <a:rPr lang="en-US" sz="4000" b="1" dirty="0"/>
              <a:t> PLACE - $50 IN HOUSE CASH</a:t>
            </a:r>
          </a:p>
          <a:p>
            <a:pPr marL="0" indent="0" algn="ctr">
              <a:buNone/>
            </a:pPr>
            <a:r>
              <a:rPr lang="en-US" sz="4000" b="1" dirty="0"/>
              <a:t>6</a:t>
            </a:r>
            <a:r>
              <a:rPr lang="en-US" sz="4000" b="1" baseline="30000" dirty="0"/>
              <a:t>TH</a:t>
            </a:r>
            <a:r>
              <a:rPr lang="en-US" sz="4000" b="1" dirty="0"/>
              <a:t> PLACE - $25 IN HOUSE CASH</a:t>
            </a:r>
          </a:p>
          <a:p>
            <a:pPr marL="0" indent="0" algn="ctr">
              <a:buNone/>
            </a:pPr>
            <a:r>
              <a:rPr lang="en-US" sz="4000" b="1" dirty="0"/>
              <a:t>7</a:t>
            </a:r>
            <a:r>
              <a:rPr lang="en-US" sz="4000" b="1" baseline="30000" dirty="0"/>
              <a:t>TH</a:t>
            </a:r>
            <a:r>
              <a:rPr lang="en-US" sz="4000" b="1" dirty="0"/>
              <a:t> PLACE - $15 IN HOUSE CASH</a:t>
            </a:r>
          </a:p>
        </p:txBody>
      </p:sp>
    </p:spTree>
    <p:extLst>
      <p:ext uri="{BB962C8B-B14F-4D97-AF65-F5344CB8AC3E}">
        <p14:creationId xmlns:p14="http://schemas.microsoft.com/office/powerpoint/2010/main" val="948380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QUESTION # 11</a:t>
            </a:r>
            <a:b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LANGUAGES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696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850" b="1" dirty="0">
                <a:solidFill>
                  <a:schemeClr val="bg1"/>
                </a:solidFill>
              </a:rPr>
              <a:t>ORIGINATING IN 1817, WHAT IS THE MOST-STUDIED LANGUAGE IN THE U.S. AFTER ENGLISH, SPANISH, AND FRENCH?</a:t>
            </a:r>
          </a:p>
        </p:txBody>
      </p:sp>
    </p:spTree>
    <p:extLst>
      <p:ext uri="{BB962C8B-B14F-4D97-AF65-F5344CB8AC3E}">
        <p14:creationId xmlns:p14="http://schemas.microsoft.com/office/powerpoint/2010/main" val="3345701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ANSWER # 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0759A-323D-4C92-8D45-0C16B1254236}"/>
              </a:ext>
            </a:extLst>
          </p:cNvPr>
          <p:cNvSpPr txBox="1"/>
          <p:nvPr/>
        </p:nvSpPr>
        <p:spPr>
          <a:xfrm>
            <a:off x="228600" y="762000"/>
            <a:ext cx="86106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 SIGN LANGUAGE</a:t>
            </a:r>
            <a:endParaRPr lang="en-US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What's the difference between Sign Language and Makaton? | School of Sign  Language">
            <a:extLst>
              <a:ext uri="{FF2B5EF4-FFF2-40B4-BE49-F238E27FC236}">
                <a16:creationId xmlns:a16="http://schemas.microsoft.com/office/drawing/2014/main" id="{A428A0D1-FC9C-48DF-8CEE-BA7C5967E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83" y="3195823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/>
          <a:lstStyle/>
          <a:p>
            <a:pPr>
              <a:defRPr/>
            </a:pPr>
            <a:br>
              <a:rPr lang="en-US" sz="3600" b="1" dirty="0"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12</a:t>
            </a:r>
            <a:b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SCIENCE</a:t>
            </a:r>
            <a:b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3-PARTER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2950" y="1752600"/>
            <a:ext cx="76581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FFFF00"/>
                </a:solidFill>
              </a:rPr>
              <a:t>ALPHABETICALLY, WHAT ARE THE FIRST THREE HALOGENS ON THE PERIODIC TABLE?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124115"/>
            <a:ext cx="8420100" cy="962315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12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57923" y="1161685"/>
            <a:ext cx="4266876" cy="294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n-US" sz="6000" b="1" dirty="0">
                <a:solidFill>
                  <a:schemeClr val="bg1"/>
                </a:solidFill>
              </a:rPr>
            </a:b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0" y="959758"/>
            <a:ext cx="441447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2062" name="Picture 14" descr="Periodic Table Astatine Tile Coaster | CafePress">
            <a:extLst>
              <a:ext uri="{FF2B5EF4-FFF2-40B4-BE49-F238E27FC236}">
                <a16:creationId xmlns:a16="http://schemas.microsoft.com/office/drawing/2014/main" id="{1C70B98E-668B-4959-BE4D-4D6050A82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2" y="959758"/>
            <a:ext cx="2871078" cy="2830318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eriodic Table Bromine Tile Coaster | CafePress">
            <a:extLst>
              <a:ext uri="{FF2B5EF4-FFF2-40B4-BE49-F238E27FC236}">
                <a16:creationId xmlns:a16="http://schemas.microsoft.com/office/drawing/2014/main" id="{30DA30BC-D7ED-41E3-98C4-A76B79271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12404" y="2178958"/>
            <a:ext cx="2958428" cy="2945237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Periodic Table Chlorine Tile Coaster | CafePress">
            <a:extLst>
              <a:ext uri="{FF2B5EF4-FFF2-40B4-BE49-F238E27FC236}">
                <a16:creationId xmlns:a16="http://schemas.microsoft.com/office/drawing/2014/main" id="{7104357A-696A-41FB-9BA0-7588C3118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35956" y="3739826"/>
            <a:ext cx="3031843" cy="304197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2999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QUESTION # 13</a:t>
            </a:r>
            <a:b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LITERATURE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3733800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sz="5100" b="1" dirty="0">
                <a:solidFill>
                  <a:schemeClr val="bg1"/>
                </a:solidFill>
              </a:rPr>
              <a:t>“WHO IS JOHN GALT?” IS A QUESTION REPEATED IN WHAT 1957 NOVEL WRITTEN BY THE FOUNDER OF THE PHILOSOPHICAL SYSTEM KNOWN AS OBJECTIVISM?</a:t>
            </a:r>
          </a:p>
        </p:txBody>
      </p:sp>
    </p:spTree>
    <p:extLst>
      <p:ext uri="{BB962C8B-B14F-4D97-AF65-F5344CB8AC3E}">
        <p14:creationId xmlns:p14="http://schemas.microsoft.com/office/powerpoint/2010/main" val="20616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1945"/>
            <a:ext cx="8229600" cy="720055"/>
          </a:xfrm>
        </p:spPr>
        <p:txBody>
          <a:bodyPr/>
          <a:lstStyle/>
          <a:p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ANSWER # 13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896035"/>
          </a:xfrm>
        </p:spPr>
        <p:txBody>
          <a:bodyPr/>
          <a:lstStyle/>
          <a:p>
            <a:pPr marL="0" indent="0" algn="ctr">
              <a:buNone/>
            </a:pPr>
            <a:br>
              <a:rPr lang="en-US" sz="11500" b="1" dirty="0">
                <a:solidFill>
                  <a:schemeClr val="bg1"/>
                </a:solidFill>
              </a:rPr>
            </a:br>
            <a:endParaRPr lang="en-US" sz="115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Atlas Shrugged by Ayn Rand">
            <a:extLst>
              <a:ext uri="{FF2B5EF4-FFF2-40B4-BE49-F238E27FC236}">
                <a16:creationId xmlns:a16="http://schemas.microsoft.com/office/drawing/2014/main" id="{4EAF8E5D-7483-42F0-92A0-89AFA74CB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0800" y="914400"/>
            <a:ext cx="3962400" cy="569088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07628" y="76200"/>
            <a:ext cx="87839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3600" b="1" dirty="0">
                <a:latin typeface="+mn-lt"/>
                <a:cs typeface="Arial" pitchFamily="34" charset="0"/>
              </a:rPr>
              <a:t>QUESTION # 14</a:t>
            </a:r>
            <a:br>
              <a:rPr lang="en-US" sz="3600" b="1" dirty="0">
                <a:latin typeface="+mn-lt"/>
                <a:cs typeface="Arial" pitchFamily="34" charset="0"/>
              </a:rPr>
            </a:br>
            <a:r>
              <a:rPr lang="en-US" sz="3600" dirty="0">
                <a:latin typeface="+mn-lt"/>
                <a:cs typeface="Arial" pitchFamily="34" charset="0"/>
              </a:rPr>
              <a:t>FOOTBALL</a:t>
            </a:r>
            <a:endParaRPr lang="en-US" sz="3600" b="1" dirty="0"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en-US" sz="3600" dirty="0">
                <a:latin typeface="+mn-lt"/>
                <a:cs typeface="Arial" pitchFamily="34" charset="0"/>
              </a:rPr>
              <a:t>4-PARTER</a:t>
            </a:r>
            <a:endParaRPr lang="en-US" sz="3600" b="1" dirty="0">
              <a:latin typeface="+mn-lt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3058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accent4">
                    <a:lumMod val="50000"/>
                  </a:schemeClr>
                </a:solidFill>
              </a:rPr>
              <a:t>WHICH FOUR NFC TEAMS WILL HAVE NEW HEAD COACHES FOR THE 2022 SEASON?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98509" y="-190500"/>
            <a:ext cx="87839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3600" b="1" dirty="0">
                <a:latin typeface="+mn-lt"/>
                <a:cs typeface="Arial" pitchFamily="34" charset="0"/>
              </a:rPr>
              <a:t>ANSWER # 14</a:t>
            </a:r>
            <a:br>
              <a:rPr lang="en-US" sz="3600" b="1" dirty="0">
                <a:latin typeface="+mn-lt"/>
                <a:cs typeface="Arial" pitchFamily="34" charset="0"/>
              </a:rPr>
            </a:br>
            <a:endParaRPr lang="en-US" sz="3600" b="1" dirty="0">
              <a:latin typeface="+mn-lt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407" y="810087"/>
            <a:ext cx="8659186" cy="5981700"/>
          </a:xfrm>
        </p:spPr>
        <p:txBody>
          <a:bodyPr/>
          <a:lstStyle/>
          <a:p>
            <a:pPr algn="ctr">
              <a:buBlip>
                <a:blip r:embed="rId3"/>
              </a:buBlip>
            </a:pPr>
            <a:r>
              <a:rPr lang="en-US" sz="6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6800" b="1" dirty="0">
                <a:solidFill>
                  <a:schemeClr val="accent4">
                    <a:lumMod val="50000"/>
                  </a:schemeClr>
                </a:solidFill>
              </a:rPr>
              <a:t>CHICAGO BEARS</a:t>
            </a:r>
          </a:p>
          <a:p>
            <a:pPr algn="ctr">
              <a:buBlip>
                <a:blip r:embed="rId3"/>
              </a:buBlip>
            </a:pPr>
            <a:r>
              <a:rPr lang="en-US" sz="6800" b="1" dirty="0">
                <a:solidFill>
                  <a:schemeClr val="accent4">
                    <a:lumMod val="50000"/>
                  </a:schemeClr>
                </a:solidFill>
              </a:rPr>
              <a:t> MINNESOTA VIKINGS</a:t>
            </a:r>
          </a:p>
          <a:p>
            <a:pPr algn="ctr">
              <a:buBlip>
                <a:blip r:embed="rId3"/>
              </a:buBlip>
            </a:pPr>
            <a:r>
              <a:rPr lang="en-US" sz="6800" b="1" dirty="0">
                <a:solidFill>
                  <a:schemeClr val="accent4">
                    <a:lumMod val="50000"/>
                  </a:schemeClr>
                </a:solidFill>
              </a:rPr>
              <a:t> NEW ORLEANS SAINTS</a:t>
            </a:r>
          </a:p>
          <a:p>
            <a:pPr algn="ctr">
              <a:buBlip>
                <a:blip r:embed="rId3"/>
              </a:buBlip>
            </a:pPr>
            <a:r>
              <a:rPr lang="en-US" sz="6800" b="1" dirty="0">
                <a:solidFill>
                  <a:schemeClr val="accent4">
                    <a:lumMod val="50000"/>
                  </a:schemeClr>
                </a:solidFill>
              </a:rPr>
              <a:t> NEW YORK GIANTS</a:t>
            </a:r>
          </a:p>
        </p:txBody>
      </p:sp>
    </p:spTree>
    <p:extLst>
      <p:ext uri="{BB962C8B-B14F-4D97-AF65-F5344CB8AC3E}">
        <p14:creationId xmlns:p14="http://schemas.microsoft.com/office/powerpoint/2010/main" val="136189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5981"/>
            <a:ext cx="8077200" cy="3992563"/>
          </a:xfrm>
        </p:spPr>
        <p:txBody>
          <a:bodyPr/>
          <a:lstStyle/>
          <a:p>
            <a:pPr marL="800100" lvl="2" indent="0" algn="ctr">
              <a:buNone/>
            </a:pPr>
            <a:r>
              <a:rPr lang="en-US" sz="5000" b="1" dirty="0"/>
              <a:t>SINCE 2007, WHAT HAS BEEN THE DEFAULT FONT FOR MICROSOFT’S PROGRAMS, INCLUDING WORD, POWERPOINT, EXCEL, OUTLOOK, AND OTHERS?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11015"/>
            <a:ext cx="502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QUESTION # 15</a:t>
            </a:r>
          </a:p>
          <a:p>
            <a:pPr algn="ctr"/>
            <a:r>
              <a:rPr lang="en-US" sz="4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COMPUTERS</a:t>
            </a:r>
          </a:p>
        </p:txBody>
      </p:sp>
    </p:spTree>
    <p:extLst>
      <p:ext uri="{BB962C8B-B14F-4D97-AF65-F5344CB8AC3E}">
        <p14:creationId xmlns:p14="http://schemas.microsoft.com/office/powerpoint/2010/main" val="19347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11140"/>
            <a:ext cx="30807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ANSWER # 15</a:t>
            </a:r>
          </a:p>
        </p:txBody>
      </p:sp>
      <p:pic>
        <p:nvPicPr>
          <p:cNvPr id="4100" name="Picture 4" descr="Computer PC free PNG images download">
            <a:extLst>
              <a:ext uri="{FF2B5EF4-FFF2-40B4-BE49-F238E27FC236}">
                <a16:creationId xmlns:a16="http://schemas.microsoft.com/office/drawing/2014/main" id="{83A8AC9D-520F-4A9E-B8CF-DF39DF099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19026"/>
            <a:ext cx="7850187" cy="59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12984" y="1600200"/>
            <a:ext cx="6037925" cy="1202293"/>
          </a:xfrm>
        </p:spPr>
        <p:txBody>
          <a:bodyPr/>
          <a:lstStyle/>
          <a:p>
            <a:pPr marL="0" indent="0" algn="ctr">
              <a:buNone/>
            </a:pPr>
            <a:r>
              <a:rPr lang="en-US" sz="12500" b="1" dirty="0">
                <a:ln w="28575">
                  <a:solidFill>
                    <a:srgbClr val="C00000"/>
                  </a:solidFill>
                </a:ln>
              </a:rPr>
              <a:t>CALIBRI</a:t>
            </a:r>
          </a:p>
        </p:txBody>
      </p:sp>
    </p:spTree>
    <p:extLst>
      <p:ext uri="{BB962C8B-B14F-4D97-AF65-F5344CB8AC3E}">
        <p14:creationId xmlns:p14="http://schemas.microsoft.com/office/powerpoint/2010/main" val="24636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7BF4B-F713-4973-8257-49EF1F987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800" b="1" dirty="0"/>
              <a:t>WE PLAY TRIVIA HERE EVERY SUNDAY AT 6:00 PM!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4A5F19-3B76-4075-BB9C-354874BB0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100" y="2362200"/>
            <a:ext cx="8305800" cy="429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246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5815"/>
            <a:ext cx="82296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dirty="0">
                <a:latin typeface="+mn-lt"/>
                <a:cs typeface="Arial" pitchFamily="34" charset="0"/>
              </a:rPr>
              <a:t>QUESTION # 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1676400"/>
            <a:ext cx="5105400" cy="1394961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0070C0"/>
                </a:solidFill>
                <a:cs typeface="Arial" panose="020B0604020202020204" pitchFamily="34" charset="0"/>
              </a:rPr>
              <a:t>NAME THE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59485-F9FE-4FB0-ACFB-7A6322912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708" y="152399"/>
            <a:ext cx="5609692" cy="6587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74D68F-AF88-495D-A6BF-4466DA73D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54470"/>
            <a:ext cx="4796188" cy="6585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9D490C-D786-43E6-9E0E-D2325C8F2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447" y="114669"/>
            <a:ext cx="4624553" cy="6579788"/>
          </a:xfrm>
          <a:prstGeom prst="rect">
            <a:avLst/>
          </a:prstGeom>
        </p:spPr>
      </p:pic>
      <p:pic>
        <p:nvPicPr>
          <p:cNvPr id="8" name="Picture 2" descr="Time Magazine - Woodstock Special Edition, August 1969">
            <a:extLst>
              <a:ext uri="{FF2B5EF4-FFF2-40B4-BE49-F238E27FC236}">
                <a16:creationId xmlns:a16="http://schemas.microsoft.com/office/drawing/2014/main" id="{D2B433C9-4760-4834-B667-5C4046E95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5595"/>
            <a:ext cx="4953000" cy="66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C579E-E953-451B-9735-7678CD304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91020"/>
            <a:ext cx="4876800" cy="66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88396" y="2807305"/>
            <a:ext cx="85864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r>
              <a:rPr lang="en-US" altLang="en-US" sz="12900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cs typeface="Arial" panose="020B0604020202020204" pitchFamily="34" charset="0"/>
              </a:rPr>
              <a:t>1995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91" y="24349"/>
            <a:ext cx="889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ANSWER #16</a:t>
            </a:r>
          </a:p>
        </p:txBody>
      </p:sp>
      <p:pic>
        <p:nvPicPr>
          <p:cNvPr id="5122" name="Picture 2" descr="OJ Trial Not Guilty Jet Magazine 1995 | Envisioning The American Dream">
            <a:extLst>
              <a:ext uri="{FF2B5EF4-FFF2-40B4-BE49-F238E27FC236}">
                <a16:creationId xmlns:a16="http://schemas.microsoft.com/office/drawing/2014/main" id="{BF976640-84D7-4BCA-854A-0EFA357BE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72" y="2602115"/>
            <a:ext cx="3355056" cy="409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634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727766" y="3103125"/>
            <a:ext cx="7611887" cy="10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04800" y="-91206"/>
            <a:ext cx="8686800" cy="3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13800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cs typeface="Arial" panose="020B0604020202020204" pitchFamily="34" charset="0"/>
              </a:rPr>
              <a:t>2007</a:t>
            </a:r>
            <a:endParaRPr lang="en-US" altLang="en-US" sz="9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6146" name="Picture 2" descr="magazine | Ubiq">
            <a:extLst>
              <a:ext uri="{FF2B5EF4-FFF2-40B4-BE49-F238E27FC236}">
                <a16:creationId xmlns:a16="http://schemas.microsoft.com/office/drawing/2014/main" id="{2A818ED9-66AA-432A-AB91-8A1376961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79" y="1898599"/>
            <a:ext cx="3504642" cy="477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12424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15724" y="2904835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14584" y="105984"/>
            <a:ext cx="8610600" cy="3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8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13800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cs typeface="Arial" panose="020B0604020202020204" pitchFamily="34" charset="0"/>
              </a:rPr>
              <a:t>1981</a:t>
            </a:r>
            <a:endParaRPr lang="en-US" altLang="en-US" sz="115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170" name="Picture 2" descr="Vintage Magazine Newsweek 8/3/81 Royal Wedding Princess Diana Charles Queen  | eBay">
            <a:extLst>
              <a:ext uri="{FF2B5EF4-FFF2-40B4-BE49-F238E27FC236}">
                <a16:creationId xmlns:a16="http://schemas.microsoft.com/office/drawing/2014/main" id="{D1CCB3F6-F68A-430F-B03B-FD81BD850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6807" y="1981529"/>
            <a:ext cx="3366154" cy="475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82255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8842" y="1579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39424" y="2048165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70981" y="3604254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74357" y="-111389"/>
            <a:ext cx="8610600" cy="3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11500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cs typeface="Arial" panose="020B0604020202020204" pitchFamily="34" charset="0"/>
              </a:rPr>
              <a:t>1969</a:t>
            </a:r>
            <a:endParaRPr lang="en-US" altLang="en-US" sz="115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Time Magazine - Woodstock Special Edition, August 1969">
            <a:extLst>
              <a:ext uri="{FF2B5EF4-FFF2-40B4-BE49-F238E27FC236}">
                <a16:creationId xmlns:a16="http://schemas.microsoft.com/office/drawing/2014/main" id="{94BBD662-6439-4A30-8AA5-8C8BDC93C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67" y="1808331"/>
            <a:ext cx="3581400" cy="47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50473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3381" y="3027740"/>
            <a:ext cx="6281925" cy="86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6700" y="-187348"/>
            <a:ext cx="8610600" cy="3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11500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cs typeface="Arial" panose="020B0604020202020204" pitchFamily="34" charset="0"/>
              </a:rPr>
              <a:t>1989</a:t>
            </a:r>
            <a:endParaRPr lang="en-US" altLang="en-US" sz="9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8194" name="Picture 2" descr="Newsweek Rewind: Remembering the Exxon Valdez Oil Spill on Its 25th  Anniversary">
            <a:extLst>
              <a:ext uri="{FF2B5EF4-FFF2-40B4-BE49-F238E27FC236}">
                <a16:creationId xmlns:a16="http://schemas.microsoft.com/office/drawing/2014/main" id="{2FB2C399-E7F3-4AA8-8D95-4AEE70A8B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15" y="1686074"/>
            <a:ext cx="3742770" cy="506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6733"/>
      </p:ext>
    </p:extLst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0116" y="228600"/>
            <a:ext cx="8155172" cy="9906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QUESTION # 17</a:t>
            </a:r>
            <a:b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COMMON BONDS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432718"/>
            <a:ext cx="7543799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000" b="1" dirty="0"/>
              <a:t>WHAT NAME/NICKNAME IS SHARED BY THESE FOUR PICTURES?</a:t>
            </a:r>
          </a:p>
        </p:txBody>
      </p:sp>
      <p:pic>
        <p:nvPicPr>
          <p:cNvPr id="2050" name="Picture 2" descr="Flying Dutchman | PotC Wiki | Fandom">
            <a:extLst>
              <a:ext uri="{FF2B5EF4-FFF2-40B4-BE49-F238E27FC236}">
                <a16:creationId xmlns:a16="http://schemas.microsoft.com/office/drawing/2014/main" id="{AE4F5798-491F-44BA-9D03-D534772A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30" y="64186"/>
            <a:ext cx="3457023" cy="37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ying Dutchman | Encyclopedia SpongeBobia | Fandom">
            <a:extLst>
              <a:ext uri="{FF2B5EF4-FFF2-40B4-BE49-F238E27FC236}">
                <a16:creationId xmlns:a16="http://schemas.microsoft.com/office/drawing/2014/main" id="{277548A6-A722-49DF-8A83-DD43CEDA8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61" y="3716859"/>
            <a:ext cx="3799484" cy="308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nus Wagner - Wikipedia">
            <a:extLst>
              <a:ext uri="{FF2B5EF4-FFF2-40B4-BE49-F238E27FC236}">
                <a16:creationId xmlns:a16="http://schemas.microsoft.com/office/drawing/2014/main" id="{FAA78745-395F-4887-93FB-5E6A4CB0F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30" y="3735332"/>
            <a:ext cx="3447083" cy="309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lying Dutchman (horse-powered locomotive) - Wikipedia">
            <a:extLst>
              <a:ext uri="{FF2B5EF4-FFF2-40B4-BE49-F238E27FC236}">
                <a16:creationId xmlns:a16="http://schemas.microsoft.com/office/drawing/2014/main" id="{763B99C1-3DA9-40A0-B8CB-C4C9B95BE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0769" y="14796"/>
            <a:ext cx="3799484" cy="37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-342900"/>
            <a:ext cx="8686800" cy="723900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ANSWER # 17</a:t>
            </a:r>
            <a:endParaRPr lang="en-US" sz="4200" b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04800" y="609600"/>
            <a:ext cx="86106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/>
              <a:t>THE FLYING DUTCHMAN</a:t>
            </a:r>
            <a:br>
              <a:rPr lang="en-US" sz="6600" b="1" dirty="0"/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(SHIP FROM 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</a:rPr>
              <a:t>PIRATES OF THE CARIBBEAN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, HORSE-POWERED LOCOMOTIVE, HONUS WAGNER,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CHARACTER FROM 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</a:rPr>
              <a:t>SPONGEBOB SQUAREPANTS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2" descr="Flying Dutchman | PotC Wiki | Fandom">
            <a:extLst>
              <a:ext uri="{FF2B5EF4-FFF2-40B4-BE49-F238E27FC236}">
                <a16:creationId xmlns:a16="http://schemas.microsoft.com/office/drawing/2014/main" id="{D4645222-1DA2-4483-970E-9C82725CA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6" y="4419596"/>
            <a:ext cx="1943100" cy="20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Flying Dutchman (horse-powered locomotive) - Wikipedia">
            <a:extLst>
              <a:ext uri="{FF2B5EF4-FFF2-40B4-BE49-F238E27FC236}">
                <a16:creationId xmlns:a16="http://schemas.microsoft.com/office/drawing/2014/main" id="{5989E4E1-6891-4F55-BDF3-D63B51076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8006" y="4419596"/>
            <a:ext cx="2145362" cy="20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onus Wagner - Wikipedia">
            <a:extLst>
              <a:ext uri="{FF2B5EF4-FFF2-40B4-BE49-F238E27FC236}">
                <a16:creationId xmlns:a16="http://schemas.microsoft.com/office/drawing/2014/main" id="{2C849774-C8DA-4A0F-80BF-609E1315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78" y="4419598"/>
            <a:ext cx="2331306" cy="20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lying Dutchman | Encyclopedia SpongeBobia | Fandom">
            <a:extLst>
              <a:ext uri="{FF2B5EF4-FFF2-40B4-BE49-F238E27FC236}">
                <a16:creationId xmlns:a16="http://schemas.microsoft.com/office/drawing/2014/main" id="{315F6A5C-9AB5-44DC-AEA0-14D3D4AB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07" y="4419597"/>
            <a:ext cx="2213014" cy="20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0014" y="152400"/>
            <a:ext cx="87839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QUESTION # 18</a:t>
            </a:r>
            <a:br>
              <a:rPr lang="en-US" sz="40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TOYS &amp; GAMES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4-PARTER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28852" y="1905000"/>
            <a:ext cx="8631572" cy="3612961"/>
          </a:xfrm>
        </p:spPr>
        <p:txBody>
          <a:bodyPr/>
          <a:lstStyle/>
          <a:p>
            <a:pPr marL="800100" lvl="2" indent="0" algn="ctr">
              <a:buNone/>
            </a:pPr>
            <a:r>
              <a:rPr lang="en-US" sz="5200" b="1" dirty="0">
                <a:solidFill>
                  <a:schemeClr val="accent2">
                    <a:lumMod val="50000"/>
                  </a:schemeClr>
                </a:solidFill>
              </a:rPr>
              <a:t>EXCLUDING HANDHELD SYSTEMS AND ADD-ONS, WHAT WERE THE FOUR VIDEO GAME CONSOLES RELEASED BY SEGA IN NORTH AMERICA?</a:t>
            </a:r>
          </a:p>
        </p:txBody>
      </p:sp>
    </p:spTree>
    <p:extLst>
      <p:ext uri="{BB962C8B-B14F-4D97-AF65-F5344CB8AC3E}">
        <p14:creationId xmlns:p14="http://schemas.microsoft.com/office/powerpoint/2010/main" val="40568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79180" y="-29189"/>
            <a:ext cx="8382000" cy="937391"/>
          </a:xfrm>
        </p:spPr>
        <p:txBody>
          <a:bodyPr/>
          <a:lstStyle/>
          <a:p>
            <a:br>
              <a:rPr lang="en-US" sz="4200" b="1" dirty="0"/>
            </a:br>
            <a:r>
              <a:rPr lang="en-US" sz="4200" b="1" dirty="0">
                <a:solidFill>
                  <a:schemeClr val="bg2">
                    <a:lumMod val="10000"/>
                  </a:schemeClr>
                </a:solidFill>
              </a:rPr>
              <a:t>ANSWER # 18</a:t>
            </a:r>
            <a:br>
              <a:rPr lang="en-US" sz="4200" b="1" dirty="0"/>
            </a:br>
            <a:endParaRPr lang="en-US" sz="4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66346" y="1319421"/>
            <a:ext cx="8382000" cy="72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835004"/>
            <a:ext cx="3276600" cy="72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920761" y="1113812"/>
            <a:ext cx="3733800" cy="72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344180" y="1073003"/>
            <a:ext cx="44786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2562" y="910882"/>
            <a:ext cx="8588618" cy="2120932"/>
          </a:xfrm>
        </p:spPr>
        <p:txBody>
          <a:bodyPr/>
          <a:lstStyle/>
          <a:p>
            <a:pPr algn="ctr">
              <a:buBlip>
                <a:blip r:embed="rId3"/>
              </a:buBlip>
            </a:pPr>
            <a:r>
              <a:rPr lang="en-US" sz="8200" b="1" dirty="0">
                <a:solidFill>
                  <a:schemeClr val="accent2">
                    <a:lumMod val="50000"/>
                  </a:schemeClr>
                </a:solidFill>
              </a:rPr>
              <a:t> MASTER SYSTEM</a:t>
            </a:r>
          </a:p>
          <a:p>
            <a:pPr algn="ctr">
              <a:buBlip>
                <a:blip r:embed="rId3"/>
              </a:buBlip>
            </a:pPr>
            <a:r>
              <a:rPr lang="en-US" sz="8200" b="1" dirty="0">
                <a:solidFill>
                  <a:schemeClr val="accent2">
                    <a:lumMod val="50000"/>
                  </a:schemeClr>
                </a:solidFill>
              </a:rPr>
              <a:t> GENESIS</a:t>
            </a:r>
          </a:p>
          <a:p>
            <a:pPr algn="ctr">
              <a:buBlip>
                <a:blip r:embed="rId3"/>
              </a:buBlip>
            </a:pPr>
            <a:r>
              <a:rPr lang="en-US" sz="8200" b="1" dirty="0">
                <a:solidFill>
                  <a:schemeClr val="accent2">
                    <a:lumMod val="50000"/>
                  </a:schemeClr>
                </a:solidFill>
              </a:rPr>
              <a:t> SATURN</a:t>
            </a:r>
          </a:p>
          <a:p>
            <a:pPr algn="ctr">
              <a:buBlip>
                <a:blip r:embed="rId3"/>
              </a:buBlip>
            </a:pPr>
            <a:r>
              <a:rPr lang="en-US" sz="8200" b="1" dirty="0">
                <a:solidFill>
                  <a:schemeClr val="accent2">
                    <a:lumMod val="50000"/>
                  </a:schemeClr>
                </a:solidFill>
              </a:rPr>
              <a:t> DREAMCAST</a:t>
            </a:r>
          </a:p>
        </p:txBody>
      </p:sp>
    </p:spTree>
    <p:extLst>
      <p:ext uri="{BB962C8B-B14F-4D97-AF65-F5344CB8AC3E}">
        <p14:creationId xmlns:p14="http://schemas.microsoft.com/office/powerpoint/2010/main" val="380029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QUESTION # 1</a:t>
            </a:r>
            <a:b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AUTOMOBILES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1509" y="1447800"/>
            <a:ext cx="86868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3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TWO YEARS AFTER THE TOYOTA PRIUS BECAME THE FIRST MASS-MARKETED HYBRID AUTOMOBILE IN THE WORLD, WHAT MAKE AND MODEL FROM A DIFFERENT COMPANY BECAME THE FIRST HYBRID AVAILABLE IN NORTH AMERICA?</a:t>
            </a:r>
            <a:endParaRPr lang="en-US" sz="43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28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897" y="228600"/>
            <a:ext cx="8155172" cy="11430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QUESTION # 19</a:t>
            </a:r>
            <a:b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IN THE NEWS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0"/>
            <a:ext cx="84582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900" b="1" dirty="0"/>
              <a:t>SUPREME COURT CONFIRMATION HEARINGS OPENED THIS WEEK FOR KETANJI BROWN JACKSON, WHO WORKED AS A LAW CLERK FOR WHICH SUPREME COURT JUSTICE FROM 1999-2000?</a:t>
            </a:r>
          </a:p>
        </p:txBody>
      </p:sp>
    </p:spTree>
    <p:extLst>
      <p:ext uri="{BB962C8B-B14F-4D97-AF65-F5344CB8AC3E}">
        <p14:creationId xmlns:p14="http://schemas.microsoft.com/office/powerpoint/2010/main" val="26847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9228" y="-228600"/>
            <a:ext cx="8382000" cy="498812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ANSWER # 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95800" y="47244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US" sz="88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0A2268-8053-4788-8663-62BD070FCA24}"/>
              </a:ext>
            </a:extLst>
          </p:cNvPr>
          <p:cNvSpPr txBox="1"/>
          <p:nvPr/>
        </p:nvSpPr>
        <p:spPr>
          <a:xfrm>
            <a:off x="190500" y="707902"/>
            <a:ext cx="8763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+mn-lt"/>
              </a:rPr>
              <a:t>STEPHEN BREYER</a:t>
            </a:r>
            <a:endParaRPr lang="en-US" sz="8800" dirty="0">
              <a:latin typeface="+mn-lt"/>
            </a:endParaRPr>
          </a:p>
        </p:txBody>
      </p:sp>
      <p:pic>
        <p:nvPicPr>
          <p:cNvPr id="1026" name="Picture 2" descr="NCAI and NARF Statement on President's Supreme Court Nominee, Judge Ketanji  Brown Jackson | Currents">
            <a:extLst>
              <a:ext uri="{FF2B5EF4-FFF2-40B4-BE49-F238E27FC236}">
                <a16:creationId xmlns:a16="http://schemas.microsoft.com/office/drawing/2014/main" id="{393552BF-C59E-46B5-8522-D4B371D0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67" y="2558713"/>
            <a:ext cx="3943121" cy="40290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QUESTION # 20</a:t>
            </a:r>
            <a:b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BET UP TO 15 POINTS</a:t>
            </a:r>
            <a:b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NAMES</a:t>
            </a:r>
            <a:endParaRPr lang="en-US" altLang="en-US" sz="4200" b="1" dirty="0"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147086"/>
            <a:ext cx="8382000" cy="4525963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sz="4200" b="1" dirty="0">
                <a:solidFill>
                  <a:srgbClr val="FFFF00"/>
                </a:solidFill>
              </a:rPr>
              <a:t>WHEN THIS MAN IN THE FILM INDUSTRY WAS BORN IN 1944, HIS FIRST NAME WAS THE 14</a:t>
            </a:r>
            <a:r>
              <a:rPr lang="en-US" sz="4200" b="1" baseline="30000" dirty="0">
                <a:solidFill>
                  <a:srgbClr val="FFFF00"/>
                </a:solidFill>
              </a:rPr>
              <a:t>TH</a:t>
            </a:r>
            <a:r>
              <a:rPr lang="en-US" sz="4200" b="1" dirty="0">
                <a:solidFill>
                  <a:srgbClr val="FFFF00"/>
                </a:solidFill>
              </a:rPr>
              <a:t>-MOST POPULAR BABY NAME FOR BOYS.  IN 2020, HIS LAST NAME WAS THE 8</a:t>
            </a:r>
            <a:r>
              <a:rPr lang="en-US" sz="4200" b="1" baseline="30000" dirty="0">
                <a:solidFill>
                  <a:srgbClr val="FFFF00"/>
                </a:solidFill>
              </a:rPr>
              <a:t>TH</a:t>
            </a:r>
            <a:r>
              <a:rPr lang="en-US" sz="4200" b="1" dirty="0">
                <a:solidFill>
                  <a:srgbClr val="FFFF00"/>
                </a:solidFill>
              </a:rPr>
              <a:t>-MOST POPULAR BABY NAME FOR BOYS.  WHO IS IT?</a:t>
            </a:r>
          </a:p>
        </p:txBody>
      </p:sp>
    </p:spTree>
    <p:extLst>
      <p:ext uri="{BB962C8B-B14F-4D97-AF65-F5344CB8AC3E}">
        <p14:creationId xmlns:p14="http://schemas.microsoft.com/office/powerpoint/2010/main" val="36514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1"/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868363"/>
          </a:xfrm>
        </p:spPr>
        <p:txBody>
          <a:bodyPr/>
          <a:lstStyle/>
          <a:p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ANSWER # 20</a:t>
            </a:r>
          </a:p>
        </p:txBody>
      </p:sp>
      <p:sp>
        <p:nvSpPr>
          <p:cNvPr id="2" name="AutoShape 2" descr="Image result for surgeon's pho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surgeon's phot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9358" y="1287463"/>
            <a:ext cx="8229600" cy="1227137"/>
          </a:xfrm>
        </p:spPr>
        <p:txBody>
          <a:bodyPr/>
          <a:lstStyle/>
          <a:p>
            <a:pPr marL="0" indent="0" algn="ctr">
              <a:buNone/>
            </a:pPr>
            <a:endParaRPr lang="en-US" sz="138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115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7036" y="723901"/>
            <a:ext cx="8839199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500" dirty="0">
                <a:solidFill>
                  <a:srgbClr val="FFFF00"/>
                </a:solidFill>
              </a:rPr>
              <a:t>GEORGE LUCAS</a:t>
            </a:r>
            <a:endParaRPr lang="en-US" sz="26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4" name="Picture 6" descr="Download Png - Georgelucas - George Lucas Face Transparent - Full Size PNG  Image - PNGkit">
            <a:extLst>
              <a:ext uri="{FF2B5EF4-FFF2-40B4-BE49-F238E27FC236}">
                <a16:creationId xmlns:a16="http://schemas.microsoft.com/office/drawing/2014/main" id="{2CFB8FEE-A297-41AD-9DFA-3E7627600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886" y="2819400"/>
            <a:ext cx="2904227" cy="36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48" y="390787"/>
            <a:ext cx="8229600" cy="808038"/>
          </a:xfrm>
        </p:spPr>
        <p:txBody>
          <a:bodyPr/>
          <a:lstStyle/>
          <a:p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T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RIVIA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M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ARYLAND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6370637"/>
            <a:ext cx="8763000" cy="487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TRIVIAMARYLAND.COM                 FACEBOOK.COM/TRIVIAMARYLAND</a:t>
            </a:r>
          </a:p>
          <a:p>
            <a:pPr marL="0" indent="0" algn="ctr"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473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4414" y="5179"/>
            <a:ext cx="8155172" cy="7620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TIEBREAKER QUESTION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500" b="1" dirty="0"/>
              <a:t>AS OF YESTERDAY, FOR HOW MANY PERFORMANCES HAS </a:t>
            </a:r>
            <a:r>
              <a:rPr lang="en-US" sz="7500" b="1" i="1" dirty="0"/>
              <a:t>THE LION KING </a:t>
            </a:r>
            <a:r>
              <a:rPr lang="en-US" sz="7500" b="1" dirty="0"/>
              <a:t>RUN ON BROADWAY?</a:t>
            </a:r>
          </a:p>
        </p:txBody>
      </p:sp>
    </p:spTree>
    <p:extLst>
      <p:ext uri="{BB962C8B-B14F-4D97-AF65-F5344CB8AC3E}">
        <p14:creationId xmlns:p14="http://schemas.microsoft.com/office/powerpoint/2010/main" val="160402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249406"/>
            <a:ext cx="8382000" cy="498812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TIEBREAKER ANSWER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95800" y="47244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US" sz="88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0A2268-8053-4788-8663-62BD070FCA24}"/>
              </a:ext>
            </a:extLst>
          </p:cNvPr>
          <p:cNvSpPr txBox="1"/>
          <p:nvPr/>
        </p:nvSpPr>
        <p:spPr>
          <a:xfrm>
            <a:off x="114300" y="914400"/>
            <a:ext cx="87630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0" b="1" dirty="0">
                <a:latin typeface="+mn-lt"/>
              </a:rPr>
              <a:t>9,504</a:t>
            </a:r>
            <a:endParaRPr lang="en-US" sz="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85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ANSWER # 1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0" y="571500"/>
            <a:ext cx="91440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15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HONDA INSIGHT</a:t>
            </a:r>
            <a:endParaRPr lang="en-US" altLang="en-US" sz="115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2021 Honda Insight | Wilde Honda Waukesha">
            <a:extLst>
              <a:ext uri="{FF2B5EF4-FFF2-40B4-BE49-F238E27FC236}">
                <a16:creationId xmlns:a16="http://schemas.microsoft.com/office/drawing/2014/main" id="{51532E17-7966-4A1A-8407-7FC8ED8DC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t="18333" r="5790" b="20000"/>
          <a:stretch/>
        </p:blipFill>
        <p:spPr bwMode="auto">
          <a:xfrm>
            <a:off x="2133600" y="4334339"/>
            <a:ext cx="5105400" cy="230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189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58136" y="76200"/>
            <a:ext cx="8657264" cy="11430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QUESTION # 2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U.S. GEOGRAPHY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3-PARTER</a:t>
            </a:r>
            <a:endParaRPr lang="en-US" sz="3600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68" y="1981200"/>
            <a:ext cx="8657264" cy="4297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800" b="1" dirty="0">
                <a:solidFill>
                  <a:schemeClr val="accent1">
                    <a:lumMod val="50000"/>
                  </a:schemeClr>
                </a:solidFill>
              </a:rPr>
              <a:t>WHAT THREE U.S. STATES BORDER MORE THAN ONE GREAT LAKE?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-25400"/>
            <a:ext cx="8441871" cy="716512"/>
          </a:xfrm>
        </p:spPr>
        <p:txBody>
          <a:bodyPr/>
          <a:lstStyle/>
          <a:p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ANSWER #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04" y="1219200"/>
            <a:ext cx="8229602" cy="2743200"/>
          </a:xfrm>
        </p:spPr>
        <p:txBody>
          <a:bodyPr/>
          <a:lstStyle/>
          <a:p>
            <a:pPr marL="0" indent="0" algn="ctr">
              <a:buNone/>
            </a:pPr>
            <a:br>
              <a:rPr lang="en-US" sz="6000" b="1" dirty="0">
                <a:solidFill>
                  <a:srgbClr val="5C4600"/>
                </a:solidFill>
              </a:rPr>
            </a:br>
            <a:endParaRPr lang="en-US" sz="6000" b="1" dirty="0">
              <a:solidFill>
                <a:srgbClr val="5C46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81500" y="1418789"/>
            <a:ext cx="41910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88402" y="596900"/>
            <a:ext cx="8767196" cy="7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7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</a:rPr>
              <a:t>MICHIGAN</a:t>
            </a:r>
            <a:br>
              <a:rPr lang="en-US" sz="84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500" dirty="0">
                <a:ln w="28575"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(MICHIGAN, HURON, ERIE, SUPERIOR)</a:t>
            </a:r>
          </a:p>
          <a:p>
            <a:pPr algn="ctr"/>
            <a:r>
              <a:rPr lang="en-US" sz="87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</a:rPr>
              <a:t>NEW YORK</a:t>
            </a:r>
            <a:br>
              <a:rPr lang="en-US" sz="96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500" dirty="0">
                <a:ln w="28575"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(ONTARIO, ERIE)</a:t>
            </a:r>
          </a:p>
          <a:p>
            <a:pPr algn="ctr"/>
            <a:r>
              <a:rPr lang="en-US" sz="87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</a:rPr>
              <a:t>WISCONSIN</a:t>
            </a:r>
            <a:br>
              <a:rPr lang="en-US" sz="96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500" dirty="0">
                <a:ln w="28575"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(MICHIGAN, SUPERIOR)</a:t>
            </a:r>
          </a:p>
          <a:p>
            <a:pPr algn="ctr"/>
            <a:endParaRPr lang="en-US" sz="8400" dirty="0">
              <a:ln w="28575">
                <a:noFill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11410" y="533400"/>
            <a:ext cx="8229600" cy="9144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QUESTION # 3</a:t>
            </a:r>
            <a:br>
              <a:rPr lang="en-US" sz="42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THERE’S AN APP FOR THAT</a:t>
            </a:r>
            <a:br>
              <a:rPr lang="en-US" sz="4200" b="1" dirty="0">
                <a:solidFill>
                  <a:srgbClr val="006666"/>
                </a:solidFill>
                <a:cs typeface="Arial" charset="0"/>
              </a:rPr>
            </a:b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2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250" y="1524000"/>
            <a:ext cx="8953500" cy="41148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6600" b="1" dirty="0">
                <a:solidFill>
                  <a:srgbClr val="006600"/>
                </a:solidFill>
              </a:rPr>
              <a:t>LAUNCHED IN MARCH 2020, WHAT INVITE-ONLY SOCIAL MEDIA APP CONSISTS OF AUDIO-ONLY CHAT ROOMS?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139837</TotalTime>
  <Words>1365</Words>
  <Application>Microsoft Office PowerPoint</Application>
  <PresentationFormat>On-screen Show (4:3)</PresentationFormat>
  <Paragraphs>365</Paragraphs>
  <Slides>56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Segoe UI Emoji</vt:lpstr>
      <vt:lpstr>Arial</vt:lpstr>
      <vt:lpstr>Berlin Sans FB Demi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 QUESTION # 1 AUTOMOBILES</vt:lpstr>
      <vt:lpstr>ANSWER # 1</vt:lpstr>
      <vt:lpstr> QUESTION # 2 U.S. GEOGRAPHY 3-PARTER</vt:lpstr>
      <vt:lpstr>ANSWER # 2</vt:lpstr>
      <vt:lpstr> QUESTION # 3 THERE’S AN APP FOR THAT  </vt:lpstr>
      <vt:lpstr>ANSWER # 3</vt:lpstr>
      <vt:lpstr> QUESTION # 4 6-4-2</vt:lpstr>
      <vt:lpstr>ANSWER # 4</vt:lpstr>
      <vt:lpstr> QUESTION # 5 THE CONSTITUTION</vt:lpstr>
      <vt:lpstr>ANSWER # 5</vt:lpstr>
      <vt:lpstr>QUESTION # 6</vt:lpstr>
      <vt:lpstr>   </vt:lpstr>
      <vt:lpstr>   </vt:lpstr>
      <vt:lpstr>   </vt:lpstr>
      <vt:lpstr>   </vt:lpstr>
      <vt:lpstr>   </vt:lpstr>
      <vt:lpstr>  QUESTION # 7 MATH TERMS </vt:lpstr>
      <vt:lpstr>ANSWER # 7</vt:lpstr>
      <vt:lpstr>QUESTION # 8 MOVIES 2- PARTER </vt:lpstr>
      <vt:lpstr> ANSWER # 8</vt:lpstr>
      <vt:lpstr>  QUESTION # 9 BUSINESS </vt:lpstr>
      <vt:lpstr> ANSWER # 9</vt:lpstr>
      <vt:lpstr>      </vt:lpstr>
      <vt:lpstr>PowerPoint Presentation</vt:lpstr>
      <vt:lpstr>HALFTIME </vt:lpstr>
      <vt:lpstr> QUESTION # 11 LANGUAGES</vt:lpstr>
      <vt:lpstr>ANSWER # 11</vt:lpstr>
      <vt:lpstr> QUESTION # 12 SCIENCE 3-PARTER</vt:lpstr>
      <vt:lpstr>ANSWER # 12</vt:lpstr>
      <vt:lpstr> QUESTION # 13 LITERATURE </vt:lpstr>
      <vt:lpstr>ANSWER # 13</vt:lpstr>
      <vt:lpstr>PowerPoint Presentation</vt:lpstr>
      <vt:lpstr>PowerPoint Presentation</vt:lpstr>
      <vt:lpstr>PowerPoint Presentation</vt:lpstr>
      <vt:lpstr>PowerPoint Presentation</vt:lpstr>
      <vt:lpstr>QUESTION # 16</vt:lpstr>
      <vt:lpstr>   </vt:lpstr>
      <vt:lpstr>  </vt:lpstr>
      <vt:lpstr>  </vt:lpstr>
      <vt:lpstr>  </vt:lpstr>
      <vt:lpstr>  </vt:lpstr>
      <vt:lpstr> QUESTION # 17 COMMON BONDS </vt:lpstr>
      <vt:lpstr> ANSWER # 17</vt:lpstr>
      <vt:lpstr>PowerPoint Presentation</vt:lpstr>
      <vt:lpstr> ANSWER # 18 </vt:lpstr>
      <vt:lpstr> QUESTION # 19 IN THE NEWS </vt:lpstr>
      <vt:lpstr> ANSWER # 19</vt:lpstr>
      <vt:lpstr> QUESTION # 20 BET UP TO 15 POINTS NAMES</vt:lpstr>
      <vt:lpstr>ANSWER # 20</vt:lpstr>
      <vt:lpstr>TRIVIAMARYLAND </vt:lpstr>
      <vt:lpstr> TIEBREAKER QUESTION </vt:lpstr>
      <vt:lpstr> TIEBREAKER ANSWER</vt:lpstr>
    </vt:vector>
  </TitlesOfParts>
  <Company>GSB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TriviaMaryland</dc:title>
  <dc:creator>Brad Glazer</dc:creator>
  <cp:keywords>trivia</cp:keywords>
  <cp:lastModifiedBy>kent hash</cp:lastModifiedBy>
  <cp:revision>8800</cp:revision>
  <cp:lastPrinted>2016-06-16T12:22:30Z</cp:lastPrinted>
  <dcterms:created xsi:type="dcterms:W3CDTF">2007-02-10T13:01:25Z</dcterms:created>
  <dcterms:modified xsi:type="dcterms:W3CDTF">2022-03-27T14:27:51Z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1373386483</vt:i4>
  </property>
  <property fmtid="{D5CDD505-2E9C-101B-9397-08002B2CF9AE}" pid="3" name="_NewReviewCycle">
    <vt:lpwstr/>
  </property>
  <property fmtid="{D5CDD505-2E9C-101B-9397-08002B2CF9AE}" pid="4" name="_EmailSubject">
    <vt:lpwstr>Trivia Questions.xlsx</vt:lpwstr>
  </property>
  <property fmtid="{D5CDD505-2E9C-101B-9397-08002B2CF9AE}" pid="5" name="_AuthorEmail">
    <vt:lpwstr>Brad.M.Glazer@ssa.gov</vt:lpwstr>
  </property>
  <property fmtid="{D5CDD505-2E9C-101B-9397-08002B2CF9AE}" pid="6" name="_AuthorEmailDisplayName">
    <vt:lpwstr>Glazer, Brad M.</vt:lpwstr>
  </property>
  <property fmtid="{D5CDD505-2E9C-101B-9397-08002B2CF9AE}" pid="7" name="_PreviousAdHocReviewCycleID">
    <vt:i4>555656182</vt:i4>
  </property>
</Properties>
</file>