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94" r:id="rId1"/>
    <p:sldMasterId id="2147486997" r:id="rId2"/>
  </p:sldMasterIdLst>
  <p:notesMasterIdLst>
    <p:notesMasterId r:id="rId57"/>
  </p:notesMasterIdLst>
  <p:sldIdLst>
    <p:sldId id="6458" r:id="rId3"/>
    <p:sldId id="6460" r:id="rId4"/>
    <p:sldId id="6368" r:id="rId5"/>
    <p:sldId id="6369" r:id="rId6"/>
    <p:sldId id="6421" r:id="rId7"/>
    <p:sldId id="6422" r:id="rId8"/>
    <p:sldId id="6423" r:id="rId9"/>
    <p:sldId id="6424" r:id="rId10"/>
    <p:sldId id="6425" r:id="rId11"/>
    <p:sldId id="6426" r:id="rId12"/>
    <p:sldId id="6427" r:id="rId13"/>
    <p:sldId id="6428" r:id="rId14"/>
    <p:sldId id="6338" r:id="rId15"/>
    <p:sldId id="6403" r:id="rId16"/>
    <p:sldId id="6342" r:id="rId17"/>
    <p:sldId id="6402" r:id="rId18"/>
    <p:sldId id="6400" r:id="rId19"/>
    <p:sldId id="6401" r:id="rId20"/>
    <p:sldId id="6429" r:id="rId21"/>
    <p:sldId id="6430" r:id="rId22"/>
    <p:sldId id="6431" r:id="rId23"/>
    <p:sldId id="6432" r:id="rId24"/>
    <p:sldId id="6433" r:id="rId25"/>
    <p:sldId id="6434" r:id="rId26"/>
    <p:sldId id="6336" r:id="rId27"/>
    <p:sldId id="6456" r:id="rId28"/>
    <p:sldId id="6419" r:id="rId29"/>
    <p:sldId id="6435" r:id="rId30"/>
    <p:sldId id="6436" r:id="rId31"/>
    <p:sldId id="6437" r:id="rId32"/>
    <p:sldId id="6438" r:id="rId33"/>
    <p:sldId id="6439" r:id="rId34"/>
    <p:sldId id="6440" r:id="rId35"/>
    <p:sldId id="6441" r:id="rId36"/>
    <p:sldId id="6442" r:id="rId37"/>
    <p:sldId id="6443" r:id="rId38"/>
    <p:sldId id="6444" r:id="rId39"/>
    <p:sldId id="6344" r:id="rId40"/>
    <p:sldId id="6410" r:id="rId41"/>
    <p:sldId id="6405" r:id="rId42"/>
    <p:sldId id="6407" r:id="rId43"/>
    <p:sldId id="6406" r:id="rId44"/>
    <p:sldId id="6408" r:id="rId45"/>
    <p:sldId id="6445" r:id="rId46"/>
    <p:sldId id="6446" r:id="rId47"/>
    <p:sldId id="6449" r:id="rId48"/>
    <p:sldId id="6450" r:id="rId49"/>
    <p:sldId id="6447" r:id="rId50"/>
    <p:sldId id="6448" r:id="rId51"/>
    <p:sldId id="6451" r:id="rId52"/>
    <p:sldId id="6452" r:id="rId53"/>
    <p:sldId id="6418" r:id="rId54"/>
    <p:sldId id="6453" r:id="rId55"/>
    <p:sldId id="6454" r:id="rId56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Monotype Corsiva" panose="03010101010201010101" pitchFamily="66" charset="0"/>
      <p:italic r:id="rId6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1E"/>
    <a:srgbClr val="303C18"/>
    <a:srgbClr val="0F243D"/>
    <a:srgbClr val="122B4A"/>
    <a:srgbClr val="FFFFCF"/>
    <a:srgbClr val="00602B"/>
    <a:srgbClr val="CCCCFF"/>
    <a:srgbClr val="FF0000"/>
    <a:srgbClr val="CC3300"/>
    <a:srgbClr val="3399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50" autoAdjust="0"/>
    <p:restoredTop sz="93304" autoAdjust="0"/>
  </p:normalViewPr>
  <p:slideViewPr>
    <p:cSldViewPr>
      <p:cViewPr varScale="1">
        <p:scale>
          <a:sx n="66" d="100"/>
          <a:sy n="66" d="100"/>
        </p:scale>
        <p:origin x="18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01CE0B-949C-4FE5-80A8-C22AB8A9E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North, Central, West, South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01CE0B-949C-4FE5-80A8-C22AB8A9EB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092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0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66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4B7877-3125-4D73-87B8-43B763FABF4E}" type="slidenum">
              <a:rPr lang="en-US" altLang="en-US" b="0"/>
              <a:pPr eaLnBrk="1" hangingPunct="1"/>
              <a:t>13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61030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602523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524166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16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854102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8990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029316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6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1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95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0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0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41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5039-2863-4CCC-9D88-5D1651C845A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3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5039-2863-4CCC-9D88-5D1651C845A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43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8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15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21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2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22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33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6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204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229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293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045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689F42-EE96-4531-ADA7-80295343A434}" type="slidenum">
              <a:rPr lang="en-US" altLang="en-US" b="0"/>
              <a:pPr eaLnBrk="1" hangingPunct="1"/>
              <a:t>38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7701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39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45174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2129072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38213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441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2905117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5360695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402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158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272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645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914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866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078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7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252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946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6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2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6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4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9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E031-F8C5-4928-A703-A0815E18D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9A3-5A6C-4094-9E12-239E1B063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1528E1-3E5A-4817-9319-8FA4120D4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866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AD6184-508D-4187-A051-D655091EA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221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78AC98-A2AD-4862-B855-2FFA22FAE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42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95AA2D-7C19-4218-8E22-AFAAA4EFF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14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58310A-7ED4-4C29-A759-436A7A1A3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460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360C77-968A-4022-BB74-2CE75BD41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794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E54C52-E8FC-4228-886B-55F810FB4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00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3969-FA3C-4D9B-8714-F09C58639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F1E752-F0FF-422E-B541-FADE53431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22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37CF38-38E3-4D98-9CAF-9C3C10894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954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C42323-73B7-4A73-9BDE-3E6A864EF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28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97D1-A9D1-41DA-9D0E-1A27E38E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CCA-2F4A-4C25-9CBD-5B93A687B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687-CBE1-4F5A-BD86-9C0A1F17F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0549-2241-4E44-88F2-E19F4F10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288-E223-4C72-81C1-67DCF81E2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973B-E76F-47FD-87C9-C4BD90778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13EB-C8EF-482B-B8DF-55E1F8066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03CCC-7D81-4607-B02D-C98FB85A1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90889B-CCD0-45C5-9D88-39DC34830DF0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8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98" r:id="rId1"/>
    <p:sldLayoutId id="2147486999" r:id="rId2"/>
    <p:sldLayoutId id="2147487000" r:id="rId3"/>
    <p:sldLayoutId id="2147487001" r:id="rId4"/>
    <p:sldLayoutId id="2147487002" r:id="rId5"/>
    <p:sldLayoutId id="2147487003" r:id="rId6"/>
    <p:sldLayoutId id="2147487004" r:id="rId7"/>
    <p:sldLayoutId id="2147487005" r:id="rId8"/>
    <p:sldLayoutId id="2147487006" r:id="rId9"/>
    <p:sldLayoutId id="2147487007" r:id="rId10"/>
    <p:sldLayoutId id="2147487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98221806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817071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149506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4397121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04899859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6591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9570956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35234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1698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0511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1" y="2743200"/>
            <a:ext cx="18288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86399"/>
            <a:ext cx="1828801" cy="1388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412" y="0"/>
            <a:ext cx="1835988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38532"/>
            <a:ext cx="1828801" cy="14046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2" y="4114800"/>
            <a:ext cx="1828798" cy="13874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371601"/>
            <a:ext cx="1827715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6401" y="2743199"/>
            <a:ext cx="358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Monotype Corsiva" panose="03010101010201010101" pitchFamily="66" charset="0"/>
              </a:rPr>
              <a:t>TRIVIA MARYLAND </a:t>
            </a:r>
          </a:p>
          <a:p>
            <a:pPr algn="ctr"/>
            <a:r>
              <a:rPr lang="en-US" sz="4400" dirty="0">
                <a:latin typeface="Monotype Corsiva" panose="03010101010201010101" pitchFamily="66" charset="0"/>
              </a:rPr>
              <a:t>WORLD SERIES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5486398"/>
            <a:ext cx="1828800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6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ANSWER #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43000"/>
            <a:ext cx="4114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140125"/>
            <a:ext cx="4117675" cy="4117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09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5</a:t>
            </a:r>
            <a:b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U.S. GEOGRAPHY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700" dirty="0">
                <a:solidFill>
                  <a:schemeClr val="bg1"/>
                </a:solidFill>
              </a:rPr>
              <a:t>WHAT IS THE ONLY STATE EAST OF THE MISSISSIPPI RIVER THAT BORDERS CANADA BUT NOT THE ATLANTIC OCEAN OR A GREAT LAKE?</a:t>
            </a:r>
            <a:endParaRPr lang="en-US" sz="5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838200"/>
            <a:ext cx="744884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altLang="en-US" sz="8000" b="1" dirty="0">
                <a:cs typeface="Arial" panose="020B0604020202020204" pitchFamily="34" charset="0"/>
              </a:rPr>
              <a:t>QUESTION #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1828800"/>
            <a:ext cx="6984521" cy="1752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NAME THE AUTOBIOGRAPHIES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52400"/>
            <a:ext cx="4343400" cy="6614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976" y="159490"/>
            <a:ext cx="4553647" cy="6608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815" y="145211"/>
            <a:ext cx="4461968" cy="6621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220" y="69485"/>
            <a:ext cx="4065680" cy="6697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528" y="68047"/>
            <a:ext cx="4735064" cy="66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5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25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91" y="21603"/>
            <a:ext cx="889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ANSWER #6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926" y="762000"/>
            <a:ext cx="3875747" cy="5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98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152400"/>
            <a:ext cx="451784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1284"/>
      </p:ext>
    </p:extLst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0" y="152400"/>
            <a:ext cx="4402447" cy="65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11259"/>
      </p:ext>
    </p:extLst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800" y="152400"/>
            <a:ext cx="4038600" cy="65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15823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0" y="173505"/>
            <a:ext cx="4648200" cy="65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0621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7</a:t>
            </a:r>
            <a:b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COMPUTING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887" y="1447800"/>
            <a:ext cx="782002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900" dirty="0">
                <a:solidFill>
                  <a:srgbClr val="FFFF00"/>
                </a:solidFill>
              </a:rPr>
              <a:t>WHAT PROGRAMMING LANGUAGE, DEVELOPED BY IBM IN THE 1950s FOR SCIENTIFIC AND ENGINEERING APPLICATIONS, IS STILL IN USE TODAY?</a:t>
            </a:r>
            <a:endParaRPr lang="en-US" sz="4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7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8740"/>
            <a:ext cx="17653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738"/>
            <a:ext cx="13716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SERIES TEAMS</a:t>
            </a:r>
          </a:p>
        </p:txBody>
      </p:sp>
      <p:sp>
        <p:nvSpPr>
          <p:cNvPr id="10249" name="Rectangle 9"/>
          <p:cNvSpPr>
            <a:spLocks noGrp="1"/>
          </p:cNvSpPr>
          <p:nvPr>
            <p:ph type="body" sz="half" idx="4294967295"/>
          </p:nvPr>
        </p:nvSpPr>
        <p:spPr>
          <a:xfrm>
            <a:off x="736600" y="1490665"/>
            <a:ext cx="4038600" cy="4211637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1" cap="small" dirty="0"/>
              <a:t>pub crawl </a:t>
            </a:r>
            <a:r>
              <a:rPr lang="en-US" sz="2400" b="1" cap="small" dirty="0" err="1"/>
              <a:t>liechtenstein</a:t>
            </a:r>
            <a:endParaRPr lang="en-US" sz="2400" b="1" cap="small" dirty="0"/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>
                <a:solidFill>
                  <a:srgbClr val="FFFF00"/>
                </a:solidFill>
              </a:rPr>
              <a:t>Du crew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/>
              <a:t>Master </a:t>
            </a:r>
            <a:r>
              <a:rPr lang="en-US" sz="2400" b="1" cap="small" dirty="0" err="1"/>
              <a:t>debators</a:t>
            </a:r>
            <a:endParaRPr lang="en-US" sz="2400" b="1" cap="small" dirty="0"/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>
                <a:solidFill>
                  <a:srgbClr val="FFFF00"/>
                </a:solidFill>
              </a:rPr>
              <a:t>Birthday bros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/>
              <a:t>Fresh pricks of bel air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>
                <a:solidFill>
                  <a:srgbClr val="FFFF00"/>
                </a:solidFill>
              </a:rPr>
              <a:t>clueless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/>
              <a:t>Land of misfit toys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>
                <a:solidFill>
                  <a:srgbClr val="FFFF00"/>
                </a:solidFill>
              </a:rPr>
              <a:t>Fear the crab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/>
              <a:t>Moist towelettes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cap="small" dirty="0">
                <a:solidFill>
                  <a:srgbClr val="FFFF00"/>
                </a:solidFill>
              </a:rPr>
              <a:t>Mostly </a:t>
            </a:r>
            <a:r>
              <a:rPr lang="en-US" sz="2400" b="1" cap="small" dirty="0" err="1">
                <a:solidFill>
                  <a:srgbClr val="FFFF00"/>
                </a:solidFill>
              </a:rPr>
              <a:t>skraelings</a:t>
            </a:r>
            <a:endParaRPr lang="en-US" sz="2400" b="1" cap="small" dirty="0">
              <a:solidFill>
                <a:srgbClr val="FFFF0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2600" b="1" cap="small" dirty="0">
              <a:solidFill>
                <a:srgbClr val="FFFF00"/>
              </a:solidFill>
            </a:endParaRPr>
          </a:p>
        </p:txBody>
      </p:sp>
      <p:sp>
        <p:nvSpPr>
          <p:cNvPr id="10250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4775200" y="1417638"/>
            <a:ext cx="3733800" cy="4851400"/>
          </a:xfrm>
        </p:spPr>
        <p:txBody>
          <a:bodyPr/>
          <a:lstStyle/>
          <a:p>
            <a:r>
              <a:rPr lang="en-US" altLang="en-US" sz="2400" b="1" cap="small" dirty="0">
                <a:solidFill>
                  <a:srgbClr val="FFFF00"/>
                </a:solidFill>
              </a:rPr>
              <a:t>The cruisers</a:t>
            </a:r>
          </a:p>
          <a:p>
            <a:r>
              <a:rPr lang="en-US" altLang="en-US" sz="2400" b="1" cap="small" dirty="0"/>
              <a:t>Donner party</a:t>
            </a:r>
          </a:p>
          <a:p>
            <a:r>
              <a:rPr lang="en-US" altLang="en-US" sz="2400" b="1" cap="small" dirty="0">
                <a:solidFill>
                  <a:srgbClr val="FFFF00"/>
                </a:solidFill>
              </a:rPr>
              <a:t>infinity</a:t>
            </a:r>
          </a:p>
          <a:p>
            <a:r>
              <a:rPr lang="en-US" altLang="en-US" sz="2400" b="1" cap="small" dirty="0"/>
              <a:t>Run over by a puffin</a:t>
            </a:r>
            <a:endParaRPr lang="en-US" altLang="en-US" sz="2400" b="1" cap="small" dirty="0">
              <a:solidFill>
                <a:srgbClr val="FFFF00"/>
              </a:solidFill>
            </a:endParaRPr>
          </a:p>
          <a:p>
            <a:r>
              <a:rPr lang="en-US" altLang="en-US" sz="2400" b="1" cap="small" dirty="0">
                <a:solidFill>
                  <a:srgbClr val="FFFF00"/>
                </a:solidFill>
              </a:rPr>
              <a:t>I’m so hungry</a:t>
            </a:r>
          </a:p>
          <a:p>
            <a:r>
              <a:rPr lang="en-US" altLang="en-US" sz="2400" b="1" cap="small" dirty="0"/>
              <a:t>Meet us at the bar</a:t>
            </a:r>
          </a:p>
          <a:p>
            <a:r>
              <a:rPr lang="en-US" altLang="en-US" sz="2400" b="1" cap="small" dirty="0">
                <a:solidFill>
                  <a:srgbClr val="FFFF00"/>
                </a:solidFill>
              </a:rPr>
              <a:t>marksmen</a:t>
            </a:r>
          </a:p>
          <a:p>
            <a:r>
              <a:rPr lang="en-US" altLang="en-US" sz="2400" b="1" cap="small" dirty="0"/>
              <a:t>All or nothing</a:t>
            </a:r>
          </a:p>
          <a:p>
            <a:r>
              <a:rPr lang="en-US" altLang="en-US" sz="2400" b="1" cap="small" dirty="0">
                <a:solidFill>
                  <a:srgbClr val="FFFF00"/>
                </a:solidFill>
              </a:rPr>
              <a:t>Missoula trivia theatre</a:t>
            </a:r>
          </a:p>
          <a:p>
            <a:r>
              <a:rPr lang="en-US" altLang="en-US" sz="2400" b="1" cap="small" dirty="0"/>
              <a:t>Looking for denim chicken</a:t>
            </a:r>
          </a:p>
          <a:p>
            <a:r>
              <a:rPr lang="en-US" altLang="en-US" sz="2400" b="1" cap="small" dirty="0">
                <a:solidFill>
                  <a:srgbClr val="FFFF00"/>
                </a:solidFill>
              </a:rPr>
              <a:t>Whiskey tango foxtrot</a:t>
            </a:r>
          </a:p>
          <a:p>
            <a:r>
              <a:rPr lang="en-US" altLang="en-US" sz="2400" b="1" cap="small" dirty="0" err="1"/>
              <a:t>Livin</a:t>
            </a:r>
            <a:r>
              <a:rPr lang="en-US" altLang="en-US" sz="2400" b="1" cap="small" dirty="0"/>
              <a:t> la </a:t>
            </a:r>
            <a:r>
              <a:rPr lang="en-US" altLang="en-US" sz="2400" b="1" cap="small" dirty="0" err="1"/>
              <a:t>vida</a:t>
            </a:r>
            <a:r>
              <a:rPr lang="en-US" altLang="en-US" sz="2400" b="1" cap="small" dirty="0"/>
              <a:t> </a:t>
            </a:r>
            <a:r>
              <a:rPr lang="en-US" altLang="en-US" sz="2400" b="1" cap="small" dirty="0" err="1"/>
              <a:t>yoda</a:t>
            </a:r>
            <a:endParaRPr lang="en-US" altLang="en-US" sz="2400" b="1" cap="small" dirty="0"/>
          </a:p>
          <a:p>
            <a:endParaRPr lang="en-US" altLang="en-US" sz="2800" b="1" cap="small" dirty="0"/>
          </a:p>
          <a:p>
            <a:pPr marL="0" indent="0">
              <a:buNone/>
            </a:pPr>
            <a:endParaRPr lang="en-US" altLang="en-US" sz="2600" b="1" cap="small" dirty="0"/>
          </a:p>
          <a:p>
            <a:pPr marL="0" indent="0">
              <a:buNone/>
            </a:pPr>
            <a:endParaRPr lang="en-US" altLang="en-US" sz="2600" b="1" cap="small" dirty="0"/>
          </a:p>
          <a:p>
            <a:endParaRPr lang="en-US" altLang="en-US" sz="2600" b="1" cap="small" dirty="0"/>
          </a:p>
        </p:txBody>
      </p:sp>
    </p:spTree>
    <p:extLst>
      <p:ext uri="{BB962C8B-B14F-4D97-AF65-F5344CB8AC3E}">
        <p14:creationId xmlns:p14="http://schemas.microsoft.com/office/powerpoint/2010/main" val="317450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99" y="1219200"/>
            <a:ext cx="8358223" cy="54102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676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096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8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TOYS &amp; GAMES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3-PARTER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905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300" dirty="0">
                <a:solidFill>
                  <a:srgbClr val="003366"/>
                </a:solidFill>
              </a:rPr>
              <a:t>WHAT THREE NEW GAME PIECES WERE INCLUDED WITH MONOPOLY BEGINNING IN 2017?</a:t>
            </a:r>
            <a:endParaRPr lang="en-US" sz="63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359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8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746185"/>
            <a:ext cx="6705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8900" dirty="0">
                <a:solidFill>
                  <a:srgbClr val="003366"/>
                </a:solidFill>
              </a:rPr>
              <a:t>RUBBER DUCK</a:t>
            </a:r>
          </a:p>
          <a:p>
            <a:r>
              <a:rPr lang="en-US" altLang="en-US" sz="8900" b="1" dirty="0">
                <a:solidFill>
                  <a:srgbClr val="003366"/>
                </a:solidFill>
              </a:rPr>
              <a:t>T-REX</a:t>
            </a:r>
          </a:p>
          <a:p>
            <a:r>
              <a:rPr lang="en-US" altLang="en-US" sz="8900" dirty="0">
                <a:solidFill>
                  <a:srgbClr val="003366"/>
                </a:solidFill>
              </a:rPr>
              <a:t>PENGUIN</a:t>
            </a:r>
            <a:endParaRPr lang="en-US" altLang="en-US" sz="8900" b="1" dirty="0">
              <a:solidFill>
                <a:srgbClr val="0033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016" y="287837"/>
            <a:ext cx="1908584" cy="3671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931" y="3124200"/>
            <a:ext cx="2226169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200" y="4495800"/>
            <a:ext cx="1138400" cy="284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9</a:t>
            </a:r>
            <a:b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QUOTATIONS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4837" y="1371600"/>
            <a:ext cx="785812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150" dirty="0">
                <a:solidFill>
                  <a:srgbClr val="1A4E34"/>
                </a:solidFill>
              </a:rPr>
              <a:t>ACCORDING TO SOCRATES, WHAT TYPE OF LIFE “IS NOT WORTH LIVING”?</a:t>
            </a:r>
            <a:endParaRPr lang="en-US" sz="7150" b="1" dirty="0">
              <a:solidFill>
                <a:srgbClr val="1A4E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CF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9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7620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1000" dirty="0">
                <a:solidFill>
                  <a:srgbClr val="1A4E34"/>
                </a:solidFill>
              </a:rPr>
              <a:t>UNEXAMINED</a:t>
            </a:r>
            <a:endParaRPr lang="en-US" altLang="en-US" sz="11000" b="1" dirty="0">
              <a:solidFill>
                <a:srgbClr val="1A4E3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2971800"/>
            <a:ext cx="2514600" cy="365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533400" y="0"/>
            <a:ext cx="6934200" cy="1371600"/>
          </a:xfrm>
        </p:spPr>
        <p:txBody>
          <a:bodyPr/>
          <a:lstStyle/>
          <a:p>
            <a:pPr>
              <a:defRPr/>
            </a:pP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solidFill>
                  <a:schemeClr val="bg1"/>
                </a:solidFill>
                <a:cs typeface="Arial" charset="0"/>
              </a:rPr>
            </a:b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endParaRPr lang="en-US" sz="4800" b="1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-1555"/>
            <a:ext cx="5715000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12700">
                  <a:noFill/>
                </a:ln>
                <a:effectLst/>
                <a:latin typeface="+mj-lt"/>
                <a:cs typeface="Arial" pitchFamily="34" charset="0"/>
              </a:rPr>
              <a:t>QUESTION # 10</a:t>
            </a:r>
            <a:br>
              <a:rPr lang="en-US" sz="3200" dirty="0">
                <a:ln w="12700">
                  <a:noFill/>
                </a:ln>
                <a:effectLst/>
                <a:latin typeface="+mj-lt"/>
                <a:cs typeface="Arial" pitchFamily="34" charset="0"/>
              </a:rPr>
            </a:br>
            <a:r>
              <a:rPr lang="en-US" sz="3200" dirty="0">
                <a:ln w="12700">
                  <a:noFill/>
                </a:ln>
                <a:latin typeface="+mj-lt"/>
                <a:cs typeface="Arial" pitchFamily="34" charset="0"/>
              </a:rPr>
              <a:t>ADVERTISING</a:t>
            </a:r>
            <a:endParaRPr lang="en-US" sz="3200" dirty="0">
              <a:ln w="12700">
                <a:noFill/>
              </a:ln>
              <a:effectLst/>
              <a:latin typeface="+mj-lt"/>
              <a:cs typeface="Arial" pitchFamily="34" charset="0"/>
            </a:endParaRPr>
          </a:p>
          <a:p>
            <a:pPr algn="ctr"/>
            <a:r>
              <a:rPr lang="en-US" sz="3200" dirty="0">
                <a:ln w="12700">
                  <a:noFill/>
                </a:ln>
                <a:effectLst/>
                <a:latin typeface="+mj-lt"/>
                <a:cs typeface="Arial" pitchFamily="34" charset="0"/>
              </a:rPr>
              <a:t>3-PARTER</a:t>
            </a:r>
            <a:endParaRPr lang="en-US" sz="3200" dirty="0">
              <a:ln w="12700">
                <a:noFill/>
              </a:ln>
              <a:effectLst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133600"/>
            <a:ext cx="5715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cap="all" dirty="0">
                <a:solidFill>
                  <a:schemeClr val="bg1"/>
                </a:solidFill>
                <a:latin typeface="+mn-lt"/>
              </a:rPr>
              <a:t>NAME THE PRODUCTS ADVERTISED IN THE FOLLOWING tv COMMERCIALS: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tvjingl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200" y="4876800"/>
            <a:ext cx="563563" cy="5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5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533400" y="0"/>
            <a:ext cx="6934200" cy="1371600"/>
          </a:xfrm>
        </p:spPr>
        <p:txBody>
          <a:bodyPr/>
          <a:lstStyle/>
          <a:p>
            <a:pPr>
              <a:defRPr/>
            </a:pP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solidFill>
                  <a:schemeClr val="bg1"/>
                </a:solidFill>
                <a:cs typeface="Arial" charset="0"/>
              </a:rPr>
            </a:b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endParaRPr lang="en-US" sz="4800" b="1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253"/>
            <a:ext cx="914400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ln w="12700">
                  <a:noFill/>
                </a:ln>
                <a:latin typeface="+mj-lt"/>
                <a:cs typeface="Arial" pitchFamily="34" charset="0"/>
              </a:rPr>
              <a:t>ANSWER</a:t>
            </a:r>
            <a:r>
              <a:rPr lang="en-US" sz="4200" dirty="0">
                <a:ln w="12700">
                  <a:noFill/>
                </a:ln>
                <a:effectLst/>
                <a:latin typeface="+mj-lt"/>
                <a:cs typeface="Arial" pitchFamily="34" charset="0"/>
              </a:rPr>
              <a:t> # 10</a:t>
            </a:r>
            <a:br>
              <a:rPr lang="en-US" sz="4200" dirty="0">
                <a:ln w="12700"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+mj-lt"/>
                <a:cs typeface="Arial" pitchFamily="34" charset="0"/>
              </a:rPr>
            </a:br>
            <a:endParaRPr lang="en-US" sz="4200" dirty="0">
              <a:ln w="12700"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95" y="4944643"/>
            <a:ext cx="4861810" cy="1913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683" y="1600200"/>
            <a:ext cx="3707027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948" y="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0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5638800" cy="1752600"/>
          </a:xfrm>
          <a:noFill/>
          <a:ln>
            <a:noFill/>
          </a:ln>
        </p:spPr>
        <p:txBody>
          <a:bodyPr/>
          <a:lstStyle/>
          <a:p>
            <a:r>
              <a:rPr lang="en-US" sz="8800" dirty="0">
                <a:ln>
                  <a:solidFill>
                    <a:srgbClr val="00FA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HALFTIME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660" y="6324600"/>
            <a:ext cx="8499176" cy="639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FA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TRIVIAMARYLAND.COM              FACEBOOK.COM/TRIVIAMARYLAND</a:t>
            </a:r>
          </a:p>
          <a:p>
            <a:pPr marL="0" indent="0">
              <a:buNone/>
            </a:pPr>
            <a:endParaRPr lang="en-US" sz="2400" dirty="0">
              <a:solidFill>
                <a:srgbClr val="00FA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2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QUESTION # 11</a:t>
            </a:r>
            <a:b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SCIENCE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6002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WHILE THE RICHTER SCALE MEASURES THE ENERGY RELEASED BY EARTHQUAKES, WHAT SCALE MEASURES THE INTENSITY OF EARTHQUAKES?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1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ANSWER # 11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04800" y="813758"/>
            <a:ext cx="8610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2500" dirty="0">
                <a:solidFill>
                  <a:schemeClr val="bg1"/>
                </a:solidFill>
              </a:rPr>
              <a:t>MERCALLI SCALE</a:t>
            </a:r>
            <a:endParaRPr lang="en-US" altLang="en-US" sz="125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079" y="4114800"/>
            <a:ext cx="3753321" cy="251281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918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1</a:t>
            </a:r>
            <a:b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LAWS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23900" y="1447800"/>
            <a:ext cx="7620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950" dirty="0">
                <a:solidFill>
                  <a:schemeClr val="bg1">
                    <a:lumMod val="95000"/>
                  </a:schemeClr>
                </a:solidFill>
              </a:rPr>
              <a:t>PASSED BY CONGRESS IN 1856, WHAT FEDERAL ACT ENABLES U.S. CITIZENS TO TAKE POSSESSION, IN THE NAME OF THE UNITED STATES, OF UNCLAIMED ISLANDS?</a:t>
            </a:r>
            <a:endParaRPr lang="en-US" sz="495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2954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12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WORLD CITIES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2-PARTER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7175" y="1905000"/>
            <a:ext cx="855345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300" dirty="0">
                <a:solidFill>
                  <a:schemeClr val="tx2">
                    <a:lumMod val="50000"/>
                  </a:schemeClr>
                </a:solidFill>
              </a:rPr>
              <a:t>OF THE MOST POPULOUS CITY ON EACH CONTINENT, WHICH TWO HAVE TWO-WORD NAMES?</a:t>
            </a:r>
            <a:endParaRPr lang="en-US" sz="63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CC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12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0" y="914401"/>
            <a:ext cx="9144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9000" dirty="0">
                <a:solidFill>
                  <a:schemeClr val="tx2">
                    <a:lumMod val="50000"/>
                  </a:schemeClr>
                </a:solidFill>
              </a:rPr>
              <a:t>MEXICO CITY, MEXICO</a:t>
            </a:r>
          </a:p>
          <a:p>
            <a:pPr algn="ctr"/>
            <a:r>
              <a:rPr lang="en-US" altLang="en-US" sz="9000" dirty="0">
                <a:solidFill>
                  <a:schemeClr val="tx2">
                    <a:lumMod val="50000"/>
                  </a:schemeClr>
                </a:solidFill>
              </a:rPr>
              <a:t>SÃO PAULO, BRAZIL</a:t>
            </a:r>
          </a:p>
          <a:p>
            <a:pPr algn="ctr"/>
            <a:endParaRPr lang="en-US" altLang="en-US" sz="115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CF"/>
                </a:solidFill>
                <a:latin typeface="+mn-lt"/>
                <a:cs typeface="Arial" pitchFamily="34" charset="0"/>
              </a:rPr>
              <a:t>QUESTION # 13</a:t>
            </a:r>
            <a:br>
              <a:rPr lang="en-US" sz="4200" b="1" dirty="0">
                <a:solidFill>
                  <a:srgbClr val="FFFFCF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CF"/>
                </a:solidFill>
                <a:latin typeface="+mn-lt"/>
                <a:cs typeface="Arial" pitchFamily="34" charset="0"/>
              </a:rPr>
              <a:t>SPORTS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1447800"/>
            <a:ext cx="744855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900" dirty="0">
                <a:solidFill>
                  <a:schemeClr val="bg1"/>
                </a:solidFill>
              </a:rPr>
              <a:t>SINCE 2006, WHAT IS THE ONLY TEAM IN THE FOUR MAJOR SPORTS TO NOT HAVE A MANAGER/HEAD COACH LAST FOR MORE THAN THREE FULL SEASONS?</a:t>
            </a:r>
            <a:endParaRPr lang="en-US" sz="4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rgbClr val="FFFFCF"/>
                </a:solidFill>
                <a:latin typeface="+mn-lt"/>
                <a:cs typeface="Arial" pitchFamily="34" charset="0"/>
              </a:rPr>
              <a:t>ANSWER # 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31" y="1143000"/>
            <a:ext cx="7321938" cy="54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055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14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MUSIC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2-PARTER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5762" y="1905000"/>
            <a:ext cx="815627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“OLD TOWN ROAD” WAS #1 ON THE </a:t>
            </a:r>
            <a:r>
              <a:rPr lang="en-US" sz="4500" u="sng" dirty="0">
                <a:solidFill>
                  <a:schemeClr val="accent2">
                    <a:lumMod val="50000"/>
                  </a:schemeClr>
                </a:solidFill>
              </a:rPr>
              <a:t>BILLBOARD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 CHART FOR 19 WEEKS, BREAKING THE RECORD HELD BY WHAT TWO SONGS THAT EACH STAYED AT #1 FOR 16 WEEKS?</a:t>
            </a:r>
            <a:br>
              <a:rPr lang="en-US" sz="45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(1995/96, 2017)</a:t>
            </a:r>
            <a:endParaRPr lang="en-US" sz="45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28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ANSWER # 14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90268" y="914401"/>
            <a:ext cx="812033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8000" dirty="0">
                <a:solidFill>
                  <a:schemeClr val="accent2">
                    <a:lumMod val="50000"/>
                  </a:schemeClr>
                </a:solidFill>
              </a:rPr>
              <a:t> “ONE SWEET DAY”</a:t>
            </a:r>
            <a:br>
              <a:rPr lang="en-US" altLang="en-US" sz="8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</a:rPr>
              <a:t>(MARIAH CAREY/BOYZ II MEN)</a:t>
            </a:r>
          </a:p>
          <a:p>
            <a:pPr marL="0" indent="0" algn="ctr">
              <a:buNone/>
            </a:pPr>
            <a:r>
              <a:rPr lang="en-US" altLang="en-US" sz="8000" b="1" dirty="0">
                <a:solidFill>
                  <a:schemeClr val="accent2">
                    <a:lumMod val="50000"/>
                  </a:schemeClr>
                </a:solidFill>
              </a:rPr>
              <a:t> “DESPACITO”</a:t>
            </a:r>
            <a:br>
              <a:rPr lang="en-US" altLang="en-US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</a:rPr>
              <a:t>(LUIS FONSI/DADDY YANKEE/JUSTIN BIEBER)</a:t>
            </a:r>
            <a:endParaRPr lang="en-US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3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QUESTION # 15</a:t>
            </a:r>
            <a:b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RELIGION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800" dirty="0">
                <a:solidFill>
                  <a:schemeClr val="accent5">
                    <a:lumMod val="50000"/>
                  </a:schemeClr>
                </a:solidFill>
              </a:rPr>
              <a:t>THE ‘PRIMATE OF ALL ENGLAND’ IS ANOTHER NAME FOR THE PERSON WHO HOLDS WHAT TITLE?</a:t>
            </a:r>
            <a:endParaRPr lang="en-US" sz="6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ANSWER # 15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648419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9600" dirty="0">
                <a:solidFill>
                  <a:schemeClr val="accent5">
                    <a:lumMod val="50000"/>
                  </a:schemeClr>
                </a:solidFill>
              </a:rPr>
              <a:t>ARCHBISHOP OF CANTERBURY</a:t>
            </a:r>
            <a:endParaRPr lang="en-US" altLang="en-US" sz="9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4038600"/>
            <a:ext cx="5181600" cy="25908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56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>
                <a:latin typeface="+mn-lt"/>
                <a:cs typeface="Arial" pitchFamily="34" charset="0"/>
              </a:rPr>
              <a:t>QUESTION # 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6400800" cy="1394961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NAME THE CEREALS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228600"/>
            <a:ext cx="4876800" cy="6440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574" y="228600"/>
            <a:ext cx="6440852" cy="64408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710" y="324695"/>
            <a:ext cx="5232441" cy="6248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295" y="208701"/>
            <a:ext cx="7321269" cy="6480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92886"/>
            <a:ext cx="3886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50"/>
                            </p:stCondLst>
                            <p:childTnLst>
                              <p:par>
                                <p:cTn id="4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250"/>
                            </p:stCondLst>
                            <p:childTnLst>
                              <p:par>
                                <p:cTn id="5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91" y="65630"/>
            <a:ext cx="889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ANSWER #16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7950" y="762000"/>
            <a:ext cx="3695700" cy="59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6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838200"/>
            <a:ext cx="8839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9600" dirty="0">
                <a:solidFill>
                  <a:schemeClr val="bg1"/>
                </a:solidFill>
              </a:rPr>
              <a:t>GUANO ISLANDS ACT</a:t>
            </a:r>
            <a:endParaRPr lang="en-US" altLang="en-US" sz="9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114800"/>
            <a:ext cx="8839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221897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2745126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7957" y="152400"/>
            <a:ext cx="4343400" cy="66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2745126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134208"/>
            <a:ext cx="4357560" cy="65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2745126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228600"/>
            <a:ext cx="653692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2745126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52400"/>
            <a:ext cx="4495800" cy="654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17</a:t>
            </a:r>
            <a:b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FOREIGN WORDS &amp; PHRASES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600" dirty="0">
                <a:solidFill>
                  <a:schemeClr val="bg1">
                    <a:lumMod val="95000"/>
                  </a:schemeClr>
                </a:solidFill>
              </a:rPr>
              <a:t>MEANING ‘FORCE OF THE COUNTY’ IN LATIN, WHAT TWO-WORD TERM REFERS TO A GROUP OF CITIZENS ASSEMBLED TO AID LAW ENFORCEMENT?</a:t>
            </a:r>
            <a:endParaRPr lang="en-US" sz="5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965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17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8382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8300" dirty="0">
                <a:solidFill>
                  <a:schemeClr val="bg1"/>
                </a:solidFill>
              </a:rPr>
              <a:t>POSSE COMITATUS</a:t>
            </a:r>
            <a:endParaRPr lang="en-US" altLang="en-US" sz="83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2514600"/>
            <a:ext cx="68150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6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7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096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18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MOVIES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4-PARTER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6700" y="1905000"/>
            <a:ext cx="86487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300" dirty="0">
                <a:solidFill>
                  <a:srgbClr val="C00000"/>
                </a:solidFill>
              </a:rPr>
              <a:t>ACCORDING TO BOX OFFICE MOJO, WHAT FOUR MOVIES RELEASED IN 2019 MADE AT LEAST $100 MILLION AT THE DOMESTIC BOX OFFICE IN THEIR OPENING WEEKEND?</a:t>
            </a:r>
            <a:endParaRPr lang="en-US" sz="5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ANSWER # 18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7620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6900" dirty="0">
                <a:solidFill>
                  <a:srgbClr val="C00000"/>
                </a:solidFill>
              </a:rPr>
              <a:t>AVENGERS: ENDGAME</a:t>
            </a:r>
          </a:p>
          <a:p>
            <a:pPr algn="ctr"/>
            <a:r>
              <a:rPr lang="en-US" altLang="en-US" sz="6900" dirty="0">
                <a:solidFill>
                  <a:srgbClr val="C00000"/>
                </a:solidFill>
              </a:rPr>
              <a:t>THE LION KING</a:t>
            </a:r>
          </a:p>
          <a:p>
            <a:pPr algn="ctr"/>
            <a:r>
              <a:rPr lang="en-US" altLang="en-US" sz="6900" b="1" dirty="0">
                <a:solidFill>
                  <a:srgbClr val="C00000"/>
                </a:solidFill>
              </a:rPr>
              <a:t>CAPTAIN MARVEL</a:t>
            </a:r>
          </a:p>
          <a:p>
            <a:pPr algn="ctr"/>
            <a:r>
              <a:rPr lang="en-US" altLang="en-US" sz="6900" dirty="0">
                <a:solidFill>
                  <a:srgbClr val="C00000"/>
                </a:solidFill>
              </a:rPr>
              <a:t>TOY STORY 4</a:t>
            </a:r>
            <a:endParaRPr lang="en-US" altLang="en-US" sz="6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478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6096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QUESTION # 19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NAME THE DECADE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4478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FF00"/>
                </a:solidFill>
              </a:rPr>
              <a:t>THE EMPIRE STATE BUILDING IS COMPLETED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BEER IS FIRST SOLD IN CANS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</a:rPr>
              <a:t>THE STAR SPANGLED BANNER BECOMES THE U.S. NATIONAL ANTHEM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GIANT OPENS ITS FIRST SUPERMARKET</a:t>
            </a:r>
          </a:p>
        </p:txBody>
      </p:sp>
    </p:spTree>
    <p:extLst>
      <p:ext uri="{BB962C8B-B14F-4D97-AF65-F5344CB8AC3E}">
        <p14:creationId xmlns:p14="http://schemas.microsoft.com/office/powerpoint/2010/main" val="8656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ANSWER # 19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10668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5500" dirty="0">
                <a:solidFill>
                  <a:srgbClr val="FFFF00"/>
                </a:solidFill>
              </a:rPr>
              <a:t>1930s</a:t>
            </a:r>
            <a:endParaRPr lang="en-US" altLang="en-US" sz="25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796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3" decel="50000" autoRev="1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38" fill="hold">
                                          <p:stCondLst>
                                            <p:cond delay="15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QUESTION # 2</a:t>
            </a: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ROYALTY</a:t>
            </a: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3-PARTER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5656" y="1981200"/>
            <a:ext cx="84963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200" dirty="0">
                <a:solidFill>
                  <a:srgbClr val="C00000"/>
                </a:solidFill>
              </a:rPr>
              <a:t>AFTER QUEEN ELIZABETH II, WHO ARE THE NEXT THREE FEMALES IN THE LINE OF SUCCESSION TO THE BRITISH THRONE?</a:t>
            </a:r>
            <a:endParaRPr lang="en-US" sz="6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48" y="30480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QUESTION # 20</a:t>
            </a:r>
            <a:b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BET UP TO 15 POINTS</a:t>
            </a:r>
            <a:b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THEATRE</a:t>
            </a:r>
            <a:endParaRPr lang="en-US" sz="42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9392" y="2057400"/>
            <a:ext cx="8334756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100" dirty="0">
                <a:solidFill>
                  <a:srgbClr val="FFFF00"/>
                </a:solidFill>
              </a:rPr>
              <a:t>OF THE FIVE CITIES MENTIONED IN THE TITLES OF PLAYS BY WILLIAM SHAKESPEARE, WHICH IS THE ONLY ONE NOT FOUND IN EUROPE?</a:t>
            </a:r>
            <a:endParaRPr lang="en-US" sz="51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8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ANSWER # 20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3429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9900" dirty="0">
                <a:solidFill>
                  <a:srgbClr val="FFFF00"/>
                </a:solidFill>
              </a:rPr>
              <a:t>TYRE</a:t>
            </a:r>
            <a:endParaRPr lang="en-US" altLang="en-US" sz="199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00" y="3657600"/>
            <a:ext cx="2971800" cy="293845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73665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808038"/>
          </a:xfrm>
        </p:spPr>
        <p:txBody>
          <a:bodyPr/>
          <a:lstStyle/>
          <a:p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RIVIA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M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ARYLAND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218237"/>
            <a:ext cx="8991600" cy="639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TRIVIAMARYLAND.COM                     FACEBOOK.COM/TRIVIAMARYLAND</a:t>
            </a:r>
          </a:p>
        </p:txBody>
      </p:sp>
    </p:spTree>
    <p:extLst>
      <p:ext uri="{BB962C8B-B14F-4D97-AF65-F5344CB8AC3E}">
        <p14:creationId xmlns:p14="http://schemas.microsoft.com/office/powerpoint/2010/main" val="14473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96300" cy="381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60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TIEBREAKER</a:t>
            </a:r>
            <a:endParaRPr lang="en-US" sz="4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143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>
                <a:solidFill>
                  <a:schemeClr val="bg1">
                    <a:lumMod val="95000"/>
                  </a:schemeClr>
                </a:solidFill>
              </a:rPr>
              <a:t>WHAT IS THE CURRENT SALARY FOR THE U.S. SPEAKER OF THE HOUSE?</a:t>
            </a:r>
            <a:endParaRPr lang="en-US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3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FF00"/>
                </a:solidFill>
                <a:cs typeface="Arial" pitchFamily="34" charset="0"/>
              </a:rPr>
              <a:t>TIEBREAKER ANSWER</a:t>
            </a:r>
            <a:endParaRPr lang="en-US" sz="60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0" y="1600200"/>
            <a:ext cx="9067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6600" dirty="0">
                <a:solidFill>
                  <a:schemeClr val="bg1"/>
                </a:solidFill>
              </a:rPr>
              <a:t>$223,500</a:t>
            </a:r>
            <a:endParaRPr lang="en-US" altLang="en-US" sz="1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62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386"/>
            <a:ext cx="43434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latin typeface="+mn-lt"/>
                <a:cs typeface="Arial" pitchFamily="34" charset="0"/>
              </a:rPr>
              <a:t>ANSWER # 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9461" y="914400"/>
            <a:ext cx="8839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8000" dirty="0">
                <a:solidFill>
                  <a:srgbClr val="C00000"/>
                </a:solidFill>
              </a:rPr>
              <a:t>PRINCESS CHARLOTTE</a:t>
            </a:r>
          </a:p>
          <a:p>
            <a:r>
              <a:rPr lang="en-US" altLang="en-US" sz="8000" dirty="0">
                <a:solidFill>
                  <a:srgbClr val="C00000"/>
                </a:solidFill>
              </a:rPr>
              <a:t>PRINCESS BEATRICE</a:t>
            </a:r>
          </a:p>
          <a:p>
            <a:r>
              <a:rPr lang="en-US" altLang="en-US" sz="8000" dirty="0">
                <a:solidFill>
                  <a:srgbClr val="C00000"/>
                </a:solidFill>
              </a:rPr>
              <a:t>PRINCESS EUGENIE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434" y="-31630"/>
            <a:ext cx="264435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3</a:t>
            </a:r>
            <a:b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WHO AM I?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solidFill>
                  <a:srgbClr val="FFFF00"/>
                </a:solidFill>
              </a:rPr>
              <a:t>WHAT COMEDIAN, BORN SCOTT THOMPSON IN 1965, HAD MINOR ROLES IN </a:t>
            </a:r>
            <a:r>
              <a:rPr lang="en-US" sz="4800" i="1" dirty="0">
                <a:solidFill>
                  <a:srgbClr val="FFFF00"/>
                </a:solidFill>
              </a:rPr>
              <a:t>SO I MARRIED AN AXE MURDERER</a:t>
            </a:r>
            <a:r>
              <a:rPr lang="en-US" sz="4800" dirty="0">
                <a:solidFill>
                  <a:srgbClr val="FFFF00"/>
                </a:solidFill>
              </a:rPr>
              <a:t> AND </a:t>
            </a:r>
            <a:r>
              <a:rPr lang="en-US" sz="4800" i="1" dirty="0">
                <a:solidFill>
                  <a:srgbClr val="FFFF00"/>
                </a:solidFill>
              </a:rPr>
              <a:t>THE HANGOVER </a:t>
            </a:r>
            <a:r>
              <a:rPr lang="en-US" sz="4800" dirty="0">
                <a:solidFill>
                  <a:srgbClr val="FFFF00"/>
                </a:solidFill>
              </a:rPr>
              <a:t>AND CURRENTLY HEADLINES A SHOW AT THE LUXOR IN LAS VEGAS?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A4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3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6858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2000" dirty="0">
                <a:solidFill>
                  <a:srgbClr val="FFFF00"/>
                </a:solidFill>
              </a:rPr>
              <a:t>CARROT TOP</a:t>
            </a:r>
            <a:endParaRPr lang="en-US" altLang="en-US" sz="120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048000"/>
            <a:ext cx="6749143" cy="354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03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94" y="381000"/>
            <a:ext cx="8458200" cy="5334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QUESTION # 4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HOCKEY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2-PARTER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5307" y="1981200"/>
            <a:ext cx="8653574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300" dirty="0">
                <a:solidFill>
                  <a:srgbClr val="3B4A1E"/>
                </a:solidFill>
              </a:rPr>
              <a:t>OF THE TEAMS THAT JOINED THE NHL IN THE 1990s, WHICH TWO HAVE WON A STANLEY CUP?</a:t>
            </a:r>
            <a:endParaRPr lang="en-US" sz="6300" b="1" dirty="0">
              <a:solidFill>
                <a:srgbClr val="3B4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140937</TotalTime>
  <Words>699</Words>
  <Application>Microsoft Office PowerPoint</Application>
  <PresentationFormat>On-screen Show (4:3)</PresentationFormat>
  <Paragraphs>296</Paragraphs>
  <Slides>54</Slides>
  <Notes>51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Monotype Corsiva</vt:lpstr>
      <vt:lpstr>Berlin Sans FB Demi</vt:lpstr>
      <vt:lpstr>Calibri</vt:lpstr>
      <vt:lpstr>1_Office Theme</vt:lpstr>
      <vt:lpstr>2_Office Theme</vt:lpstr>
      <vt:lpstr> </vt:lpstr>
      <vt:lpstr>WORLD SERIES TEAMS</vt:lpstr>
      <vt:lpstr> QUESTION # 1 LAWS</vt:lpstr>
      <vt:lpstr>ANSWER # 1</vt:lpstr>
      <vt:lpstr> QUESTION # 2 ROYALTY 3-PARTER</vt:lpstr>
      <vt:lpstr>ANSWER # 2</vt:lpstr>
      <vt:lpstr> QUESTION # 3 WHO AM I?</vt:lpstr>
      <vt:lpstr>ANSWER # 3</vt:lpstr>
      <vt:lpstr> QUESTION # 4 HOCKEY 2-PARTER</vt:lpstr>
      <vt:lpstr>ANSWER # 4</vt:lpstr>
      <vt:lpstr> QUESTION # 5 U.S. GEOGRAPHY</vt:lpstr>
      <vt:lpstr>ANSWER # 5</vt:lpstr>
      <vt:lpstr>QUESTION # 6</vt:lpstr>
      <vt:lpstr>   </vt:lpstr>
      <vt:lpstr>   </vt:lpstr>
      <vt:lpstr>   </vt:lpstr>
      <vt:lpstr>   </vt:lpstr>
      <vt:lpstr>   </vt:lpstr>
      <vt:lpstr> QUESTION # 7 COMPUTING</vt:lpstr>
      <vt:lpstr>ANSWER # 7</vt:lpstr>
      <vt:lpstr> QUESTION # 8 TOYS &amp; GAMES 3-PARTER</vt:lpstr>
      <vt:lpstr>ANSWER # 8</vt:lpstr>
      <vt:lpstr> QUESTION # 9 QUOTATIONS</vt:lpstr>
      <vt:lpstr>ANSWER # 9</vt:lpstr>
      <vt:lpstr>      </vt:lpstr>
      <vt:lpstr>      </vt:lpstr>
      <vt:lpstr>HALFTIME </vt:lpstr>
      <vt:lpstr> QUESTION # 11 SCIENCE</vt:lpstr>
      <vt:lpstr>ANSWER # 11</vt:lpstr>
      <vt:lpstr> QUESTION # 12 WORLD CITIES 2-PARTER</vt:lpstr>
      <vt:lpstr>ANSWER # 12</vt:lpstr>
      <vt:lpstr> QUESTION # 13 SPORTS</vt:lpstr>
      <vt:lpstr>ANSWER # 13</vt:lpstr>
      <vt:lpstr> QUESTION # 14 MUSIC 2-PARTER</vt:lpstr>
      <vt:lpstr>ANSWER # 14</vt:lpstr>
      <vt:lpstr> QUESTION # 15 RELIGION</vt:lpstr>
      <vt:lpstr>ANSWER # 15</vt:lpstr>
      <vt:lpstr>QUESTION # 16</vt:lpstr>
      <vt:lpstr>   </vt:lpstr>
      <vt:lpstr>  </vt:lpstr>
      <vt:lpstr>  </vt:lpstr>
      <vt:lpstr>  </vt:lpstr>
      <vt:lpstr>  </vt:lpstr>
      <vt:lpstr> QUESTION # 17 FOREIGN WORDS &amp; PHRASES</vt:lpstr>
      <vt:lpstr>ANSWER # 17</vt:lpstr>
      <vt:lpstr> QUESTION # 18 MOVIES 4-PARTER</vt:lpstr>
      <vt:lpstr>ANSWER # 18</vt:lpstr>
      <vt:lpstr> QUESTION # 19 NAME THE DECADE</vt:lpstr>
      <vt:lpstr>ANSWER # 19</vt:lpstr>
      <vt:lpstr> QUESTION # 20 BET UP TO 15 POINTS THEATRE</vt:lpstr>
      <vt:lpstr>ANSWER # 20</vt:lpstr>
      <vt:lpstr>TRIVIAMARYLAND </vt:lpstr>
      <vt:lpstr> TIEBREAKER</vt:lpstr>
      <vt:lpstr>TIEBREAKER ANSWER</vt:lpstr>
    </vt:vector>
  </TitlesOfParts>
  <Company>GSB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TriviaMaryland</dc:title>
  <dc:creator>Brad Glazer</dc:creator>
  <cp:keywords>trivia</cp:keywords>
  <cp:lastModifiedBy>kent hash</cp:lastModifiedBy>
  <cp:revision>8818</cp:revision>
  <cp:lastPrinted>2016-06-16T12:22:30Z</cp:lastPrinted>
  <dcterms:created xsi:type="dcterms:W3CDTF">2007-02-10T13:01:25Z</dcterms:created>
  <dcterms:modified xsi:type="dcterms:W3CDTF">2019-09-21T13:18:03Z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-809582529</vt:i4>
  </property>
  <property fmtid="{D5CDD505-2E9C-101B-9397-08002B2CF9AE}" pid="3" name="_NewReviewCycle">
    <vt:lpwstr/>
  </property>
  <property fmtid="{D5CDD505-2E9C-101B-9397-08002B2CF9AE}" pid="4" name="_EmailSubject">
    <vt:lpwstr>World Series</vt:lpwstr>
  </property>
  <property fmtid="{D5CDD505-2E9C-101B-9397-08002B2CF9AE}" pid="5" name="_AuthorEmail">
    <vt:lpwstr>Brad.M.Glazer@ssa.gov</vt:lpwstr>
  </property>
  <property fmtid="{D5CDD505-2E9C-101B-9397-08002B2CF9AE}" pid="6" name="_AuthorEmailDisplayName">
    <vt:lpwstr>Glazer, Brad M.</vt:lpwstr>
  </property>
  <property fmtid="{D5CDD505-2E9C-101B-9397-08002B2CF9AE}" pid="7" name="_PreviousAdHocReviewCycleID">
    <vt:i4>1373386483</vt:i4>
  </property>
</Properties>
</file>