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94" r:id="rId1"/>
  </p:sldMasterIdLst>
  <p:notesMasterIdLst>
    <p:notesMasterId r:id="rId57"/>
  </p:notesMasterIdLst>
  <p:sldIdLst>
    <p:sldId id="6418" r:id="rId2"/>
    <p:sldId id="6492" r:id="rId3"/>
    <p:sldId id="6368" r:id="rId4"/>
    <p:sldId id="6369" r:id="rId5"/>
    <p:sldId id="6216" r:id="rId6"/>
    <p:sldId id="6217" r:id="rId7"/>
    <p:sldId id="6264" r:id="rId8"/>
    <p:sldId id="6265" r:id="rId9"/>
    <p:sldId id="6359" r:id="rId10"/>
    <p:sldId id="6427" r:id="rId11"/>
    <p:sldId id="6235" r:id="rId12"/>
    <p:sldId id="6236" r:id="rId13"/>
    <p:sldId id="6338" r:id="rId14"/>
    <p:sldId id="6487" r:id="rId15"/>
    <p:sldId id="6477" r:id="rId16"/>
    <p:sldId id="6476" r:id="rId17"/>
    <p:sldId id="6478" r:id="rId18"/>
    <p:sldId id="6479" r:id="rId19"/>
    <p:sldId id="6490" r:id="rId20"/>
    <p:sldId id="6285" r:id="rId21"/>
    <p:sldId id="6286" r:id="rId22"/>
    <p:sldId id="6412" r:id="rId23"/>
    <p:sldId id="6413" r:id="rId24"/>
    <p:sldId id="6351" r:id="rId25"/>
    <p:sldId id="6352" r:id="rId26"/>
    <p:sldId id="6439" r:id="rId27"/>
    <p:sldId id="6489" r:id="rId28"/>
    <p:sldId id="6419" r:id="rId29"/>
    <p:sldId id="6414" r:id="rId30"/>
    <p:sldId id="6415" r:id="rId31"/>
    <p:sldId id="6271" r:id="rId32"/>
    <p:sldId id="6272" r:id="rId33"/>
    <p:sldId id="6319" r:id="rId34"/>
    <p:sldId id="6320" r:id="rId35"/>
    <p:sldId id="6212" r:id="rId36"/>
    <p:sldId id="6428" r:id="rId37"/>
    <p:sldId id="6370" r:id="rId38"/>
    <p:sldId id="6371" r:id="rId39"/>
    <p:sldId id="6344" r:id="rId40"/>
    <p:sldId id="6488" r:id="rId41"/>
    <p:sldId id="6447" r:id="rId42"/>
    <p:sldId id="6484" r:id="rId43"/>
    <p:sldId id="6485" r:id="rId44"/>
    <p:sldId id="6486" r:id="rId45"/>
    <p:sldId id="6218" r:id="rId46"/>
    <p:sldId id="6219" r:id="rId47"/>
    <p:sldId id="6445" r:id="rId48"/>
    <p:sldId id="6446" r:id="rId49"/>
    <p:sldId id="6470" r:id="rId50"/>
    <p:sldId id="6361" r:id="rId51"/>
    <p:sldId id="6353" r:id="rId52"/>
    <p:sldId id="6354" r:id="rId53"/>
    <p:sldId id="6420" r:id="rId54"/>
    <p:sldId id="6481" r:id="rId55"/>
    <p:sldId id="6482" r:id="rId56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zer, Brad M." initials="GBM" lastIdx="1" clrIdx="0">
    <p:extLst>
      <p:ext uri="{19B8F6BF-5375-455C-9EA6-DF929625EA0E}">
        <p15:presenceInfo xmlns:p15="http://schemas.microsoft.com/office/powerpoint/2012/main" userId="S::Brad.M.Glazer@ssa.gov::e4ad4fab-a363-49d6-ac6f-b47f61bbd0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50"/>
    <a:srgbClr val="006600"/>
    <a:srgbClr val="814E09"/>
    <a:srgbClr val="C0EFF8"/>
    <a:srgbClr val="FBBDF7"/>
    <a:srgbClr val="35514C"/>
    <a:srgbClr val="E2F6F6"/>
    <a:srgbClr val="46E6B4"/>
    <a:srgbClr val="FCFC8E"/>
    <a:srgbClr val="C8269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0" autoAdjust="0"/>
    <p:restoredTop sz="95226" autoAdjust="0"/>
  </p:normalViewPr>
  <p:slideViewPr>
    <p:cSldViewPr>
      <p:cViewPr varScale="1">
        <p:scale>
          <a:sx n="64" d="100"/>
          <a:sy n="64" d="100"/>
        </p:scale>
        <p:origin x="18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01CE0B-949C-4FE5-80A8-C22AB8A9E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5507B-7AB8-471C-8D24-E359A28C738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4B7877-3125-4D73-87B8-43B763FABF4E}" type="slidenum">
              <a:rPr lang="en-US" altLang="en-US" b="0"/>
              <a:pPr eaLnBrk="1" hangingPunct="1"/>
              <a:t>13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6103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891574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399971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16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005349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175529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85083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536787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11ADCA-6495-447F-B72B-2693E5E1AE59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6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DD13E-66E6-4A31-8929-B178A7F3BFC1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84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2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573983-91F3-4580-9CA9-94579D234E9D}" type="slidenum">
              <a:rPr lang="en-US" altLang="en-US" b="0"/>
              <a:pPr eaLnBrk="1" hangingPunct="1"/>
              <a:t>22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5519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26505B-C4CB-4A6C-BD6B-A15F7C7771E6}" type="slidenum">
              <a:rPr lang="en-US" altLang="en-US" b="0"/>
              <a:pPr eaLnBrk="1" hangingPunct="1"/>
              <a:t>23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4949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240262-2532-49F3-BA71-B4CF1D507A2F}" type="slidenum">
              <a:rPr lang="en-US" altLang="en-US" b="0"/>
              <a:pPr eaLnBrk="1" hangingPunct="1"/>
              <a:t>24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229285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B47B6A-91D9-403F-8C89-85448AFA2421}" type="slidenum">
              <a:rPr lang="en-US" altLang="en-US" b="0"/>
              <a:pPr eaLnBrk="1" hangingPunct="1"/>
              <a:t>25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370698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5039-2863-4CCC-9D88-5D1651C845A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3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EAE2E-8A09-456F-8FA3-401295A11B4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8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53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92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BAC14-66EF-4BD9-BC45-164459A19B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74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5C47E-722F-4739-B08B-FF9906E7572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0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C4DA11-077C-4D69-9104-B737D698622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96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81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3A39D-BC88-4DB4-BD6C-F125BD440DA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2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508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48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28CFA-F268-49BD-B219-5F11181A33D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01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942C-CA18-4189-9B8A-98DD8DE19B6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86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689F42-EE96-4531-ADA7-80295343A434}" type="slidenum">
              <a:rPr lang="en-US" altLang="en-US" b="0"/>
              <a:pPr eaLnBrk="1" hangingPunct="1"/>
              <a:t>39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7701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604397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045312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92214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185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3205635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9283596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022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405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905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354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48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10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C64D47-85CB-4B8A-9943-46EAF7C5A715}" type="slidenum">
              <a:rPr lang="en-US" altLang="en-US" b="0"/>
              <a:pPr eaLnBrk="1" hangingPunct="1"/>
              <a:t>51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9815988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0B1B63-9EC3-4906-9AFC-C153847DB520}" type="slidenum">
              <a:rPr lang="en-US" altLang="en-US" b="0"/>
              <a:pPr eaLnBrk="1" hangingPunct="1"/>
              <a:t>52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40421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C2CA6-546E-411B-9759-C5236E0032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790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538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01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B7132-3F34-4FF7-A925-10CD48B553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1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BF21B8-6157-47F6-92F4-DDB44D957995}" type="slidenum">
              <a:rPr lang="en-US" altLang="en-US" b="0"/>
              <a:pPr eaLnBrk="1" hangingPunct="1"/>
              <a:t>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24376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5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DE73E-683A-42C1-8873-22BE0D990D8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8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E031-F8C5-4928-A703-A0815E18D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9A3-5A6C-4094-9E12-239E1B063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3969-FA3C-4D9B-8714-F09C58639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97D1-A9D1-41DA-9D0E-1A27E38E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CCA-2F4A-4C25-9CBD-5B93A687B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687-CBE1-4F5A-BD86-9C0A1F17F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0549-2241-4E44-88F2-E19F4F10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288-E223-4C72-81C1-67DCF81E2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973B-E76F-47FD-87C9-C4BD90778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13EB-C8EF-482B-B8DF-55E1F8066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03CCC-7D81-4607-B02D-C98FB85A1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361516"/>
            <a:ext cx="8915400" cy="619684"/>
          </a:xfrm>
        </p:spPr>
        <p:txBody>
          <a:bodyPr/>
          <a:lstStyle/>
          <a:p>
            <a:r>
              <a:rPr lang="en-US" sz="6600" dirty="0">
                <a:ln w="3810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TRIVIAMARYLAND</a:t>
            </a:r>
            <a:br>
              <a:rPr lang="en-US" sz="6600" dirty="0">
                <a:ln w="3810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6600" dirty="0">
                <a:ln w="3810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WORLD SERIES</a:t>
            </a:r>
            <a:br>
              <a:rPr lang="en-US" sz="6600" dirty="0">
                <a:ln w="381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</a:b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0" y="6289488"/>
            <a:ext cx="2997350" cy="61968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triviamaryland.com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F412C-434B-E689-7F2D-4F92A2F775E5}"/>
              </a:ext>
            </a:extLst>
          </p:cNvPr>
          <p:cNvSpPr txBox="1"/>
          <p:nvPr/>
        </p:nvSpPr>
        <p:spPr>
          <a:xfrm>
            <a:off x="6687475" y="6289488"/>
            <a:ext cx="234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+mn-lt"/>
              </a:rPr>
              <a:t>@</a:t>
            </a:r>
            <a:r>
              <a:rPr lang="en-US" sz="2400" b="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+mn-lt"/>
              </a:rPr>
              <a:t>triviamaryland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9FF4E3-12C3-CBE8-03CF-6E288FA1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70" y="6370126"/>
            <a:ext cx="300388" cy="3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4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799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ANSWER #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69AA1-4BCE-5910-D12B-09BD40065F05}"/>
              </a:ext>
            </a:extLst>
          </p:cNvPr>
          <p:cNvSpPr txBox="1"/>
          <p:nvPr/>
        </p:nvSpPr>
        <p:spPr>
          <a:xfrm>
            <a:off x="304800" y="609600"/>
            <a:ext cx="85344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700" dirty="0">
                <a:solidFill>
                  <a:srgbClr val="C0EFF8"/>
                </a:solidFill>
                <a:latin typeface="+mn-lt"/>
              </a:rPr>
              <a:t>EL SALVADOR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700" dirty="0">
                <a:solidFill>
                  <a:srgbClr val="C0EFF8"/>
                </a:solidFill>
                <a:latin typeface="+mn-lt"/>
              </a:rPr>
              <a:t>ECUADOR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700" dirty="0">
                <a:solidFill>
                  <a:srgbClr val="C0EFF8"/>
                </a:solidFill>
                <a:latin typeface="+mn-lt"/>
              </a:rPr>
              <a:t>PANAMA</a:t>
            </a:r>
          </a:p>
        </p:txBody>
      </p:sp>
      <p:pic>
        <p:nvPicPr>
          <p:cNvPr id="3074" name="Picture 2" descr="Dollar Bill Retro Cartoon Stroke PNG &amp; SVG Design For T-Shirts">
            <a:extLst>
              <a:ext uri="{FF2B5EF4-FFF2-40B4-BE49-F238E27FC236}">
                <a16:creationId xmlns:a16="http://schemas.microsoft.com/office/drawing/2014/main" id="{F4E9FCD9-64E9-212D-4736-D5A7F679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394" y="-152400"/>
            <a:ext cx="8229600" cy="990600"/>
          </a:xfrm>
        </p:spPr>
        <p:txBody>
          <a:bodyPr/>
          <a:lstStyle/>
          <a:p>
            <a:pPr>
              <a:defRPr/>
            </a:pPr>
            <a:b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5</a:t>
            </a:r>
            <a:b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PHYSICS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8153399" cy="46021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5800" b="1" dirty="0">
                <a:solidFill>
                  <a:schemeClr val="accent1">
                    <a:lumMod val="50000"/>
                  </a:schemeClr>
                </a:solidFill>
              </a:rPr>
              <a:t>WHAT TWO</a:t>
            </a:r>
            <a:r>
              <a:rPr lang="en-US" altLang="en-US" sz="5800" b="1" i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altLang="en-US" sz="5800" b="1" dirty="0">
                <a:solidFill>
                  <a:schemeClr val="accent1">
                    <a:lumMod val="50000"/>
                  </a:schemeClr>
                </a:solidFill>
              </a:rPr>
              <a:t>WORD PHRASE STATES THAT ALL OBJECTS IN THE UNIVERSE ARE MADE OF VIBRATING FILAMENTS OF ENERGY?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6150"/>
            <a:ext cx="8229600" cy="5333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EFEED-B636-2840-CFBB-7318A2D47C33}"/>
              </a:ext>
            </a:extLst>
          </p:cNvPr>
          <p:cNvSpPr txBox="1"/>
          <p:nvPr/>
        </p:nvSpPr>
        <p:spPr>
          <a:xfrm>
            <a:off x="227120" y="762000"/>
            <a:ext cx="8689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STRING THEORY</a:t>
            </a:r>
          </a:p>
        </p:txBody>
      </p:sp>
      <p:pic>
        <p:nvPicPr>
          <p:cNvPr id="4098" name="Picture 2" descr="What Every Layperson Should Know About String Theory">
            <a:extLst>
              <a:ext uri="{FF2B5EF4-FFF2-40B4-BE49-F238E27FC236}">
                <a16:creationId xmlns:a16="http://schemas.microsoft.com/office/drawing/2014/main" id="{2AB95FD8-10EE-0706-BE03-D9FA265DF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3149" y="2512155"/>
            <a:ext cx="4457701" cy="41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500" y="0"/>
            <a:ext cx="7772400" cy="1470025"/>
          </a:xfrm>
        </p:spPr>
        <p:txBody>
          <a:bodyPr/>
          <a:lstStyle/>
          <a:p>
            <a:r>
              <a:rPr lang="en-US" altLang="en-US" sz="8000" b="1" dirty="0">
                <a:cs typeface="Arial" panose="020B0604020202020204" pitchFamily="34" charset="0"/>
              </a:rPr>
              <a:t>QUESTION #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38250" y="1828800"/>
            <a:ext cx="6667500" cy="1752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NAME THE MOVIES AND THE THEME</a:t>
            </a:r>
          </a:p>
        </p:txBody>
      </p:sp>
      <p:pic>
        <p:nvPicPr>
          <p:cNvPr id="2" name="Picture 2" descr="Hocus Pocus (1993) - IMDb">
            <a:extLst>
              <a:ext uri="{FF2B5EF4-FFF2-40B4-BE49-F238E27FC236}">
                <a16:creationId xmlns:a16="http://schemas.microsoft.com/office/drawing/2014/main" id="{20388395-6099-5B3B-AFE8-9E9EA7467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4" y="939006"/>
            <a:ext cx="8853311" cy="49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ecious - Film (2009) - SensCritique">
            <a:extLst>
              <a:ext uri="{FF2B5EF4-FFF2-40B4-BE49-F238E27FC236}">
                <a16:creationId xmlns:a16="http://schemas.microsoft.com/office/drawing/2014/main" id="{03870169-C607-A44A-0259-72F73BE2B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001" y="490703"/>
            <a:ext cx="8965997" cy="587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Man With The Golden Gun | James Bond 007">
            <a:extLst>
              <a:ext uri="{FF2B5EF4-FFF2-40B4-BE49-F238E27FC236}">
                <a16:creationId xmlns:a16="http://schemas.microsoft.com/office/drawing/2014/main" id="{8A24ECE6-AB38-ADFF-3288-4D3A8D46F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343" y="193172"/>
            <a:ext cx="8853311" cy="64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leasantville (1998) - IMDb">
            <a:extLst>
              <a:ext uri="{FF2B5EF4-FFF2-40B4-BE49-F238E27FC236}">
                <a16:creationId xmlns:a16="http://schemas.microsoft.com/office/drawing/2014/main" id="{AC1EDC6E-116A-60F4-A07B-5868570A1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170" y="745898"/>
            <a:ext cx="8909655" cy="54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D8944-7904-F7EC-886B-1C1E8AF00F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6" t="1957"/>
          <a:stretch/>
        </p:blipFill>
        <p:spPr>
          <a:xfrm>
            <a:off x="120461" y="990600"/>
            <a:ext cx="8951348" cy="44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9548" y="1346866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8" y="151211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4BBF98-A812-AEDC-3521-593BF7291FA4}"/>
              </a:ext>
            </a:extLst>
          </p:cNvPr>
          <p:cNvSpPr txBox="1"/>
          <p:nvPr/>
        </p:nvSpPr>
        <p:spPr>
          <a:xfrm>
            <a:off x="-15551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rgbClr val="C00000"/>
                </a:solidFill>
                <a:latin typeface="+mn-lt"/>
              </a:rPr>
              <a:t>HOCUS POCUS</a:t>
            </a:r>
            <a:endParaRPr lang="en-US" sz="100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Hocus Pocus (1993) - IMDb">
            <a:extLst>
              <a:ext uri="{FF2B5EF4-FFF2-40B4-BE49-F238E27FC236}">
                <a16:creationId xmlns:a16="http://schemas.microsoft.com/office/drawing/2014/main" id="{CCE2AF01-3622-0C2D-3783-58AAA0B94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1" y="1940549"/>
            <a:ext cx="8384349" cy="47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8953" y="1191986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8" y="151211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8C55A-46C0-E1AD-3F7D-FF62F73DDD0C}"/>
              </a:ext>
            </a:extLst>
          </p:cNvPr>
          <p:cNvSpPr txBox="1"/>
          <p:nvPr/>
        </p:nvSpPr>
        <p:spPr>
          <a:xfrm>
            <a:off x="179900" y="-37322"/>
            <a:ext cx="87841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C00000"/>
                </a:solidFill>
                <a:latin typeface="+mn-lt"/>
              </a:rPr>
              <a:t>PRECIOUS</a:t>
            </a:r>
            <a:endParaRPr lang="en-US" sz="166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Precious - Film (2009) - SensCritique">
            <a:extLst>
              <a:ext uri="{FF2B5EF4-FFF2-40B4-BE49-F238E27FC236}">
                <a16:creationId xmlns:a16="http://schemas.microsoft.com/office/drawing/2014/main" id="{DE9FEBA9-DDF5-EDF5-0230-5DFF16E01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705" y="2013259"/>
            <a:ext cx="7119875" cy="46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8" y="151211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84E8F-3B98-3360-DB34-6FFF458C6251}"/>
              </a:ext>
            </a:extLst>
          </p:cNvPr>
          <p:cNvSpPr txBox="1"/>
          <p:nvPr/>
        </p:nvSpPr>
        <p:spPr>
          <a:xfrm>
            <a:off x="150496" y="-4665"/>
            <a:ext cx="87841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dirty="0">
                <a:solidFill>
                  <a:srgbClr val="C00000"/>
                </a:solidFill>
                <a:latin typeface="+mn-lt"/>
              </a:rPr>
              <a:t>THE MAN WITH THE GOLDEN GUN</a:t>
            </a:r>
            <a:endParaRPr lang="en-US" sz="76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4" name="Picture 2" descr="The Man With The Golden Gun | James Bond 007">
            <a:extLst>
              <a:ext uri="{FF2B5EF4-FFF2-40B4-BE49-F238E27FC236}">
                <a16:creationId xmlns:a16="http://schemas.microsoft.com/office/drawing/2014/main" id="{B214E77D-E4AA-7230-058F-E00BB31D1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046" y="2601307"/>
            <a:ext cx="5553907" cy="405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8" y="151211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960D17-BC2C-8AF8-E9E4-B890B902D767}"/>
              </a:ext>
            </a:extLst>
          </p:cNvPr>
          <p:cNvSpPr txBox="1"/>
          <p:nvPr/>
        </p:nvSpPr>
        <p:spPr>
          <a:xfrm>
            <a:off x="189545" y="0"/>
            <a:ext cx="8784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+mn-lt"/>
              </a:rPr>
              <a:t>PLEASANTVILLE</a:t>
            </a:r>
            <a:endParaRPr lang="en-US" sz="9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098" name="Picture 2" descr="Pleasantville (1998) - IMDb">
            <a:extLst>
              <a:ext uri="{FF2B5EF4-FFF2-40B4-BE49-F238E27FC236}">
                <a16:creationId xmlns:a16="http://schemas.microsoft.com/office/drawing/2014/main" id="{9413A1ED-695D-197F-1D97-65C1F2BF6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622" y="1711540"/>
            <a:ext cx="8044756" cy="49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7714" y="1022068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8" y="151211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10638-9AE1-4D9D-1401-C2ECC561850A}"/>
              </a:ext>
            </a:extLst>
          </p:cNvPr>
          <p:cNvSpPr txBox="1"/>
          <p:nvPr/>
        </p:nvSpPr>
        <p:spPr>
          <a:xfrm>
            <a:off x="194040" y="-4043"/>
            <a:ext cx="8784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+mn-lt"/>
              </a:rPr>
              <a:t>HE’S JUST NOT THAT INTO YOU</a:t>
            </a:r>
            <a:endParaRPr lang="en-US" sz="72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B366C-247D-3B5F-9396-6BF02068D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6" t="1957"/>
          <a:stretch/>
        </p:blipFill>
        <p:spPr>
          <a:xfrm>
            <a:off x="301629" y="2419668"/>
            <a:ext cx="8540741" cy="424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7714" y="1022068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8" y="151211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10638-9AE1-4D9D-1401-C2ECC561850A}"/>
              </a:ext>
            </a:extLst>
          </p:cNvPr>
          <p:cNvSpPr txBox="1"/>
          <p:nvPr/>
        </p:nvSpPr>
        <p:spPr>
          <a:xfrm>
            <a:off x="181598" y="-169024"/>
            <a:ext cx="87841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THEME</a:t>
            </a:r>
            <a:endParaRPr lang="en-US" sz="115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F114C4-51E3-0485-0FD1-320EE0498C57}"/>
              </a:ext>
            </a:extLst>
          </p:cNvPr>
          <p:cNvSpPr txBox="1"/>
          <p:nvPr/>
        </p:nvSpPr>
        <p:spPr>
          <a:xfrm>
            <a:off x="266699" y="1600200"/>
            <a:ext cx="86105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DE1050"/>
                </a:solidFill>
                <a:latin typeface="+mn-lt"/>
              </a:rPr>
              <a:t>ALL OF THE MOVIES FEATURE A LEAD CHARACTER NAMED MARY</a:t>
            </a:r>
          </a:p>
        </p:txBody>
      </p:sp>
    </p:spTree>
    <p:extLst>
      <p:ext uri="{BB962C8B-B14F-4D97-AF65-F5344CB8AC3E}">
        <p14:creationId xmlns:p14="http://schemas.microsoft.com/office/powerpoint/2010/main" val="1956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C4263-293D-8285-A6D9-DF9AF7B4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41148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                                                           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2B434C-7E69-C9DB-CA29-02BB24001510}"/>
              </a:ext>
            </a:extLst>
          </p:cNvPr>
          <p:cNvSpPr txBox="1"/>
          <p:nvPr/>
        </p:nvSpPr>
        <p:spPr>
          <a:xfrm>
            <a:off x="228600" y="227045"/>
            <a:ext cx="5105400" cy="777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+mn-lt"/>
              </a:rPr>
              <a:t>DEEP FRIED GOODNESS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QUIZANTINE EMPIRE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+mn-lt"/>
              </a:rPr>
              <a:t>MULVA CLAIBORNE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AROUSED EXPECTATIONS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+mn-lt"/>
              </a:rPr>
              <a:t>WE DON’T KNOW JACK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CALL ME OLD FASHIONED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+mn-lt"/>
              </a:rPr>
              <a:t>SENIOR MOMENTS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SWEEP THE LEG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+mn-lt"/>
              </a:rPr>
              <a:t>NORFOLK &amp; WAY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M AS IN MANCY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+mn-lt"/>
              </a:rPr>
              <a:t>PARTIAL RECALL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JOPPATOWN CHRISTIAN CHURCH    FIGHTING COMMUNION WAFERS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12B30-38C9-4842-2A33-6EC090154CFC}"/>
              </a:ext>
            </a:extLst>
          </p:cNvPr>
          <p:cNvSpPr txBox="1"/>
          <p:nvPr/>
        </p:nvSpPr>
        <p:spPr>
          <a:xfrm>
            <a:off x="3775788" y="227045"/>
            <a:ext cx="51054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FEAR THE CRAB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latin typeface="+mn-lt"/>
              </a:rPr>
              <a:t>BACONATORS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FAT KIDS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latin typeface="+mn-lt"/>
              </a:rPr>
              <a:t>SCHOOL’S OUT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SOD SQUAD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latin typeface="+mn-lt"/>
              </a:rPr>
              <a:t>50/50/90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GOING BATTY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latin typeface="+mn-lt"/>
              </a:rPr>
              <a:t>NO IDEA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LITE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latin typeface="+mn-lt"/>
              </a:rPr>
              <a:t>JUST US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MARKSMEN</a:t>
            </a:r>
          </a:p>
          <a:p>
            <a:pPr algn="r">
              <a:spcBef>
                <a:spcPts val="600"/>
              </a:spcBef>
            </a:pPr>
            <a:endParaRPr lang="en-US" sz="2800" dirty="0">
              <a:latin typeface="+mn-lt"/>
            </a:endParaRPr>
          </a:p>
          <a:p>
            <a:pPr algn="r">
              <a:spcBef>
                <a:spcPts val="600"/>
              </a:spcBef>
            </a:pPr>
            <a:endParaRPr lang="en-US" sz="28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9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82000" cy="838200"/>
          </a:xfrm>
        </p:spPr>
        <p:txBody>
          <a:bodyPr/>
          <a:lstStyle/>
          <a:p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QUESTION # 7</a:t>
            </a:r>
            <a:b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MATHEMATICS</a:t>
            </a: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endParaRPr lang="en-US" sz="4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370246"/>
            <a:ext cx="7010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7000" b="1" dirty="0">
                <a:solidFill>
                  <a:schemeClr val="tx2">
                    <a:lumMod val="50000"/>
                  </a:schemeClr>
                </a:solidFill>
              </a:rPr>
              <a:t>THE OBELUS IS A SYMBOL USED IN MATH TO INDICATE WHAT FUNCTION?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457057" cy="762000"/>
          </a:xfrm>
        </p:spPr>
        <p:txBody>
          <a:bodyPr/>
          <a:lstStyle/>
          <a:p>
            <a:br>
              <a:rPr lang="en-US" sz="4200" b="1" dirty="0">
                <a:solidFill>
                  <a:srgbClr val="FF0000"/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ANSWER #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0F9FDD-8910-D62A-3D94-B6327FE19786}"/>
              </a:ext>
            </a:extLst>
          </p:cNvPr>
          <p:cNvSpPr txBox="1"/>
          <p:nvPr/>
        </p:nvSpPr>
        <p:spPr>
          <a:xfrm>
            <a:off x="283029" y="479066"/>
            <a:ext cx="85561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DIVISION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2" descr="Division Symbol Clip Art Blue">
            <a:extLst>
              <a:ext uri="{FF2B5EF4-FFF2-40B4-BE49-F238E27FC236}">
                <a16:creationId xmlns:a16="http://schemas.microsoft.com/office/drawing/2014/main" id="{91E41EFF-CBC5-ED4F-2563-1D1D10D2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12" y="3399453"/>
            <a:ext cx="4372832" cy="321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4572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QUESTION # 8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NAME THE ART &amp; ARTIST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2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PARTER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6" name="Picture 2" descr="The Ninth Wave - Wikipedia">
            <a:extLst>
              <a:ext uri="{FF2B5EF4-FFF2-40B4-BE49-F238E27FC236}">
                <a16:creationId xmlns:a16="http://schemas.microsoft.com/office/drawing/2014/main" id="{9C75075E-E4F4-29A3-B4E8-985EFB00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543800" cy="50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43400" y="-23674"/>
            <a:ext cx="43011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ANSWER #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3DB8D-8497-3E80-8BB1-3024E9164D40}"/>
              </a:ext>
            </a:extLst>
          </p:cNvPr>
          <p:cNvSpPr txBox="1"/>
          <p:nvPr/>
        </p:nvSpPr>
        <p:spPr>
          <a:xfrm>
            <a:off x="190500" y="709474"/>
            <a:ext cx="8763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ART:  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‘THE NINTH WAVE’</a:t>
            </a:r>
          </a:p>
          <a:p>
            <a:pPr algn="ctr">
              <a:spcBef>
                <a:spcPts val="600"/>
              </a:spcBef>
            </a:pPr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ARTIST:  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IVAN AIVAZOVSKY</a:t>
            </a:r>
          </a:p>
        </p:txBody>
      </p:sp>
      <p:pic>
        <p:nvPicPr>
          <p:cNvPr id="7" name="Picture 2" descr="The Ninth Wave - Wikipedia">
            <a:extLst>
              <a:ext uri="{FF2B5EF4-FFF2-40B4-BE49-F238E27FC236}">
                <a16:creationId xmlns:a16="http://schemas.microsoft.com/office/drawing/2014/main" id="{D4EC4A80-AE6A-C376-41AC-48C1CF6D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048000"/>
            <a:ext cx="5410200" cy="36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4729" y="25400"/>
            <a:ext cx="8229600" cy="7366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QUESTION # 9</a:t>
            </a:r>
            <a:br>
              <a:rPr lang="en-US" alt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ANNUAL EVENTS</a:t>
            </a:r>
            <a:b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28" y="1447800"/>
            <a:ext cx="8471601" cy="381377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57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ATTRACTING OVER 500,000 PEOPLE EACH YEAR TO SOUTH DAKOTA, WHAT IS THE NAME OF THE BIGGEST MOTORCYCLE RALLY IN THE WORLD?</a:t>
            </a:r>
          </a:p>
        </p:txBody>
      </p:sp>
    </p:spTree>
    <p:extLst>
      <p:ext uri="{BB962C8B-B14F-4D97-AF65-F5344CB8AC3E}">
        <p14:creationId xmlns:p14="http://schemas.microsoft.com/office/powerpoint/2010/main" val="42850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80016" y="734567"/>
            <a:ext cx="83439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5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9144000" cy="733425"/>
          </a:xfrm>
        </p:spPr>
        <p:txBody>
          <a:bodyPr/>
          <a:lstStyle/>
          <a:p>
            <a:r>
              <a:rPr lang="en-US" alt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ANSWER #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E0A59-A4C0-37D0-F0EF-4E90EBA10E51}"/>
              </a:ext>
            </a:extLst>
          </p:cNvPr>
          <p:cNvSpPr txBox="1"/>
          <p:nvPr/>
        </p:nvSpPr>
        <p:spPr>
          <a:xfrm>
            <a:off x="280016" y="457200"/>
            <a:ext cx="85839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STURGIS</a:t>
            </a:r>
          </a:p>
        </p:txBody>
      </p:sp>
      <p:pic>
        <p:nvPicPr>
          <p:cNvPr id="2050" name="Picture 2" descr="Sturgis Motorcycle Rally could draw 250,000 people in South Dakota despite  COVID pandemic - ABC News">
            <a:extLst>
              <a:ext uri="{FF2B5EF4-FFF2-40B4-BE49-F238E27FC236}">
                <a16:creationId xmlns:a16="http://schemas.microsoft.com/office/drawing/2014/main" id="{8A505769-049A-518F-3B22-27FA4292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43" y="3276600"/>
            <a:ext cx="5772114" cy="324681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/>
          <a:lstStyle/>
          <a:p>
            <a:pPr>
              <a:defRPr/>
            </a:pP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solidFill>
                  <a:schemeClr val="bg1"/>
                </a:solidFill>
                <a:cs typeface="Arial" charset="0"/>
              </a:rPr>
            </a:b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endParaRPr lang="en-US" sz="4800" b="1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3006"/>
            <a:ext cx="9029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QUESTION # 10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MUSIC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-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PARTER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88236"/>
            <a:ext cx="78676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400" cap="all" dirty="0">
                <a:solidFill>
                  <a:srgbClr val="FFFF00"/>
                </a:solidFill>
                <a:latin typeface="+mn-lt"/>
              </a:rPr>
              <a:t>NAME THE TITLE, ORIGINAL ARTIST, AND COVER GROUP FOR THE FOLLOWING SONG</a:t>
            </a:r>
            <a:endParaRPr lang="en-US" sz="6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113F7-A0F8-4773-AE60-E2B46947C3D7}"/>
              </a:ext>
            </a:extLst>
          </p:cNvPr>
          <p:cNvSpPr/>
          <p:nvPr/>
        </p:nvSpPr>
        <p:spPr>
          <a:xfrm>
            <a:off x="8267700" y="6592709"/>
            <a:ext cx="838200" cy="2122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46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ANSWER # 10</a:t>
            </a:r>
            <a:br>
              <a:rPr lang="en-US" dirty="0">
                <a:cs typeface="Arial" pitchFamily="34" charset="0"/>
              </a:rPr>
            </a:b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AD5A68-9945-42E8-A6BD-CC214DF35A1A}"/>
              </a:ext>
            </a:extLst>
          </p:cNvPr>
          <p:cNvSpPr/>
          <p:nvPr/>
        </p:nvSpPr>
        <p:spPr>
          <a:xfrm>
            <a:off x="8267700" y="6592709"/>
            <a:ext cx="838200" cy="2122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F1519-3887-3C46-62DD-4493578FEC72}"/>
              </a:ext>
            </a:extLst>
          </p:cNvPr>
          <p:cNvSpPr txBox="1"/>
          <p:nvPr/>
        </p:nvSpPr>
        <p:spPr>
          <a:xfrm>
            <a:off x="3851318" y="958176"/>
            <a:ext cx="1406479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5CC4D-5945-4251-C313-BBE55E253F8F}"/>
              </a:ext>
            </a:extLst>
          </p:cNvPr>
          <p:cNvSpPr txBox="1"/>
          <p:nvPr/>
        </p:nvSpPr>
        <p:spPr>
          <a:xfrm>
            <a:off x="2344757" y="2947959"/>
            <a:ext cx="4419600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ORIGINAL ARTIST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4CFF2F-846C-1921-35EF-EC53AC3C5597}"/>
              </a:ext>
            </a:extLst>
          </p:cNvPr>
          <p:cNvSpPr txBox="1"/>
          <p:nvPr/>
        </p:nvSpPr>
        <p:spPr>
          <a:xfrm>
            <a:off x="38101" y="1971831"/>
            <a:ext cx="9067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dirty="0">
                <a:solidFill>
                  <a:srgbClr val="FFFF00"/>
                </a:solidFill>
                <a:latin typeface="+mn-lt"/>
              </a:rPr>
              <a:t>“HAND IN MY POCKET”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75CEE-1BBC-A26B-2F61-EC6F45A5B03F}"/>
              </a:ext>
            </a:extLst>
          </p:cNvPr>
          <p:cNvSpPr txBox="1"/>
          <p:nvPr/>
        </p:nvSpPr>
        <p:spPr>
          <a:xfrm>
            <a:off x="-17443" y="39170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+mn-lt"/>
              </a:rPr>
              <a:t>ALANIS MORISSETTE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5F5C6-B737-A15E-3304-A24DF9BCFDA7}"/>
              </a:ext>
            </a:extLst>
          </p:cNvPr>
          <p:cNvSpPr txBox="1"/>
          <p:nvPr/>
        </p:nvSpPr>
        <p:spPr>
          <a:xfrm>
            <a:off x="38101" y="5883835"/>
            <a:ext cx="9105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+mn-lt"/>
              </a:rPr>
              <a:t>IMAGINE DRAGONS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AEA5F-DD2E-760E-DE41-F11FF3062FA6}"/>
              </a:ext>
            </a:extLst>
          </p:cNvPr>
          <p:cNvSpPr txBox="1"/>
          <p:nvPr/>
        </p:nvSpPr>
        <p:spPr>
          <a:xfrm>
            <a:off x="2715428" y="4960257"/>
            <a:ext cx="3678257" cy="76944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COVER GROUP</a:t>
            </a:r>
          </a:p>
        </p:txBody>
      </p:sp>
    </p:spTree>
    <p:extLst>
      <p:ext uri="{BB962C8B-B14F-4D97-AF65-F5344CB8AC3E}">
        <p14:creationId xmlns:p14="http://schemas.microsoft.com/office/powerpoint/2010/main" val="15153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81000"/>
            <a:ext cx="9124025" cy="1488806"/>
          </a:xfrm>
          <a:noFill/>
          <a:ln>
            <a:noFill/>
          </a:ln>
        </p:spPr>
        <p:txBody>
          <a:bodyPr/>
          <a:lstStyle/>
          <a:p>
            <a:r>
              <a:rPr lang="en-US" sz="13500" dirty="0">
                <a:ln w="381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Berlin Sans FB Demi" panose="020E0802020502020306" pitchFamily="34" charset="0"/>
              </a:rPr>
              <a:t>HALFTIME</a:t>
            </a:r>
            <a:br>
              <a:rPr lang="en-US" dirty="0">
                <a:ln w="38100"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>
              <a:ln w="38100">
                <a:solidFill>
                  <a:prstClr val="black"/>
                </a:solidFill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4214-7579-4497-A47E-73692B192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24600"/>
            <a:ext cx="27432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triviamaryland.com                                                        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CA859FA6-A85F-4242-988B-2947D954B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8737" y="6400800"/>
            <a:ext cx="304801" cy="3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F3A4DF-EA03-FBCB-4DFF-6D50E1B10E3B}"/>
              </a:ext>
            </a:extLst>
          </p:cNvPr>
          <p:cNvSpPr txBox="1">
            <a:spLocks/>
          </p:cNvSpPr>
          <p:nvPr/>
        </p:nvSpPr>
        <p:spPr bwMode="auto">
          <a:xfrm>
            <a:off x="6586492" y="6324599"/>
            <a:ext cx="2743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@triviamaryland</a:t>
            </a:r>
          </a:p>
        </p:txBody>
      </p:sp>
    </p:spTree>
    <p:extLst>
      <p:ext uri="{BB962C8B-B14F-4D97-AF65-F5344CB8AC3E}">
        <p14:creationId xmlns:p14="http://schemas.microsoft.com/office/powerpoint/2010/main" val="30562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897" y="152400"/>
            <a:ext cx="8155172" cy="9906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QUESTION # 11</a:t>
            </a:r>
            <a:b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FOOD &amp; DRINK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074" y="1371600"/>
            <a:ext cx="7695851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900" b="1" dirty="0">
                <a:solidFill>
                  <a:srgbClr val="FFFF00"/>
                </a:solidFill>
              </a:rPr>
              <a:t>WITH ITS FLAVOR AND PACKAGING DESIGNED BY ARTIFICIAL INTELLIGENCE, WHAT IS THE ALPHANUMERIC NAME OF COCA</a:t>
            </a:r>
            <a:r>
              <a:rPr lang="en-US" sz="4900" b="1" i="1" dirty="0">
                <a:solidFill>
                  <a:srgbClr val="FFFF00"/>
                </a:solidFill>
              </a:rPr>
              <a:t>-</a:t>
            </a:r>
            <a:r>
              <a:rPr lang="en-US" sz="4900" b="1" dirty="0">
                <a:solidFill>
                  <a:srgbClr val="FFFF00"/>
                </a:solidFill>
              </a:rPr>
              <a:t>COLA’S NEW ‘FUTURISTIC’ FLAVOR?</a:t>
            </a:r>
          </a:p>
          <a:p>
            <a:pPr marL="0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8479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18"/>
            <a:ext cx="8534400" cy="6096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1</a:t>
            </a:r>
            <a:b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VICE PRESIDENTS</a:t>
            </a:r>
            <a:endParaRPr lang="en-US" sz="42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295400"/>
            <a:ext cx="8534400" cy="420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WHO WAS THE FIRST U.S. VICE PRESIDENT TO SERVE UNDER TWO DIFFERENT PRESIDENTS?</a:t>
            </a:r>
          </a:p>
        </p:txBody>
      </p:sp>
    </p:spTree>
    <p:extLst>
      <p:ext uri="{BB962C8B-B14F-4D97-AF65-F5344CB8AC3E}">
        <p14:creationId xmlns:p14="http://schemas.microsoft.com/office/powerpoint/2010/main" val="1491028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9228" y="-304800"/>
            <a:ext cx="8382000" cy="6858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ANSWER # 11</a:t>
            </a:r>
            <a:endParaRPr lang="en-US" sz="4200" b="1" dirty="0">
              <a:solidFill>
                <a:schemeClr val="accent6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659BAB-6ABD-4ECA-6A3E-FF0B35DF5D85}"/>
              </a:ext>
            </a:extLst>
          </p:cNvPr>
          <p:cNvSpPr txBox="1"/>
          <p:nvPr/>
        </p:nvSpPr>
        <p:spPr>
          <a:xfrm>
            <a:off x="0" y="457200"/>
            <a:ext cx="9143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rgbClr val="FFFF00"/>
                </a:solidFill>
                <a:latin typeface="+mn-lt"/>
              </a:rPr>
              <a:t>Y3000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102" name="Picture 6" descr="Ultimate Zero Sugar - Limited Edition Coca-Cola® | Coke Creations">
            <a:extLst>
              <a:ext uri="{FF2B5EF4-FFF2-40B4-BE49-F238E27FC236}">
                <a16:creationId xmlns:a16="http://schemas.microsoft.com/office/drawing/2014/main" id="{EF2CF87A-170C-5E49-44FB-4FF404598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5637" y="3276600"/>
            <a:ext cx="2789182" cy="33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457200"/>
          </a:xfrm>
        </p:spPr>
        <p:txBody>
          <a:bodyPr/>
          <a:lstStyle/>
          <a:p>
            <a:pPr>
              <a:defRPr/>
            </a:pPr>
            <a:br>
              <a:rPr lang="en-US" sz="3600" b="1" dirty="0"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rgbClr val="35514C"/>
                </a:solidFill>
                <a:latin typeface="+mn-lt"/>
                <a:cs typeface="Arial" pitchFamily="34" charset="0"/>
              </a:rPr>
              <a:t>QUESTION # 12</a:t>
            </a:r>
            <a:br>
              <a:rPr lang="en-US" sz="3600" b="1" dirty="0">
                <a:solidFill>
                  <a:srgbClr val="35514C"/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rgbClr val="35514C"/>
                </a:solidFill>
                <a:latin typeface="+mn-lt"/>
                <a:cs typeface="Arial" pitchFamily="34" charset="0"/>
              </a:rPr>
              <a:t>WORLD FLAGS</a:t>
            </a:r>
            <a:br>
              <a:rPr lang="en-US" sz="3600" b="1" dirty="0">
                <a:solidFill>
                  <a:srgbClr val="35514C"/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rgbClr val="35514C"/>
                </a:solidFill>
                <a:latin typeface="+mn-lt"/>
                <a:cs typeface="Arial" pitchFamily="34" charset="0"/>
              </a:rPr>
              <a:t>3</a:t>
            </a:r>
            <a:r>
              <a:rPr lang="en-US" sz="3600" b="1" i="1" dirty="0">
                <a:solidFill>
                  <a:srgbClr val="35514C"/>
                </a:solidFill>
                <a:latin typeface="+mn-lt"/>
                <a:cs typeface="Arial" pitchFamily="34" charset="0"/>
              </a:rPr>
              <a:t>-</a:t>
            </a:r>
            <a:r>
              <a:rPr lang="en-US" sz="3600" b="1" dirty="0">
                <a:solidFill>
                  <a:srgbClr val="35514C"/>
                </a:solidFill>
                <a:latin typeface="+mn-lt"/>
                <a:cs typeface="Arial" pitchFamily="34" charset="0"/>
              </a:rPr>
              <a:t>PARTER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5CF39-6B69-C34F-4042-6F9F0811C4D2}"/>
              </a:ext>
            </a:extLst>
          </p:cNvPr>
          <p:cNvSpPr txBox="1"/>
          <p:nvPr/>
        </p:nvSpPr>
        <p:spPr>
          <a:xfrm>
            <a:off x="228600" y="1768801"/>
            <a:ext cx="8686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WHAT THREE SAINTS ARE THE NAMESAKES FOR THE HERALDIC CROSSES ON THE UNION JACK FLAG OF THE UNITED KINGDOM?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0" y="959758"/>
            <a:ext cx="44144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7062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35514C"/>
                </a:solidFill>
                <a:latin typeface="+mn-lt"/>
                <a:cs typeface="Arial" pitchFamily="34" charset="0"/>
              </a:rPr>
              <a:t>ANSWER # 12</a:t>
            </a:r>
          </a:p>
        </p:txBody>
      </p:sp>
      <p:sp>
        <p:nvSpPr>
          <p:cNvPr id="6" name="AutoShape 6" descr="Does the equator pass through Peru? - Quora">
            <a:extLst>
              <a:ext uri="{FF2B5EF4-FFF2-40B4-BE49-F238E27FC236}">
                <a16:creationId xmlns:a16="http://schemas.microsoft.com/office/drawing/2014/main" id="{DB2064D9-7D7A-44E1-8F95-AE79E6BCD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6E556-AA5B-35F9-00BA-C87AECCFA535}"/>
              </a:ext>
            </a:extLst>
          </p:cNvPr>
          <p:cNvSpPr txBox="1"/>
          <p:nvPr/>
        </p:nvSpPr>
        <p:spPr>
          <a:xfrm>
            <a:off x="228600" y="609600"/>
            <a:ext cx="8686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PATRICK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ANDREW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GEORGE</a:t>
            </a:r>
          </a:p>
        </p:txBody>
      </p:sp>
      <p:pic>
        <p:nvPicPr>
          <p:cNvPr id="1026" name="Picture 2" descr="Flag of the United Kingdom | History, Meaning, Colors &amp; Design | Britannica">
            <a:extLst>
              <a:ext uri="{FF2B5EF4-FFF2-40B4-BE49-F238E27FC236}">
                <a16:creationId xmlns:a16="http://schemas.microsoft.com/office/drawing/2014/main" id="{87201227-7267-6FEF-DAA8-733351B2F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1" y="4749179"/>
            <a:ext cx="3800478" cy="190023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000" b="1" dirty="0">
                <a:solidFill>
                  <a:srgbClr val="FFFF00"/>
                </a:solidFill>
                <a:cs typeface="Arial" charset="0"/>
              </a:rPr>
              <a:t>QUESTION # 13</a:t>
            </a:r>
            <a:br>
              <a:rPr lang="en-US" sz="4000" b="1" dirty="0">
                <a:solidFill>
                  <a:srgbClr val="FFFF00"/>
                </a:solidFill>
                <a:cs typeface="Arial" charset="0"/>
              </a:rPr>
            </a:br>
            <a:r>
              <a:rPr lang="en-US" sz="4000" b="1" dirty="0">
                <a:solidFill>
                  <a:srgbClr val="FFFF00"/>
                </a:solidFill>
                <a:cs typeface="Arial" charset="0"/>
              </a:rPr>
              <a:t>AWARDS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7E54-C14C-9902-BD5B-D2EF33429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9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PRESENTED ANNUALLY SINCE 1979, THE PRITZKER PRIZE IS AN AWARD GIVEN FOR EXCELLENCE IN </a:t>
            </a:r>
            <a:br>
              <a:rPr lang="en-US" sz="59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59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WHAT FIELD?</a:t>
            </a:r>
          </a:p>
        </p:txBody>
      </p:sp>
    </p:spTree>
    <p:extLst>
      <p:ext uri="{BB962C8B-B14F-4D97-AF65-F5344CB8AC3E}">
        <p14:creationId xmlns:p14="http://schemas.microsoft.com/office/powerpoint/2010/main" val="20616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1945"/>
            <a:ext cx="8229600" cy="643855"/>
          </a:xfrm>
        </p:spPr>
        <p:txBody>
          <a:bodyPr/>
          <a:lstStyle/>
          <a:p>
            <a:r>
              <a:rPr lang="en-US" sz="4200" b="1" dirty="0">
                <a:solidFill>
                  <a:srgbClr val="FFFF00"/>
                </a:solidFill>
              </a:rPr>
              <a:t>ANSWER # 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A24F5D-7165-3FBB-FA31-8ED2B94FB2D4}"/>
              </a:ext>
            </a:extLst>
          </p:cNvPr>
          <p:cNvSpPr txBox="1"/>
          <p:nvPr/>
        </p:nvSpPr>
        <p:spPr>
          <a:xfrm>
            <a:off x="0" y="727788"/>
            <a:ext cx="906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ARCHITECTURE</a:t>
            </a:r>
          </a:p>
        </p:txBody>
      </p:sp>
      <p:pic>
        <p:nvPicPr>
          <p:cNvPr id="2050" name="Picture 2" descr="Pritzker Architecture Prize - Wikipedia">
            <a:extLst>
              <a:ext uri="{FF2B5EF4-FFF2-40B4-BE49-F238E27FC236}">
                <a16:creationId xmlns:a16="http://schemas.microsoft.com/office/drawing/2014/main" id="{6569FB8B-D36E-9AAB-F97B-931B20530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62" y="2667000"/>
            <a:ext cx="3958275" cy="39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381000"/>
            <a:ext cx="9114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3200" b="1" dirty="0"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14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VIDEO GAMES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2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PARTER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E4095-AD3F-4CB3-9219-CEF97A9771DF}"/>
              </a:ext>
            </a:extLst>
          </p:cNvPr>
          <p:cNvSpPr txBox="1"/>
          <p:nvPr/>
        </p:nvSpPr>
        <p:spPr>
          <a:xfrm>
            <a:off x="251775" y="2209800"/>
            <a:ext cx="89122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3429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432509-9FD7-0B05-3FC7-B86EEC25D4A4}"/>
              </a:ext>
            </a:extLst>
          </p:cNvPr>
          <p:cNvSpPr txBox="1"/>
          <p:nvPr/>
        </p:nvSpPr>
        <p:spPr>
          <a:xfrm>
            <a:off x="819086" y="1702743"/>
            <a:ext cx="7505828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5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BOTH RELEASED IN 2017, WHAT ARE THE SUBTITLES OF THE FIRST TWO COMPETITIVE GAMES IN </a:t>
            </a:r>
            <a:br>
              <a:rPr lang="en-US" sz="55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en-US" sz="55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5500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FORTNITE</a:t>
            </a:r>
            <a:r>
              <a:rPr lang="en-US" sz="55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SERIES?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39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14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67042-6B2A-1D6B-EB71-16A250460BE4}"/>
              </a:ext>
            </a:extLst>
          </p:cNvPr>
          <p:cNvSpPr txBox="1"/>
          <p:nvPr/>
        </p:nvSpPr>
        <p:spPr>
          <a:xfrm>
            <a:off x="190499" y="687355"/>
            <a:ext cx="8763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BATTLE ROYALE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SAVE THE WORLD</a:t>
            </a:r>
          </a:p>
        </p:txBody>
      </p:sp>
      <p:pic>
        <p:nvPicPr>
          <p:cNvPr id="3076" name="Picture 4" descr="Fortnite Characters transparent PNG - StickPNG">
            <a:extLst>
              <a:ext uri="{FF2B5EF4-FFF2-40B4-BE49-F238E27FC236}">
                <a16:creationId xmlns:a16="http://schemas.microsoft.com/office/drawing/2014/main" id="{69826182-538F-7F09-301E-6C6BF41F9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76638"/>
            <a:ext cx="6858000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15</a:t>
            </a:r>
            <a:b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FASHION</a:t>
            </a:r>
            <a:endParaRPr lang="en-US" sz="42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1950" y="1295400"/>
            <a:ext cx="8420100" cy="444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850" b="1" dirty="0">
                <a:solidFill>
                  <a:srgbClr val="FFFF00"/>
                </a:solidFill>
              </a:rPr>
              <a:t>IN 2009, BRITISH DESIGNER ALEXANDER </a:t>
            </a:r>
            <a:r>
              <a:rPr lang="en-US" sz="5850" b="1" dirty="0" err="1">
                <a:solidFill>
                  <a:srgbClr val="FFFF00"/>
                </a:solidFill>
              </a:rPr>
              <a:t>McQUEEN</a:t>
            </a:r>
            <a:r>
              <a:rPr lang="en-US" sz="5850" b="1" dirty="0">
                <a:solidFill>
                  <a:srgbClr val="FFFF00"/>
                </a:solidFill>
              </a:rPr>
              <a:t> CREATED A </a:t>
            </a:r>
            <a:br>
              <a:rPr lang="en-US" sz="5850" b="1" dirty="0">
                <a:solidFill>
                  <a:srgbClr val="FFFF00"/>
                </a:solidFill>
              </a:rPr>
            </a:br>
            <a:r>
              <a:rPr lang="en-US" sz="5850" b="1" dirty="0">
                <a:solidFill>
                  <a:srgbClr val="FFFF00"/>
                </a:solidFill>
              </a:rPr>
              <a:t>12</a:t>
            </a:r>
            <a:r>
              <a:rPr lang="en-US" sz="5850" b="1" i="1" dirty="0">
                <a:solidFill>
                  <a:srgbClr val="FFFF00"/>
                </a:solidFill>
              </a:rPr>
              <a:t>-</a:t>
            </a:r>
            <a:r>
              <a:rPr lang="en-US" sz="5850" b="1" dirty="0">
                <a:solidFill>
                  <a:srgbClr val="FFFF00"/>
                </a:solidFill>
              </a:rPr>
              <a:t>INCH PLATFORM SHOE NAMED FOR WHAT TYPE OF MAMMAL?</a:t>
            </a:r>
          </a:p>
        </p:txBody>
      </p:sp>
    </p:spTree>
    <p:extLst>
      <p:ext uri="{BB962C8B-B14F-4D97-AF65-F5344CB8AC3E}">
        <p14:creationId xmlns:p14="http://schemas.microsoft.com/office/powerpoint/2010/main" val="334570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64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14CA09-FF7B-796D-169B-20112BDFBF63}"/>
              </a:ext>
            </a:extLst>
          </p:cNvPr>
          <p:cNvSpPr txBox="1"/>
          <p:nvPr/>
        </p:nvSpPr>
        <p:spPr>
          <a:xfrm>
            <a:off x="228600" y="609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solidFill>
                  <a:srgbClr val="FFFF00"/>
                </a:solidFill>
                <a:latin typeface="+mn-lt"/>
              </a:rPr>
              <a:t>ARMADILLO</a:t>
            </a:r>
          </a:p>
        </p:txBody>
      </p:sp>
      <p:pic>
        <p:nvPicPr>
          <p:cNvPr id="1026" name="Picture 2" descr="The Armadillo Shoe from Alexander McQueen S/S 2010 “Plato's Atlantis” [683  x 1024] : r/fashionporn">
            <a:extLst>
              <a:ext uri="{FF2B5EF4-FFF2-40B4-BE49-F238E27FC236}">
                <a16:creationId xmlns:a16="http://schemas.microsoft.com/office/drawing/2014/main" id="{75311720-A1E0-2F9F-099E-A5CD363D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400" y="2667000"/>
            <a:ext cx="2954808" cy="3987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>
                <a:latin typeface="+mn-lt"/>
                <a:cs typeface="Arial" pitchFamily="34" charset="0"/>
              </a:rPr>
              <a:t>QUESTION # 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6858000" cy="1394961"/>
          </a:xfrm>
        </p:spPr>
        <p:txBody>
          <a:bodyPr/>
          <a:lstStyle/>
          <a:p>
            <a:r>
              <a:rPr lang="en-US" altLang="en-US" sz="5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NAME THE ACTORS/ACTRESSES WHO NARRATED THESE TV SHOWS</a:t>
            </a:r>
            <a:br>
              <a:rPr lang="en-US" altLang="en-US" sz="66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endParaRPr lang="en-US" altLang="en-US" sz="6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The Wonder Years (TV Series 1988–1993) - IMDb">
            <a:extLst>
              <a:ext uri="{FF2B5EF4-FFF2-40B4-BE49-F238E27FC236}">
                <a16:creationId xmlns:a16="http://schemas.microsoft.com/office/drawing/2014/main" id="{A5F16396-9E62-F921-CD2C-532AE5EC4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853" y="304800"/>
            <a:ext cx="876229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Jason Dohring and Kristen Bell, &quot;Veronica Mars&quot;">
            <a:extLst>
              <a:ext uri="{FF2B5EF4-FFF2-40B4-BE49-F238E27FC236}">
                <a16:creationId xmlns:a16="http://schemas.microsoft.com/office/drawing/2014/main" id="{E4B7C91A-C442-46C2-6B1D-B5403064F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824" y="1028700"/>
            <a:ext cx="886035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he 6 Green-Screeniest Moments of Arrested Development Season 4">
            <a:extLst>
              <a:ext uri="{FF2B5EF4-FFF2-40B4-BE49-F238E27FC236}">
                <a16:creationId xmlns:a16="http://schemas.microsoft.com/office/drawing/2014/main" id="{2E116126-8466-907D-75B4-572ECC596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824" y="419100"/>
            <a:ext cx="891171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50 fatos que você provavelmente não sabia sobre Sex and the City | by Katia  Delavequia | Medium">
            <a:extLst>
              <a:ext uri="{FF2B5EF4-FFF2-40B4-BE49-F238E27FC236}">
                <a16:creationId xmlns:a16="http://schemas.microsoft.com/office/drawing/2014/main" id="{D6BAD6A1-2ADB-F2B0-873F-F008FE27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0" y="914400"/>
            <a:ext cx="89408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verything You Need to Know About 'How I Met Your Mother'">
            <a:extLst>
              <a:ext uri="{FF2B5EF4-FFF2-40B4-BE49-F238E27FC236}">
                <a16:creationId xmlns:a16="http://schemas.microsoft.com/office/drawing/2014/main" id="{A3E848EA-7DF9-253C-F953-6B16512DA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945" y="1028700"/>
            <a:ext cx="887010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A5659-37A2-B321-D75E-B08EE18A3EAD}"/>
              </a:ext>
            </a:extLst>
          </p:cNvPr>
          <p:cNvSpPr txBox="1"/>
          <p:nvPr/>
        </p:nvSpPr>
        <p:spPr>
          <a:xfrm>
            <a:off x="228600" y="751572"/>
            <a:ext cx="8686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GEORGE CLINTON</a:t>
            </a:r>
            <a:br>
              <a:rPr lang="en-US" sz="8800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(THOMAS JEFFERSON, JAMES MADISON)</a:t>
            </a:r>
            <a:endParaRPr lang="en-US" sz="34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4" name="Picture 2" descr="George Clinton | Revolutionary War, New York Governor, Vice President |  Britannica">
            <a:extLst>
              <a:ext uri="{FF2B5EF4-FFF2-40B4-BE49-F238E27FC236}">
                <a16:creationId xmlns:a16="http://schemas.microsoft.com/office/drawing/2014/main" id="{4B9DF8A1-D159-54B4-09E4-0839112DB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6248400" cy="351472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18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7B7E21-8D36-0868-15F7-8A7CFD8D87E7}"/>
              </a:ext>
            </a:extLst>
          </p:cNvPr>
          <p:cNvSpPr txBox="1"/>
          <p:nvPr/>
        </p:nvSpPr>
        <p:spPr>
          <a:xfrm>
            <a:off x="6220" y="-76200"/>
            <a:ext cx="91440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DANIEL STERN</a:t>
            </a:r>
            <a:br>
              <a:rPr lang="en-US" sz="80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US" sz="3200" i="1" dirty="0">
                <a:solidFill>
                  <a:srgbClr val="C00000"/>
                </a:solidFill>
                <a:latin typeface="+mn-lt"/>
              </a:rPr>
              <a:t>THE WONDER YEARS</a:t>
            </a:r>
            <a:endParaRPr lang="en-US" sz="80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0" name="Picture 2" descr="The Wonder Years (TV Series 1988–1993) - IMDb">
            <a:extLst>
              <a:ext uri="{FF2B5EF4-FFF2-40B4-BE49-F238E27FC236}">
                <a16:creationId xmlns:a16="http://schemas.microsoft.com/office/drawing/2014/main" id="{B966EC27-EEC0-D4FE-E8F5-4F3FBB11B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2514600"/>
            <a:ext cx="5791200" cy="41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94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64748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96119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2B9EE-268F-447A-FF60-1699C7D1C8DA}"/>
              </a:ext>
            </a:extLst>
          </p:cNvPr>
          <p:cNvSpPr txBox="1"/>
          <p:nvPr/>
        </p:nvSpPr>
        <p:spPr>
          <a:xfrm>
            <a:off x="17362" y="-154355"/>
            <a:ext cx="91440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5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KRISTEN BELL</a:t>
            </a:r>
            <a:br>
              <a:rPr lang="en-US" sz="80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US" sz="3600" i="1" dirty="0">
                <a:solidFill>
                  <a:srgbClr val="C00000"/>
                </a:solidFill>
                <a:latin typeface="+mn-lt"/>
              </a:rPr>
              <a:t>VERONICA MARS</a:t>
            </a:r>
            <a:endParaRPr lang="en-US" sz="80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74" name="Picture 2" descr="Jason Dohring and Kristen Bell, &quot;Veronica Mars&quot;">
            <a:extLst>
              <a:ext uri="{FF2B5EF4-FFF2-40B4-BE49-F238E27FC236}">
                <a16:creationId xmlns:a16="http://schemas.microsoft.com/office/drawing/2014/main" id="{D05A4964-3386-18B4-F258-DF78A49CE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72" y="2429012"/>
            <a:ext cx="7822390" cy="42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06364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64748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4362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B5629-5FC0-E47B-1373-33FF58FE4667}"/>
              </a:ext>
            </a:extLst>
          </p:cNvPr>
          <p:cNvSpPr txBox="1"/>
          <p:nvPr/>
        </p:nvSpPr>
        <p:spPr>
          <a:xfrm>
            <a:off x="0" y="-27726"/>
            <a:ext cx="91440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5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RON HOWARD</a:t>
            </a:r>
            <a:br>
              <a:rPr lang="en-US" sz="80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US" sz="3200" i="1" dirty="0">
                <a:solidFill>
                  <a:srgbClr val="C00000"/>
                </a:solidFill>
                <a:latin typeface="+mn-lt"/>
              </a:rPr>
              <a:t>ARRESTED DEVELOPMENT</a:t>
            </a:r>
            <a:endParaRPr lang="en-US" sz="80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098" name="Picture 2" descr="The 6 Green-Screeniest Moments of Arrested Development Season 4">
            <a:extLst>
              <a:ext uri="{FF2B5EF4-FFF2-40B4-BE49-F238E27FC236}">
                <a16:creationId xmlns:a16="http://schemas.microsoft.com/office/drawing/2014/main" id="{66CA9BB6-DC0C-CE54-8224-C47F99FC6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4422" y="2423401"/>
            <a:ext cx="6216430" cy="419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77304"/>
      </p:ext>
    </p:extLst>
  </p:cSld>
  <p:clrMapOvr>
    <a:masterClrMapping/>
  </p:clrMapOvr>
  <p:transition spd="slow">
    <p:push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64748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B68DF-1DD5-4A6E-4B87-E140D7CFB210}"/>
              </a:ext>
            </a:extLst>
          </p:cNvPr>
          <p:cNvSpPr txBox="1"/>
          <p:nvPr/>
        </p:nvSpPr>
        <p:spPr>
          <a:xfrm>
            <a:off x="17362" y="6106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SARAH JESSICA PARKER</a:t>
            </a:r>
            <a:br>
              <a:rPr lang="en-US" sz="80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US" sz="3200" i="1" dirty="0">
                <a:solidFill>
                  <a:srgbClr val="C00000"/>
                </a:solidFill>
                <a:latin typeface="+mn-lt"/>
              </a:rPr>
              <a:t>SEX AND THE CITY</a:t>
            </a:r>
            <a:endParaRPr lang="en-US" sz="80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126" name="Picture 6" descr="50 fatos que você provavelmente não sabia sobre Sex and the City | by Katia  Delavequia | Medium">
            <a:extLst>
              <a:ext uri="{FF2B5EF4-FFF2-40B4-BE49-F238E27FC236}">
                <a16:creationId xmlns:a16="http://schemas.microsoft.com/office/drawing/2014/main" id="{AD680C27-F840-3ED1-7240-1C3A211AE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2" y="1851901"/>
            <a:ext cx="8373135" cy="47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05756"/>
      </p:ext>
    </p:extLst>
  </p:cSld>
  <p:clrMapOvr>
    <a:masterClrMapping/>
  </p:clrMapOvr>
  <p:transition spd="slow">
    <p:push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64748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9971F3-BD3B-A474-1E27-3A7478457BA4}"/>
              </a:ext>
            </a:extLst>
          </p:cNvPr>
          <p:cNvSpPr txBox="1"/>
          <p:nvPr/>
        </p:nvSpPr>
        <p:spPr>
          <a:xfrm>
            <a:off x="0" y="-164244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BOB SAGET</a:t>
            </a:r>
            <a:br>
              <a:rPr lang="en-US" sz="80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US" sz="3200" i="1" dirty="0">
                <a:solidFill>
                  <a:srgbClr val="C00000"/>
                </a:solidFill>
                <a:latin typeface="+mn-lt"/>
              </a:rPr>
              <a:t>HOW I MET YOUR MOTHER</a:t>
            </a:r>
            <a:endParaRPr lang="en-US" sz="80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146" name="Picture 2" descr="Everything You Need to Know About 'How I Met Your Mother'">
            <a:extLst>
              <a:ext uri="{FF2B5EF4-FFF2-40B4-BE49-F238E27FC236}">
                <a16:creationId xmlns:a16="http://schemas.microsoft.com/office/drawing/2014/main" id="{DA9C9FDE-8F21-9C06-FAFC-7FF7A936D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016" y="2487629"/>
            <a:ext cx="7650691" cy="420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03147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414" y="3048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QUESTION # 17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BUSINESS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900" b="1" dirty="0">
                <a:solidFill>
                  <a:schemeClr val="accent1">
                    <a:lumMod val="50000"/>
                  </a:schemeClr>
                </a:solidFill>
              </a:rPr>
              <a:t>WHAT TWO</a:t>
            </a:r>
            <a:r>
              <a:rPr lang="en-US" sz="5900" b="1" i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5900" b="1" dirty="0">
                <a:solidFill>
                  <a:schemeClr val="accent1">
                    <a:lumMod val="50000"/>
                  </a:schemeClr>
                </a:solidFill>
              </a:rPr>
              <a:t>WORD BUSINESS TERM DESCRIBES A FIRM WHOSE PRIMARY PURPOSE IS TO BUY AND SELL OTHER FIRMS?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7620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ANSWER # 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36C7F-9839-82B5-2F90-B6CEB79F8A32}"/>
              </a:ext>
            </a:extLst>
          </p:cNvPr>
          <p:cNvSpPr txBox="1"/>
          <p:nvPr/>
        </p:nvSpPr>
        <p:spPr>
          <a:xfrm>
            <a:off x="171450" y="762000"/>
            <a:ext cx="880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HOLDING COMPANY</a:t>
            </a:r>
          </a:p>
        </p:txBody>
      </p:sp>
      <p:pic>
        <p:nvPicPr>
          <p:cNvPr id="7170" name="Picture 2" descr="LLC Holding Company: What to Know - IncNow">
            <a:extLst>
              <a:ext uri="{FF2B5EF4-FFF2-40B4-BE49-F238E27FC236}">
                <a16:creationId xmlns:a16="http://schemas.microsoft.com/office/drawing/2014/main" id="{230CC922-B968-2A0D-9648-7C16E56BE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6137" y="2466439"/>
            <a:ext cx="5011726" cy="414232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QUESTION # 18</a:t>
            </a: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U.S. STATES</a:t>
            </a: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4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-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PARTER</a:t>
            </a: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</a:b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B9E62-29FB-E56F-B32F-5D6F99762109}"/>
              </a:ext>
            </a:extLst>
          </p:cNvPr>
          <p:cNvSpPr txBox="1"/>
          <p:nvPr/>
        </p:nvSpPr>
        <p:spPr>
          <a:xfrm>
            <a:off x="190500" y="1752600"/>
            <a:ext cx="8763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3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ACCORDING TO THE 2020 CENSUS, WHAT ARE THE FOUR MOST POPULOUS CITIES IN THE EASTERN TIME ZONE?</a:t>
            </a:r>
          </a:p>
        </p:txBody>
      </p:sp>
    </p:spTree>
    <p:extLst>
      <p:ext uri="{BB962C8B-B14F-4D97-AF65-F5344CB8AC3E}">
        <p14:creationId xmlns:p14="http://schemas.microsoft.com/office/powerpoint/2010/main" val="26303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ANSWER # 18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848BE-0758-80D9-6D24-280BFC429DCE}"/>
              </a:ext>
            </a:extLst>
          </p:cNvPr>
          <p:cNvSpPr txBox="1"/>
          <p:nvPr/>
        </p:nvSpPr>
        <p:spPr>
          <a:xfrm>
            <a:off x="76200" y="838200"/>
            <a:ext cx="883919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NEW YORK, NY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PHILADELPHIA, PA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JACKSONVILLE, FL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COLUMBUS, OH</a:t>
            </a:r>
          </a:p>
        </p:txBody>
      </p:sp>
    </p:spTree>
    <p:extLst>
      <p:ext uri="{BB962C8B-B14F-4D97-AF65-F5344CB8AC3E}">
        <p14:creationId xmlns:p14="http://schemas.microsoft.com/office/powerpoint/2010/main" val="2567284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7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QUESTION # 19</a:t>
            </a:r>
          </a:p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LITERATURE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26EAC-FAD1-4216-8708-5EF38584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376081"/>
            <a:ext cx="7810500" cy="4617531"/>
          </a:xfrm>
        </p:spPr>
        <p:txBody>
          <a:bodyPr/>
          <a:lstStyle/>
          <a:p>
            <a:pPr marL="0" indent="0" algn="ctr">
              <a:buNone/>
            </a:pPr>
            <a:r>
              <a:rPr lang="en-US" sz="5800" b="1" dirty="0">
                <a:solidFill>
                  <a:srgbClr val="FFFF00"/>
                </a:solidFill>
              </a:rPr>
              <a:t>LATER ADAPTED FOR TV, FILM, AND THEATRE, WHAT 1856 NOVEL BY GUSTAVE FLAUBERT LED TO AN OBSCENITY TRIAL?</a:t>
            </a:r>
            <a:endParaRPr lang="en-US" sz="5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43365" y="-11097"/>
            <a:ext cx="8657264" cy="1143000"/>
          </a:xfrm>
        </p:spPr>
        <p:txBody>
          <a:bodyPr/>
          <a:lstStyle/>
          <a:p>
            <a:br>
              <a:rPr lang="en-US" sz="4200" b="1" dirty="0">
                <a:solidFill>
                  <a:srgbClr val="C00000"/>
                </a:solidFill>
                <a:cs typeface="Arial" charset="0"/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QUESTION # 2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FOOTBALL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</a:t>
            </a:r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-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PARTER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37" y="1752600"/>
            <a:ext cx="7761320" cy="4297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accent2">
                    <a:lumMod val="50000"/>
                  </a:schemeClr>
                </a:solidFill>
              </a:rPr>
              <a:t>WHAT TWO STADIUMS IN NEW ORLEANS HAVE HOSTED THE SUPER BOWL?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7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ANSWER # 19</a:t>
            </a:r>
          </a:p>
        </p:txBody>
      </p:sp>
      <p:sp>
        <p:nvSpPr>
          <p:cNvPr id="3" name="AutoShape 2" descr="Legend of the Pillars of Hercules on Gibraltar">
            <a:extLst>
              <a:ext uri="{FF2B5EF4-FFF2-40B4-BE49-F238E27FC236}">
                <a16:creationId xmlns:a16="http://schemas.microsoft.com/office/drawing/2014/main" id="{99ABE60B-8D9D-A160-7CCE-B753E958D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Madame Bovary eBook by Gustave Flaubert - EPUB Book | Rakuten Kobo United  States">
            <a:extLst>
              <a:ext uri="{FF2B5EF4-FFF2-40B4-BE49-F238E27FC236}">
                <a16:creationId xmlns:a16="http://schemas.microsoft.com/office/drawing/2014/main" id="{75FEB850-B0F3-5903-F76F-3F37A6F03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3232" y="914400"/>
            <a:ext cx="3757536" cy="5678055"/>
          </a:xfrm>
          <a:prstGeom prst="rect">
            <a:avLst/>
          </a:prstGeom>
          <a:noFill/>
          <a:effectLst>
            <a:glow rad="101600">
              <a:schemeClr val="accent4">
                <a:lumMod val="60000"/>
                <a:lumOff val="4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br>
              <a:rPr lang="en-US" altLang="en-US" sz="3200" b="1" dirty="0"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QUESTION # 20</a:t>
            </a:r>
            <a:b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BET UP TO 15 POINTS</a:t>
            </a:r>
            <a:b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ENTERTAINMENT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76200" y="1905000"/>
            <a:ext cx="8886825" cy="4525963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5100" b="1" dirty="0">
                <a:solidFill>
                  <a:srgbClr val="FFFF00"/>
                </a:solidFill>
              </a:rPr>
              <a:t>WHEN WHAT CHILDREN’S FRANCHISE DEBUTED IN THE UK, ONE OF THE WORDS IN ITS NAME WAS CONSIDERED TOO VIOLENT, SO IT WAS REPLACED WITH THE WORD ‘HERO’?</a:t>
            </a:r>
          </a:p>
        </p:txBody>
      </p:sp>
    </p:spTree>
    <p:extLst>
      <p:ext uri="{BB962C8B-B14F-4D97-AF65-F5344CB8AC3E}">
        <p14:creationId xmlns:p14="http://schemas.microsoft.com/office/powerpoint/2010/main" val="36514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1"/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677863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ANSWER # 20</a:t>
            </a:r>
          </a:p>
        </p:txBody>
      </p:sp>
      <p:sp>
        <p:nvSpPr>
          <p:cNvPr id="2" name="AutoShape 2" descr="Image result for surgeon's pho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surgeon's phot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8" name="Picture 4" descr="Teenage Mutant Hero Turtles Adventures | Teenage Mutant Ninja Turtles Wiki  | Fandom">
            <a:extLst>
              <a:ext uri="{FF2B5EF4-FFF2-40B4-BE49-F238E27FC236}">
                <a16:creationId xmlns:a16="http://schemas.microsoft.com/office/drawing/2014/main" id="{053D6BB7-7E97-F53E-ABFA-97910A071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00" y="838200"/>
            <a:ext cx="5334000" cy="582788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" y="304800"/>
            <a:ext cx="9144000" cy="1084835"/>
          </a:xfrm>
        </p:spPr>
        <p:txBody>
          <a:bodyPr/>
          <a:lstStyle/>
          <a:p>
            <a:r>
              <a:rPr lang="en-US" sz="7200" dirty="0">
                <a:ln w="19050">
                  <a:solidFill>
                    <a:prstClr val="black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TRIVIAMARYLAND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C9A0-EBB2-4D3C-91A8-1A4118EC5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8" y="6324600"/>
            <a:ext cx="90678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triviamaryland.com                                                          @triviamaryland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CA308591-82D6-4164-BDD4-0197B7B01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4600" y="6399178"/>
            <a:ext cx="295470" cy="3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TIEBREAKER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26EAC-FAD1-4216-8708-5EF38584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845957"/>
            <a:ext cx="7543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500" b="1" dirty="0">
                <a:solidFill>
                  <a:srgbClr val="FFFF00"/>
                </a:solidFill>
              </a:rPr>
              <a:t>HOW MANY LETTER SPACES ARE THERE ON THE </a:t>
            </a:r>
            <a:r>
              <a:rPr lang="en-US" sz="7500" b="1" i="1" dirty="0">
                <a:solidFill>
                  <a:srgbClr val="FFFF00"/>
                </a:solidFill>
              </a:rPr>
              <a:t>WHEEL OF FORTUNE </a:t>
            </a:r>
            <a:r>
              <a:rPr lang="en-US" sz="7500" b="1" dirty="0">
                <a:solidFill>
                  <a:srgbClr val="FFFF00"/>
                </a:solidFill>
              </a:rPr>
              <a:t>BOARD?</a:t>
            </a:r>
            <a:endParaRPr lang="en-US" sz="75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TIEBREAKER 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D6D83-710E-88DB-A923-479F8D6E5639}"/>
              </a:ext>
            </a:extLst>
          </p:cNvPr>
          <p:cNvSpPr txBox="1"/>
          <p:nvPr/>
        </p:nvSpPr>
        <p:spPr>
          <a:xfrm>
            <a:off x="0" y="468859"/>
            <a:ext cx="9138821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100" dirty="0">
                <a:solidFill>
                  <a:srgbClr val="FFFF00"/>
                </a:solidFill>
                <a:latin typeface="+mn-lt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32522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ANSWER #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BFAD74-A4F8-EC40-2DBE-18D70C9ABA19}"/>
              </a:ext>
            </a:extLst>
          </p:cNvPr>
          <p:cNvSpPr txBox="1"/>
          <p:nvPr/>
        </p:nvSpPr>
        <p:spPr>
          <a:xfrm>
            <a:off x="152400" y="685800"/>
            <a:ext cx="88392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SUPERDOME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TULANE STADIUM</a:t>
            </a:r>
          </a:p>
        </p:txBody>
      </p:sp>
      <p:pic>
        <p:nvPicPr>
          <p:cNvPr id="1026" name="Picture 2" descr="What to Eat at the Superdome During Saints Games This Season - Eater New  Orleans">
            <a:extLst>
              <a:ext uri="{FF2B5EF4-FFF2-40B4-BE49-F238E27FC236}">
                <a16:creationId xmlns:a16="http://schemas.microsoft.com/office/drawing/2014/main" id="{9D087E34-9ED0-F873-855A-2EE8098C0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4003090"/>
            <a:ext cx="4191001" cy="247391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ulane Stadium - History, Photos &amp; More of the former NFL stadium of the  New Orleans Saints">
            <a:extLst>
              <a:ext uri="{FF2B5EF4-FFF2-40B4-BE49-F238E27FC236}">
                <a16:creationId xmlns:a16="http://schemas.microsoft.com/office/drawing/2014/main" id="{7A30EDE9-433C-DE42-D3EE-41323AD79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4224" y="4003090"/>
            <a:ext cx="4419600" cy="247391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9144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charset="0"/>
              </a:rPr>
              <a:t>QUESTION # 3</a:t>
            </a:r>
            <a:br>
              <a:rPr lang="en-US" sz="4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charset="0"/>
              </a:rPr>
              <a:t>TELEVISION</a:t>
            </a:r>
            <a:br>
              <a:rPr lang="en-US" sz="4200" b="1" dirty="0">
                <a:solidFill>
                  <a:srgbClr val="006666"/>
                </a:solidFill>
                <a:cs typeface="Arial" charset="0"/>
              </a:rPr>
            </a:b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2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3900" y="1371600"/>
            <a:ext cx="7696200" cy="2895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FFFF00"/>
                </a:solidFill>
              </a:rPr>
              <a:t>WHAT TIKTOK STAR WITH OVER 45 MILLION FOLLOWERS WAS THE FIRST PERSON TO APPEAR ON </a:t>
            </a:r>
            <a:r>
              <a:rPr lang="en-US" sz="5000" b="1" i="1" dirty="0">
                <a:solidFill>
                  <a:srgbClr val="FFFF00"/>
                </a:solidFill>
              </a:rPr>
              <a:t>DANCING WITH THE STARS </a:t>
            </a:r>
            <a:r>
              <a:rPr lang="en-US" sz="5000" b="1" dirty="0">
                <a:solidFill>
                  <a:srgbClr val="FFFF00"/>
                </a:solidFill>
              </a:rPr>
              <a:t>AS PART OF A SAME</a:t>
            </a:r>
            <a:r>
              <a:rPr lang="en-US" sz="5000" b="1" i="1" dirty="0">
                <a:solidFill>
                  <a:srgbClr val="FFFF00"/>
                </a:solidFill>
              </a:rPr>
              <a:t>-</a:t>
            </a:r>
            <a:r>
              <a:rPr lang="en-US" sz="5000" b="1" dirty="0">
                <a:solidFill>
                  <a:srgbClr val="FFFF00"/>
                </a:solidFill>
              </a:rPr>
              <a:t>SEX PARTNERSHIP?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4403"/>
            <a:ext cx="8229600" cy="690203"/>
          </a:xfrm>
        </p:spPr>
        <p:txBody>
          <a:bodyPr/>
          <a:lstStyle/>
          <a:p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charset="0"/>
              </a:rPr>
              <a:t>ANSWER #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1F717B-2BF2-8C92-03FB-F7E3EA881234}"/>
              </a:ext>
            </a:extLst>
          </p:cNvPr>
          <p:cNvSpPr txBox="1"/>
          <p:nvPr/>
        </p:nvSpPr>
        <p:spPr>
          <a:xfrm>
            <a:off x="0" y="4572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FF00"/>
                </a:solidFill>
                <a:latin typeface="+mn-lt"/>
              </a:rPr>
              <a:t>JOJO SIWA</a:t>
            </a:r>
            <a:endParaRPr lang="en-US" sz="16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Picture 2" descr="Jenna Johnson on JoJo Siwa saving her Dancing with the Stars fall -  GoldDerby">
            <a:extLst>
              <a:ext uri="{FF2B5EF4-FFF2-40B4-BE49-F238E27FC236}">
                <a16:creationId xmlns:a16="http://schemas.microsoft.com/office/drawing/2014/main" id="{7580593F-833C-ACA5-4E07-CC87726AF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7400" y="2971800"/>
            <a:ext cx="5301792" cy="350209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546893"/>
            <a:ext cx="9144000" cy="1284287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QUESTION # 4</a:t>
            </a:r>
            <a:b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MONEY</a:t>
            </a:r>
            <a:b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en-US" altLang="en-US" sz="3600" b="1" i="1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PARTER</a:t>
            </a:r>
            <a:b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endParaRPr lang="en-US" altLang="en-US" sz="4000" dirty="0">
              <a:solidFill>
                <a:schemeClr val="accent3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382000" cy="4144963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5400" dirty="0">
              <a:solidFill>
                <a:schemeClr val="bg1"/>
              </a:solidFill>
            </a:endParaRPr>
          </a:p>
          <a:p>
            <a:pPr algn="ctr"/>
            <a:endParaRPr lang="en-US" altLang="en-US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0500" y="1732235"/>
            <a:ext cx="8686799" cy="403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>
                <a:solidFill>
                  <a:srgbClr val="C0EFF8"/>
                </a:solidFill>
              </a:rPr>
              <a:t>BESIDES THE UNITED STATES, WHAT THREE MAINLAND COUNTRIES IN THE AMERICAS USE THE </a:t>
            </a:r>
            <a:br>
              <a:rPr lang="en-US" altLang="en-US" sz="5400" b="1" dirty="0">
                <a:solidFill>
                  <a:srgbClr val="C0EFF8"/>
                </a:solidFill>
              </a:rPr>
            </a:br>
            <a:r>
              <a:rPr lang="en-US" altLang="en-US" sz="5400" b="1" dirty="0">
                <a:solidFill>
                  <a:srgbClr val="C0EFF8"/>
                </a:solidFill>
              </a:rPr>
              <a:t>U.S. DOLLAR AS THEIR OFFICIAL CURRENCY?</a:t>
            </a:r>
          </a:p>
        </p:txBody>
      </p:sp>
    </p:spTree>
    <p:extLst>
      <p:ext uri="{BB962C8B-B14F-4D97-AF65-F5344CB8AC3E}">
        <p14:creationId xmlns:p14="http://schemas.microsoft.com/office/powerpoint/2010/main" val="30568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181219</TotalTime>
  <Words>954</Words>
  <Application>Microsoft Office PowerPoint</Application>
  <PresentationFormat>On-screen Show (4:3)</PresentationFormat>
  <Paragraphs>234</Paragraphs>
  <Slides>55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Calibri</vt:lpstr>
      <vt:lpstr>Arial</vt:lpstr>
      <vt:lpstr>Berlin Sans FB Demi</vt:lpstr>
      <vt:lpstr>1_Office Theme</vt:lpstr>
      <vt:lpstr>TRIVIAMARYLAND WORLD SERIES  </vt:lpstr>
      <vt:lpstr>PowerPoint Presentation</vt:lpstr>
      <vt:lpstr> QUESTION # 1 VICE PRESIDENTS</vt:lpstr>
      <vt:lpstr>ANSWER # 1</vt:lpstr>
      <vt:lpstr> QUESTION # 2 FOOTBALL 2-PARTER</vt:lpstr>
      <vt:lpstr>ANSWER # 2</vt:lpstr>
      <vt:lpstr> QUESTION # 3 TELEVISION  </vt:lpstr>
      <vt:lpstr>ANSWER # 3</vt:lpstr>
      <vt:lpstr>QUESTION # 4 MONEY 3-PARTER </vt:lpstr>
      <vt:lpstr>ANSWER # 4</vt:lpstr>
      <vt:lpstr> QUESTION # 5 PHYSICS</vt:lpstr>
      <vt:lpstr>ANSWER # 5</vt:lpstr>
      <vt:lpstr>QUESTION # 6</vt:lpstr>
      <vt:lpstr>   </vt:lpstr>
      <vt:lpstr>   </vt:lpstr>
      <vt:lpstr>   </vt:lpstr>
      <vt:lpstr>   </vt:lpstr>
      <vt:lpstr>   </vt:lpstr>
      <vt:lpstr>   </vt:lpstr>
      <vt:lpstr>  QUESTION # 7 MATHEMATICS </vt:lpstr>
      <vt:lpstr> ANSWER # 7</vt:lpstr>
      <vt:lpstr> QUESTION # 8 NAME THE ART &amp; ARTIST 2-PARTER</vt:lpstr>
      <vt:lpstr>ANSWER # 8</vt:lpstr>
      <vt:lpstr>  QUESTION # 9 ANNUAL EVENTS </vt:lpstr>
      <vt:lpstr>ANSWER # 9</vt:lpstr>
      <vt:lpstr>      </vt:lpstr>
      <vt:lpstr>PowerPoint Presentation</vt:lpstr>
      <vt:lpstr>HALFTIME </vt:lpstr>
      <vt:lpstr> QUESTION # 11 FOOD &amp; DRINK </vt:lpstr>
      <vt:lpstr> ANSWER # 11</vt:lpstr>
      <vt:lpstr> QUESTION # 12 WORLD FLAGS 3-PARTER</vt:lpstr>
      <vt:lpstr>ANSWER # 12</vt:lpstr>
      <vt:lpstr> QUESTION # 13 AWARDS </vt:lpstr>
      <vt:lpstr>ANSWER # 13</vt:lpstr>
      <vt:lpstr>PowerPoint Presentation</vt:lpstr>
      <vt:lpstr>PowerPoint Presentation</vt:lpstr>
      <vt:lpstr> QUESTION # 15 FASHION</vt:lpstr>
      <vt:lpstr>ANSWER # 15</vt:lpstr>
      <vt:lpstr>QUESTION # 16</vt:lpstr>
      <vt:lpstr>  </vt:lpstr>
      <vt:lpstr>  </vt:lpstr>
      <vt:lpstr>  </vt:lpstr>
      <vt:lpstr>  </vt:lpstr>
      <vt:lpstr>  </vt:lpstr>
      <vt:lpstr> QUESTION # 17 BUSINESS </vt:lpstr>
      <vt:lpstr> ANSWER # 17</vt:lpstr>
      <vt:lpstr> QUESTION # 18 U.S. STATES 4-PARTER  </vt:lpstr>
      <vt:lpstr> ANSWER # 18  </vt:lpstr>
      <vt:lpstr>PowerPoint Presentation</vt:lpstr>
      <vt:lpstr>PowerPoint Presentation</vt:lpstr>
      <vt:lpstr> QUESTION # 20 BET UP TO 15 POINTS ENTERTAINMENT</vt:lpstr>
      <vt:lpstr>ANSWER # 20</vt:lpstr>
      <vt:lpstr>TRIVIAMARYLAND </vt:lpstr>
      <vt:lpstr>PowerPoint Presentation</vt:lpstr>
      <vt:lpstr>PowerPoint Presentation</vt:lpstr>
    </vt:vector>
  </TitlesOfParts>
  <Company>GSB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TriviaMaryland</dc:title>
  <dc:creator>Brad Glazer</dc:creator>
  <cp:keywords>trivia</cp:keywords>
  <cp:lastModifiedBy>kent hash</cp:lastModifiedBy>
  <cp:revision>10637</cp:revision>
  <cp:lastPrinted>2016-06-16T12:22:30Z</cp:lastPrinted>
  <dcterms:created xsi:type="dcterms:W3CDTF">2007-02-10T13:01:25Z</dcterms:created>
  <dcterms:modified xsi:type="dcterms:W3CDTF">2023-09-24T12:10:46Z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-1494543643</vt:i4>
  </property>
  <property fmtid="{D5CDD505-2E9C-101B-9397-08002B2CF9AE}" pid="3" name="_NewReviewCycle">
    <vt:lpwstr/>
  </property>
  <property fmtid="{D5CDD505-2E9C-101B-9397-08002B2CF9AE}" pid="4" name="_EmailSubject">
    <vt:lpwstr>World Series</vt:lpwstr>
  </property>
  <property fmtid="{D5CDD505-2E9C-101B-9397-08002B2CF9AE}" pid="5" name="_AuthorEmail">
    <vt:lpwstr>Brad.M.Glazer@ssa.gov</vt:lpwstr>
  </property>
  <property fmtid="{D5CDD505-2E9C-101B-9397-08002B2CF9AE}" pid="6" name="_AuthorEmailDisplayName">
    <vt:lpwstr>Glazer, Brad M.</vt:lpwstr>
  </property>
  <property fmtid="{D5CDD505-2E9C-101B-9397-08002B2CF9AE}" pid="7" name="_PreviousAdHocReviewCycleID">
    <vt:i4>1373386483</vt:i4>
  </property>
</Properties>
</file>