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5"/>
  </p:notesMasterIdLst>
  <p:sldIdLst>
    <p:sldId id="6418" r:id="rId2"/>
    <p:sldId id="6368" r:id="rId3"/>
    <p:sldId id="6369" r:id="rId4"/>
    <p:sldId id="6412" r:id="rId5"/>
    <p:sldId id="6413" r:id="rId6"/>
    <p:sldId id="6264" r:id="rId7"/>
    <p:sldId id="6265" r:id="rId8"/>
    <p:sldId id="6359" r:id="rId9"/>
    <p:sldId id="6427" r:id="rId10"/>
    <p:sldId id="6235" r:id="rId11"/>
    <p:sldId id="6236" r:id="rId12"/>
    <p:sldId id="6338" r:id="rId13"/>
    <p:sldId id="6403" r:id="rId14"/>
    <p:sldId id="6342" r:id="rId15"/>
    <p:sldId id="6436" r:id="rId16"/>
    <p:sldId id="6444" r:id="rId17"/>
    <p:sldId id="6438" r:id="rId18"/>
    <p:sldId id="6285" r:id="rId19"/>
    <p:sldId id="6286" r:id="rId20"/>
    <p:sldId id="6216" r:id="rId21"/>
    <p:sldId id="6217" r:id="rId22"/>
    <p:sldId id="6351" r:id="rId23"/>
    <p:sldId id="6352" r:id="rId24"/>
    <p:sldId id="6439" r:id="rId25"/>
    <p:sldId id="6440" r:id="rId26"/>
    <p:sldId id="6419" r:id="rId27"/>
    <p:sldId id="6361" r:id="rId28"/>
    <p:sldId id="6373" r:id="rId29"/>
    <p:sldId id="6271" r:id="rId30"/>
    <p:sldId id="6272" r:id="rId31"/>
    <p:sldId id="6319" r:id="rId32"/>
    <p:sldId id="6320" r:id="rId33"/>
    <p:sldId id="6212" r:id="rId34"/>
    <p:sldId id="6428" r:id="rId35"/>
    <p:sldId id="6370" r:id="rId36"/>
    <p:sldId id="6371" r:id="rId37"/>
    <p:sldId id="6344" r:id="rId38"/>
    <p:sldId id="6410" r:id="rId39"/>
    <p:sldId id="6405" r:id="rId40"/>
    <p:sldId id="6447" r:id="rId41"/>
    <p:sldId id="6448" r:id="rId42"/>
    <p:sldId id="6449" r:id="rId43"/>
    <p:sldId id="6218" r:id="rId44"/>
    <p:sldId id="6219" r:id="rId45"/>
    <p:sldId id="6445" r:id="rId46"/>
    <p:sldId id="6446" r:id="rId47"/>
    <p:sldId id="6414" r:id="rId48"/>
    <p:sldId id="6415" r:id="rId49"/>
    <p:sldId id="6353" r:id="rId50"/>
    <p:sldId id="6354" r:id="rId51"/>
    <p:sldId id="6420" r:id="rId52"/>
    <p:sldId id="6398" r:id="rId53"/>
    <p:sldId id="6399" r:id="rId54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8E"/>
    <a:srgbClr val="003366"/>
    <a:srgbClr val="006600"/>
    <a:srgbClr val="1A4E34"/>
    <a:srgbClr val="000000"/>
    <a:srgbClr val="336600"/>
    <a:srgbClr val="E5C471"/>
    <a:srgbClr val="FF5757"/>
    <a:srgbClr val="00FA00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6250" autoAdjust="0"/>
    <p:restoredTop sz="95226" autoAdjust="0"/>
  </p:normalViewPr>
  <p:slideViewPr>
    <p:cSldViewPr>
      <p:cViewPr varScale="1">
        <p:scale>
          <a:sx n="69" d="100"/>
          <a:sy n="69" d="100"/>
        </p:scale>
        <p:origin x="19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8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602523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524166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25151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68211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71170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22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23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45174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212907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045312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037492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690044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49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4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5426"/>
            <a:ext cx="8229600" cy="808038"/>
          </a:xfrm>
        </p:spPr>
        <p:txBody>
          <a:bodyPr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</a:br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WORLD SERIES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9F5D916C-4E21-40E9-AB09-E085FBF47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400" y="6406355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100FA7-E927-405D-A8B7-E90ADF103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00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11430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HISTORY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3703" y="1447800"/>
            <a:ext cx="777659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5750" b="1" dirty="0">
                <a:solidFill>
                  <a:srgbClr val="FFFF00"/>
                </a:solidFill>
              </a:rPr>
              <a:t>NAMED FOR AN ILLINOIS REPRESENTATIVE, THE WHITE-SLAVE TRAFFIC ACT OF 1910 IS BETTER KNOWN AS WHAT “ACT”?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4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579" y="108814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36" y="1142320"/>
            <a:ext cx="8382000" cy="1752601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dirty="0"/>
              <a:t> 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5D2CD-73AF-4123-A102-F60B9E2DD323}"/>
              </a:ext>
            </a:extLst>
          </p:cNvPr>
          <p:cNvSpPr txBox="1"/>
          <p:nvPr/>
        </p:nvSpPr>
        <p:spPr>
          <a:xfrm>
            <a:off x="-228600" y="642213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3200" dirty="0">
                <a:solidFill>
                  <a:srgbClr val="FFFF00"/>
                </a:solidFill>
                <a:latin typeface="+mn-lt"/>
              </a:rPr>
              <a:t>MANN ACT</a:t>
            </a:r>
            <a:endParaRPr lang="en-US" sz="13200" dirty="0">
              <a:latin typeface="+mn-lt"/>
            </a:endParaRPr>
          </a:p>
        </p:txBody>
      </p:sp>
      <p:pic>
        <p:nvPicPr>
          <p:cNvPr id="4" name="Picture 2" descr="The Mann Act: How a Law Meant to Help Women was Misused | HistoryNet">
            <a:extLst>
              <a:ext uri="{FF2B5EF4-FFF2-40B4-BE49-F238E27FC236}">
                <a16:creationId xmlns:a16="http://schemas.microsoft.com/office/drawing/2014/main" id="{39977306-0A2D-41C6-BE6C-46F595D8C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36" y="2894921"/>
            <a:ext cx="7134527" cy="3734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d"/>
      </p:transition>
    </mc:Choice>
    <mc:Fallback xmlns=""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57450" y="2057400"/>
            <a:ext cx="42291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 CLOTHING BRANDS</a:t>
            </a:r>
          </a:p>
        </p:txBody>
      </p:sp>
      <p:pic>
        <p:nvPicPr>
          <p:cNvPr id="2050" name="Picture 2" descr="The Versace logo explanation. How the Medusa symbol came to be">
            <a:extLst>
              <a:ext uri="{FF2B5EF4-FFF2-40B4-BE49-F238E27FC236}">
                <a16:creationId xmlns:a16="http://schemas.microsoft.com/office/drawing/2014/main" id="{E1EC1F93-F259-424A-B53B-4D506BC16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550" y="50307"/>
            <a:ext cx="6972300" cy="658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A2EE6CF-A672-4C4E-8816-7FC507FA2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33" y="93493"/>
            <a:ext cx="6671014" cy="667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rth Face logo and symbol, meaning, history, PNG">
            <a:extLst>
              <a:ext uri="{FF2B5EF4-FFF2-40B4-BE49-F238E27FC236}">
                <a16:creationId xmlns:a16="http://schemas.microsoft.com/office/drawing/2014/main" id="{95980499-BF9D-4F3A-9A27-7FB612FB7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99427" y="97932"/>
            <a:ext cx="5087173" cy="661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ew Burberry logo is stripped of knighthood | Creative Bloq">
            <a:extLst>
              <a:ext uri="{FF2B5EF4-FFF2-40B4-BE49-F238E27FC236}">
                <a16:creationId xmlns:a16="http://schemas.microsoft.com/office/drawing/2014/main" id="{F39A9AC7-3C0F-41AA-A225-7216068AF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064" y="472445"/>
            <a:ext cx="8553872" cy="586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rmani logo – MARKS IP LAW FIRM">
            <a:extLst>
              <a:ext uri="{FF2B5EF4-FFF2-40B4-BE49-F238E27FC236}">
                <a16:creationId xmlns:a16="http://schemas.microsoft.com/office/drawing/2014/main" id="{C1F24F19-4593-4602-842D-BC7334BE4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291" y="990600"/>
            <a:ext cx="8576298" cy="452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42754" y="339938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036" y="54430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#6</a:t>
            </a:r>
          </a:p>
        </p:txBody>
      </p:sp>
      <p:pic>
        <p:nvPicPr>
          <p:cNvPr id="1028" name="Picture 4" descr="The Versace logo explanation. How the Medusa symbol came to be">
            <a:extLst>
              <a:ext uri="{FF2B5EF4-FFF2-40B4-BE49-F238E27FC236}">
                <a16:creationId xmlns:a16="http://schemas.microsoft.com/office/drawing/2014/main" id="{5463BA6A-23E9-4A37-B8FB-34674640F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57" y="762000"/>
            <a:ext cx="7290175" cy="58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9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95491" y="2918247"/>
            <a:ext cx="899889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A275C5-053D-43F4-9D27-1D7654BC4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06" y="116671"/>
            <a:ext cx="5057896" cy="505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12-5127106_lululemon-emblema-lululemon-logo-black-background - The Summit  BirminghamThe Summit Birmingham">
            <a:extLst>
              <a:ext uri="{FF2B5EF4-FFF2-40B4-BE49-F238E27FC236}">
                <a16:creationId xmlns:a16="http://schemas.microsoft.com/office/drawing/2014/main" id="{09D665F5-C5CF-4C51-A50F-1B0F3F76CD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74"/>
          <a:stretch/>
        </p:blipFill>
        <p:spPr bwMode="auto">
          <a:xfrm>
            <a:off x="1165466" y="5171808"/>
            <a:ext cx="6699250" cy="139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2918247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26" name="Picture 2" descr="North Face logo and symbol, meaning, history, PNG">
            <a:extLst>
              <a:ext uri="{FF2B5EF4-FFF2-40B4-BE49-F238E27FC236}">
                <a16:creationId xmlns:a16="http://schemas.microsoft.com/office/drawing/2014/main" id="{E01218B4-D3B0-4FEF-8CA9-958C8C8B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1" y="326051"/>
            <a:ext cx="912937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r"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2918247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Burberry – Logos Download">
            <a:extLst>
              <a:ext uri="{FF2B5EF4-FFF2-40B4-BE49-F238E27FC236}">
                <a16:creationId xmlns:a16="http://schemas.microsoft.com/office/drawing/2014/main" id="{34AC0996-09B6-4191-A89E-BE0B1BF3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04" y="342633"/>
            <a:ext cx="6761992" cy="61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1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5491" y="1731825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884025" y="2764055"/>
            <a:ext cx="5667294" cy="575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0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3B9B11-C899-4EB1-B612-E2F137843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845"/>
            <a:ext cx="8534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QUESTION # 7</a:t>
            </a:r>
            <a:br>
              <a:rPr lang="en-US" sz="4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PODCASTING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650" y="1447800"/>
            <a:ext cx="86487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800" b="1" dirty="0">
                <a:solidFill>
                  <a:srgbClr val="FFFF00"/>
                </a:solidFill>
              </a:rPr>
              <a:t>IN 2020, WHOSE PODCAST DID SPOTIFY PURCHASE FOR A RECORD $200 MILLION?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1">
                    <a:lumMod val="20000"/>
                    <a:lumOff val="80000"/>
                  </a:schemeClr>
                </a:solidFill>
                <a:cs typeface="Arial" charset="0"/>
              </a:rPr>
              <a:t>ANSWER #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22CFC9-FF23-4467-BBF7-235A0C23E403}"/>
              </a:ext>
            </a:extLst>
          </p:cNvPr>
          <p:cNvSpPr txBox="1"/>
          <p:nvPr/>
        </p:nvSpPr>
        <p:spPr>
          <a:xfrm>
            <a:off x="0" y="685800"/>
            <a:ext cx="9144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5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JOE ROGAN</a:t>
            </a:r>
          </a:p>
        </p:txBody>
      </p:sp>
      <p:pic>
        <p:nvPicPr>
          <p:cNvPr id="3" name="Picture 2" descr="18 Joe Rogan Experience Podcasts You Must Listen From 2019">
            <a:extLst>
              <a:ext uri="{FF2B5EF4-FFF2-40B4-BE49-F238E27FC236}">
                <a16:creationId xmlns:a16="http://schemas.microsoft.com/office/drawing/2014/main" id="{9F4F5B92-5164-43F5-AE88-80DAB42C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0"/>
            <a:ext cx="6172200" cy="3477006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4000" b="1" dirty="0">
                <a:latin typeface="+mn-lt"/>
                <a:cs typeface="Arial" pitchFamily="34" charset="0"/>
              </a:rPr>
              <a:t>THE HUMAN BODY</a:t>
            </a:r>
            <a:endParaRPr lang="en-US" sz="4200" b="1" dirty="0"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87859"/>
            <a:ext cx="8534400" cy="428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150" dirty="0">
                <a:solidFill>
                  <a:schemeClr val="accent2">
                    <a:lumMod val="50000"/>
                  </a:schemeClr>
                </a:solidFill>
              </a:rPr>
              <a:t>WHAT IS THE MEDICAL TERM USED WHEN FOOD “GOES DOWN THE WRONG PIPE”?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58136" y="76200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C00000"/>
                </a:solidFill>
                <a:cs typeface="Arial" charset="0"/>
              </a:rPr>
            </a:br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QUESTION # 8</a:t>
            </a:r>
            <a:br>
              <a:rPr lang="en-US" sz="4000" b="1" dirty="0">
                <a:solidFill>
                  <a:srgbClr val="C00000"/>
                </a:solidFill>
                <a:cs typeface="Arial" charset="0"/>
              </a:rPr>
            </a:br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U.S. PRESIDENTS</a:t>
            </a:r>
            <a:br>
              <a:rPr lang="en-US" sz="4000" b="1" dirty="0">
                <a:solidFill>
                  <a:srgbClr val="C00000"/>
                </a:solidFill>
                <a:cs typeface="Arial" charset="0"/>
              </a:rPr>
            </a:br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2-PARTER</a:t>
            </a:r>
            <a:endParaRPr lang="en-US" sz="36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168" y="1981200"/>
            <a:ext cx="80772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sz="6200" b="1" dirty="0">
                <a:solidFill>
                  <a:schemeClr val="tx2">
                    <a:lumMod val="50000"/>
                  </a:schemeClr>
                </a:solidFill>
              </a:rPr>
              <a:t>WHICH TWO U.S. PRESIDENTS WERE BORN IN A STATE THAT BEGINS WITH THE LETTER ‘I’?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-25400"/>
            <a:ext cx="8381999" cy="688508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  <a:cs typeface="Arial" charset="0"/>
              </a:rPr>
              <a:t>ANSWER # 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1500" y="1418789"/>
            <a:ext cx="4191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3B9D3-D89D-40CA-8719-A4B589FD11B2}"/>
              </a:ext>
            </a:extLst>
          </p:cNvPr>
          <p:cNvSpPr txBox="1"/>
          <p:nvPr/>
        </p:nvSpPr>
        <p:spPr>
          <a:xfrm>
            <a:off x="206775" y="663108"/>
            <a:ext cx="873044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RONALD REAGAN</a:t>
            </a:r>
          </a:p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(ILLINOIS)</a:t>
            </a:r>
            <a:endParaRPr lang="en-US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HERBERT HOOVER</a:t>
            </a:r>
          </a:p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(IOWA)</a:t>
            </a:r>
          </a:p>
        </p:txBody>
      </p:sp>
      <p:pic>
        <p:nvPicPr>
          <p:cNvPr id="6146" name="Picture 2" descr="Ronald Reagan | Biography, Facts, &amp; Accomplishments | Britannica">
            <a:extLst>
              <a:ext uri="{FF2B5EF4-FFF2-40B4-BE49-F238E27FC236}">
                <a16:creationId xmlns:a16="http://schemas.microsoft.com/office/drawing/2014/main" id="{45826E53-D78E-4514-9867-0CBA25AA9B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4288" y="4724399"/>
            <a:ext cx="3373515" cy="206905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rbert Hoover - Biography, Facts &amp; Presidency - HISTORY">
            <a:extLst>
              <a:ext uri="{FF2B5EF4-FFF2-40B4-BE49-F238E27FC236}">
                <a16:creationId xmlns:a16="http://schemas.microsoft.com/office/drawing/2014/main" id="{A4DFB039-7E17-4274-8962-15715D08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91448"/>
            <a:ext cx="3562904" cy="2102003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QUESTION # 9</a:t>
            </a:r>
            <a:b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FICTIONAL CHARACTERS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2718"/>
            <a:ext cx="8458200" cy="39925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5750" b="1" dirty="0">
                <a:solidFill>
                  <a:srgbClr val="003366"/>
                </a:solidFill>
              </a:rPr>
              <a:t>WHAT FICTIONAL CHARACTER’S LIKENESS HAS BEEN USED FOR A COOKIE SOLD BY KEEBLER AND A DOG TREAT SOLD BY SNAUSAGES?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ANSWER # 9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80016" y="734567"/>
            <a:ext cx="834390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5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87DDE2-AAFB-4ECC-BEC3-73616CD875E0}"/>
              </a:ext>
            </a:extLst>
          </p:cNvPr>
          <p:cNvSpPr txBox="1"/>
          <p:nvPr/>
        </p:nvSpPr>
        <p:spPr>
          <a:xfrm>
            <a:off x="152400" y="745836"/>
            <a:ext cx="88392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1500" b="1" dirty="0">
                <a:solidFill>
                  <a:srgbClr val="003366"/>
                </a:solidFill>
                <a:latin typeface="+mn-lt"/>
              </a:rPr>
              <a:t>SCOOBY-DOO </a:t>
            </a:r>
            <a:endParaRPr lang="en-US" sz="11500" dirty="0">
              <a:latin typeface="+mn-lt"/>
            </a:endParaRPr>
          </a:p>
        </p:txBody>
      </p:sp>
      <p:pic>
        <p:nvPicPr>
          <p:cNvPr id="7170" name="Picture 2" descr="Amazon.com: Keebler Scooby-Doo! Graham Cracker Sticks - Honey - 11 oz">
            <a:extLst>
              <a:ext uri="{FF2B5EF4-FFF2-40B4-BE49-F238E27FC236}">
                <a16:creationId xmlns:a16="http://schemas.microsoft.com/office/drawing/2014/main" id="{BF0FBA34-3277-413F-8ACF-2750F002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33623"/>
            <a:ext cx="25146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Fictional Brands That Crossed Over to Reality - Bloomberg">
            <a:extLst>
              <a:ext uri="{FF2B5EF4-FFF2-40B4-BE49-F238E27FC236}">
                <a16:creationId xmlns:a16="http://schemas.microsoft.com/office/drawing/2014/main" id="{88E3F5FF-3260-4892-B48A-75075875D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3001" y="3033623"/>
            <a:ext cx="2514599" cy="36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4800" y="180511"/>
            <a:ext cx="5562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  <a:t>MUSIC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  <a:cs typeface="Arial" pitchFamily="34" charset="0"/>
              </a:rPr>
              <a:t>3-PARTER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94024"/>
            <a:ext cx="8686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200" cap="all" dirty="0">
                <a:solidFill>
                  <a:srgbClr val="FFFF00"/>
                </a:solidFill>
                <a:latin typeface="+mn-lt"/>
              </a:rPr>
              <a:t>NAME THE TITLE, ORIGINAL GROUP, AND COVER ARTIST FOR THE FOLLOWING SONG:</a:t>
            </a:r>
            <a:endParaRPr lang="en-US" sz="62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15364" name="Picture 4" descr="BoomBox Sticker GIF | Gfycat">
            <a:extLst>
              <a:ext uri="{FF2B5EF4-FFF2-40B4-BE49-F238E27FC236}">
                <a16:creationId xmlns:a16="http://schemas.microsoft.com/office/drawing/2014/main" id="{A4F21F73-F974-499F-AD0F-7C2CA24932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84" y="293383"/>
            <a:ext cx="2808616" cy="19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FIXCARRIE">
            <a:hlinkClick r:id="" action="ppaction://media"/>
            <a:extLst>
              <a:ext uri="{FF2B5EF4-FFF2-40B4-BE49-F238E27FC236}">
                <a16:creationId xmlns:a16="http://schemas.microsoft.com/office/drawing/2014/main" id="{27364BF8-F43B-4D37-9E09-C902E822C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8318" y="62264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3861015" y="1112429"/>
            <a:ext cx="1520698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TITLE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2461957" y="3059732"/>
            <a:ext cx="4318813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ORIGINAL GROUP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2788876" y="5024121"/>
            <a:ext cx="3566243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/>
              <a:t>COVER ARTIST</a:t>
            </a:r>
            <a:br>
              <a:rPr lang="en-US" sz="6400" dirty="0"/>
            </a:br>
            <a:endParaRPr lang="en-US" sz="6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" y="3963089"/>
            <a:ext cx="91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+mn-lt"/>
              </a:rPr>
              <a:t>COLDPLAY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01032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+mn-lt"/>
              </a:rPr>
              <a:t>“FIX YOU”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871335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+mn-lt"/>
              </a:rPr>
              <a:t>CARRIE UNDERWOOD</a:t>
            </a:r>
          </a:p>
        </p:txBody>
      </p:sp>
      <p:pic>
        <p:nvPicPr>
          <p:cNvPr id="16386" name="Picture 2" descr="Note Scores Eight - Free image on Pixabay">
            <a:extLst>
              <a:ext uri="{FF2B5EF4-FFF2-40B4-BE49-F238E27FC236}">
                <a16:creationId xmlns:a16="http://schemas.microsoft.com/office/drawing/2014/main" id="{28D04842-79E0-4CDF-BCB0-DCB1AAC1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992"/>
            <a:ext cx="1297384" cy="16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Note Scores Eight - Free image on Pixabay">
            <a:extLst>
              <a:ext uri="{FF2B5EF4-FFF2-40B4-BE49-F238E27FC236}">
                <a16:creationId xmlns:a16="http://schemas.microsoft.com/office/drawing/2014/main" id="{80AAADE4-B236-4BC5-B552-06A84550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82854"/>
            <a:ext cx="1297383" cy="160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48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24" y="533400"/>
            <a:ext cx="8768752" cy="1488806"/>
          </a:xfrm>
          <a:noFill/>
          <a:ln>
            <a:noFill/>
          </a:ln>
        </p:spPr>
        <p:txBody>
          <a:bodyPr/>
          <a:lstStyle/>
          <a:p>
            <a:r>
              <a:rPr lang="en-US" sz="14000" dirty="0">
                <a:ln>
                  <a:solidFill>
                    <a:srgbClr val="00FA00"/>
                  </a:solidFill>
                </a:ln>
                <a:solidFill>
                  <a:srgbClr val="FCFC8E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latin typeface="+mj-lt"/>
              </a:rPr>
              <a:t>QUESTION # 11</a:t>
            </a:r>
          </a:p>
          <a:p>
            <a:pPr algn="ctr"/>
            <a:r>
              <a:rPr lang="en-US" sz="4200" dirty="0">
                <a:latin typeface="+mj-lt"/>
              </a:rPr>
              <a:t>SCIENCE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86967"/>
            <a:ext cx="7315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b="1" dirty="0">
                <a:solidFill>
                  <a:srgbClr val="003366"/>
                </a:solidFill>
              </a:rPr>
              <a:t>THE MEDICAL CONDITION GOITER, WHICH IS AN ABNORMAL ENLARGEMENT OF THE THYROID GLAND, IS MOST OFTEN CAUSED BY A DIETARY LACK OF WHAT?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0414" y="-665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200" dirty="0">
                <a:latin typeface="+mj-lt"/>
              </a:rPr>
              <a:t>ANSWER # 11</a:t>
            </a:r>
            <a:br>
              <a:rPr lang="en-US" sz="4200" dirty="0">
                <a:latin typeface="+mj-lt"/>
              </a:rPr>
            </a:br>
            <a:endParaRPr lang="en-US" sz="4200" dirty="0">
              <a:latin typeface="+mj-lt"/>
            </a:endParaRPr>
          </a:p>
        </p:txBody>
      </p:sp>
      <p:pic>
        <p:nvPicPr>
          <p:cNvPr id="1026" name="Picture 2" descr="Iodine Element Images – Browse 3,307 Stock Photos, Vectors, and Video |  Adobe Stock">
            <a:extLst>
              <a:ext uri="{FF2B5EF4-FFF2-40B4-BE49-F238E27FC236}">
                <a16:creationId xmlns:a16="http://schemas.microsoft.com/office/drawing/2014/main" id="{677E5951-19DC-4B20-89F6-D3818D898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39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3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QUESTION # 12</a:t>
            </a: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COMEDY</a:t>
            </a: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3-PARTER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</a:rPr>
              <a:t>IN ABBOTT AND COSTELLO’S “WHO’S ON FIRST” ROUTINE, WHAT ARE THE NAMES OF THE OTHER THREE INFIELDERS?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2811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9AA63-889F-40BE-A040-37078BF99677}"/>
              </a:ext>
            </a:extLst>
          </p:cNvPr>
          <p:cNvSpPr txBox="1"/>
          <p:nvPr/>
        </p:nvSpPr>
        <p:spPr>
          <a:xfrm>
            <a:off x="169280" y="571911"/>
            <a:ext cx="880544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2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ASPIRATION</a:t>
            </a:r>
            <a:br>
              <a:rPr lang="en-US" sz="13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Aspiration - ENT Health">
            <a:extLst>
              <a:ext uri="{FF2B5EF4-FFF2-40B4-BE49-F238E27FC236}">
                <a16:creationId xmlns:a16="http://schemas.microsoft.com/office/drawing/2014/main" id="{B483C4EF-8A71-4914-ABDF-4DA493023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250" y="2590800"/>
            <a:ext cx="4381500" cy="4084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-124115"/>
            <a:ext cx="8420100" cy="962315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ANSWER # 12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228600" y="3733800"/>
            <a:ext cx="5442857" cy="135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959758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6" name="AutoShape 6" descr="Does the equator pass through Peru? - Quora">
            <a:extLst>
              <a:ext uri="{FF2B5EF4-FFF2-40B4-BE49-F238E27FC236}">
                <a16:creationId xmlns:a16="http://schemas.microsoft.com/office/drawing/2014/main" id="{DB2064D9-7D7A-44E1-8F95-AE79E6BCD6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00D10B-195A-40D3-B3D2-5CA63E3BA420}"/>
              </a:ext>
            </a:extLst>
          </p:cNvPr>
          <p:cNvSpPr txBox="1"/>
          <p:nvPr/>
        </p:nvSpPr>
        <p:spPr>
          <a:xfrm>
            <a:off x="209550" y="685800"/>
            <a:ext cx="8686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 DON’T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 DON’T CARE!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WHAT</a:t>
            </a:r>
          </a:p>
        </p:txBody>
      </p:sp>
      <p:pic>
        <p:nvPicPr>
          <p:cNvPr id="2050" name="Picture 2" descr="Infinite Statue (906557) Abbott and Costello 1/6th Scale Collectible  Figurine for sale online | eBay">
            <a:extLst>
              <a:ext uri="{FF2B5EF4-FFF2-40B4-BE49-F238E27FC236}">
                <a16:creationId xmlns:a16="http://schemas.microsoft.com/office/drawing/2014/main" id="{2596C457-2517-4005-B09B-E9B27744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1976395" cy="304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34400" cy="10668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13</a:t>
            </a:r>
            <a:b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LITERATURE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46" y="1371600"/>
            <a:ext cx="8153400" cy="3657600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WHAT IS THE LAST NAME OF THE FICTIONAL PERSONA CREATED BY WASHINGTON IRVING TO NARRATE HIS 1809 PARODY </a:t>
            </a:r>
            <a:r>
              <a:rPr lang="en-US" sz="4400" b="1" u="sng" dirty="0">
                <a:solidFill>
                  <a:schemeClr val="bg1"/>
                </a:solidFill>
              </a:rPr>
              <a:t>A HISTORY OF NEW YORK</a:t>
            </a:r>
            <a:r>
              <a:rPr lang="en-US" sz="4400" b="1" dirty="0">
                <a:solidFill>
                  <a:schemeClr val="bg1"/>
                </a:solidFill>
              </a:rPr>
              <a:t>, WHICH LATER BECAME A NICKNAME FOR ANY NEW YORKER?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720055"/>
          </a:xfrm>
        </p:spPr>
        <p:txBody>
          <a:bodyPr/>
          <a:lstStyle/>
          <a:p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ANSWER # 13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896035"/>
          </a:xfrm>
        </p:spPr>
        <p:txBody>
          <a:bodyPr/>
          <a:lstStyle/>
          <a:p>
            <a:pPr marL="0" indent="0" algn="ctr">
              <a:buNone/>
            </a:pPr>
            <a:br>
              <a:rPr lang="en-US" sz="11500" b="1" dirty="0">
                <a:solidFill>
                  <a:schemeClr val="bg1"/>
                </a:solidFill>
              </a:rPr>
            </a:br>
            <a:endParaRPr lang="en-US" sz="115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BD873-5A78-4131-9D7F-F657BBBD61F5}"/>
              </a:ext>
            </a:extLst>
          </p:cNvPr>
          <p:cNvSpPr txBox="1"/>
          <p:nvPr/>
        </p:nvSpPr>
        <p:spPr>
          <a:xfrm>
            <a:off x="266700" y="838200"/>
            <a:ext cx="8610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+mn-lt"/>
              </a:rPr>
              <a:t>KNICKERBOCKER</a:t>
            </a:r>
            <a:endParaRPr lang="en-US" sz="9000" dirty="0">
              <a:latin typeface="+mn-lt"/>
            </a:endParaRPr>
          </a:p>
        </p:txBody>
      </p:sp>
      <p:pic>
        <p:nvPicPr>
          <p:cNvPr id="3074" name="Picture 2" descr="A History of New York: From the Beginning of the World to the End of the  Dutch Dynasty by Washington Irving - Ebook | Scribd">
            <a:extLst>
              <a:ext uri="{FF2B5EF4-FFF2-40B4-BE49-F238E27FC236}">
                <a16:creationId xmlns:a16="http://schemas.microsoft.com/office/drawing/2014/main" id="{3674E67E-FC7C-4F38-A270-0A8A39ED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04" y="2769006"/>
            <a:ext cx="2886992" cy="3835957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15889" y="457200"/>
            <a:ext cx="878397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latin typeface="+mn-lt"/>
                <a:cs typeface="Arial" pitchFamily="34" charset="0"/>
              </a:rPr>
            </a:br>
            <a:r>
              <a:rPr lang="en-US" sz="3800" b="1" dirty="0">
                <a:latin typeface="+mn-lt"/>
                <a:cs typeface="Arial" pitchFamily="34" charset="0"/>
              </a:rPr>
              <a:t>QUESTION # 14</a:t>
            </a:r>
            <a:br>
              <a:rPr lang="en-US" sz="3800" b="1" dirty="0">
                <a:latin typeface="+mn-lt"/>
                <a:cs typeface="Arial" pitchFamily="34" charset="0"/>
              </a:rPr>
            </a:br>
            <a:r>
              <a:rPr lang="en-US" sz="3800" dirty="0">
                <a:latin typeface="+mn-lt"/>
                <a:cs typeface="Arial" pitchFamily="34" charset="0"/>
              </a:rPr>
              <a:t>MONEY</a:t>
            </a:r>
          </a:p>
          <a:p>
            <a:pPr>
              <a:defRPr/>
            </a:pPr>
            <a:r>
              <a:rPr lang="en-US" sz="3800" dirty="0">
                <a:latin typeface="+mn-lt"/>
                <a:cs typeface="Arial" pitchFamily="34" charset="0"/>
              </a:rPr>
              <a:t>2</a:t>
            </a:r>
            <a:r>
              <a:rPr lang="en-US" sz="3800" b="1" dirty="0">
                <a:latin typeface="+mn-lt"/>
                <a:cs typeface="Arial" pitchFamily="34" charset="0"/>
              </a:rPr>
              <a:t>-PARTER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251775" y="2209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30A4A-C80D-4F6E-B1A5-2EA9A7B208A7}"/>
              </a:ext>
            </a:extLst>
          </p:cNvPr>
          <p:cNvSpPr txBox="1"/>
          <p:nvPr/>
        </p:nvSpPr>
        <p:spPr>
          <a:xfrm>
            <a:off x="251775" y="1828800"/>
            <a:ext cx="864414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3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WHICH TWO SIGNERS OF THE DECLARATION OF INDEPENDENCE APPEAR ON CURRENTLY PRINTED U.S. PAPER CURRENCY?</a:t>
            </a:r>
          </a:p>
          <a:p>
            <a:pPr algn="ctr"/>
            <a:endParaRPr lang="en-US" sz="11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endParaRPr lang="en-US" sz="36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47463" y="-38523"/>
            <a:ext cx="881652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latin typeface="+mn-lt"/>
                <a:cs typeface="Arial" pitchFamily="34" charset="0"/>
              </a:rPr>
            </a:br>
            <a:r>
              <a:rPr lang="en-US" sz="3600" b="1" dirty="0">
                <a:latin typeface="+mn-lt"/>
                <a:cs typeface="Arial" pitchFamily="34" charset="0"/>
              </a:rPr>
              <a:t>ANSWER # 14</a:t>
            </a:r>
            <a:br>
              <a:rPr lang="en-US" sz="3600" b="1" dirty="0">
                <a:latin typeface="+mn-lt"/>
                <a:cs typeface="Arial" pitchFamily="34" charset="0"/>
              </a:rPr>
            </a:br>
            <a:endParaRPr lang="en-US" sz="3600" b="1" dirty="0">
              <a:latin typeface="+mn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B71B1-6250-4E7A-A8A6-FE6602A20FF9}"/>
              </a:ext>
            </a:extLst>
          </p:cNvPr>
          <p:cNvSpPr txBox="1"/>
          <p:nvPr/>
        </p:nvSpPr>
        <p:spPr>
          <a:xfrm>
            <a:off x="266700" y="762000"/>
            <a:ext cx="8610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BENJAMIN FRANKLIN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THOMAS JEFFERSON</a:t>
            </a:r>
          </a:p>
        </p:txBody>
      </p:sp>
      <p:pic>
        <p:nvPicPr>
          <p:cNvPr id="4098" name="Picture 2" descr="Faces on Every US Bill - List and Photos">
            <a:extLst>
              <a:ext uri="{FF2B5EF4-FFF2-40B4-BE49-F238E27FC236}">
                <a16:creationId xmlns:a16="http://schemas.microsoft.com/office/drawing/2014/main" id="{99A522CE-FF3A-4B12-AED2-5E59666FB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037">
            <a:off x="282456" y="4042035"/>
            <a:ext cx="4254797" cy="17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FADFB36-3807-4FEC-AF97-C51FC684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513">
            <a:off x="4763941" y="3999183"/>
            <a:ext cx="4155157" cy="175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FOOD &amp; DRINK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50" b="1" dirty="0">
                <a:solidFill>
                  <a:schemeClr val="accent2">
                    <a:lumMod val="50000"/>
                  </a:schemeClr>
                </a:solidFill>
              </a:rPr>
              <a:t>IN 2004, WHAT FAST FOOD CHAIN BECAME THE FIRST TO ADVERTISE AN R-RATED FILM ON ITS CONTAINERS?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77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C45BA-81E6-4702-A345-4DE1AEFE4D8A}"/>
              </a:ext>
            </a:extLst>
          </p:cNvPr>
          <p:cNvSpPr txBox="1"/>
          <p:nvPr/>
        </p:nvSpPr>
        <p:spPr>
          <a:xfrm>
            <a:off x="266700" y="838200"/>
            <a:ext cx="861059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WHITE CASTLE</a:t>
            </a:r>
          </a:p>
        </p:txBody>
      </p:sp>
      <p:pic>
        <p:nvPicPr>
          <p:cNvPr id="5122" name="Picture 2" descr="Watch Harold &amp; Kumar Go to White Castle | Netflix">
            <a:extLst>
              <a:ext uri="{FF2B5EF4-FFF2-40B4-BE49-F238E27FC236}">
                <a16:creationId xmlns:a16="http://schemas.microsoft.com/office/drawing/2014/main" id="{C1B2FF80-6B4B-4C93-A472-A8AF02DE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95" y="2819400"/>
            <a:ext cx="6717808" cy="3778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5000" y="1828800"/>
            <a:ext cx="5562600" cy="1394961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0070C0"/>
                </a:solidFill>
                <a:cs typeface="Arial" panose="020B0604020202020204" pitchFamily="34" charset="0"/>
              </a:rPr>
              <a:t>NAME THEIR FIRST SPOUSES</a:t>
            </a:r>
          </a:p>
        </p:txBody>
      </p:sp>
      <p:pic>
        <p:nvPicPr>
          <p:cNvPr id="6" name="Picture 2" descr="After 'Pam &amp; Tommy,' Pamela Anderson Will Tell Her Own Story in a Netflix  Documentary | Vogue">
            <a:extLst>
              <a:ext uri="{FF2B5EF4-FFF2-40B4-BE49-F238E27FC236}">
                <a16:creationId xmlns:a16="http://schemas.microsoft.com/office/drawing/2014/main" id="{2F480B4C-A470-47D3-80C8-230CDC792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7375" y="111816"/>
            <a:ext cx="5334000" cy="660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nterview With Nicolas Cage About His New Movie, 'The Runner' | Time">
            <a:extLst>
              <a:ext uri="{FF2B5EF4-FFF2-40B4-BE49-F238E27FC236}">
                <a16:creationId xmlns:a16="http://schemas.microsoft.com/office/drawing/2014/main" id="{2590EEAA-124B-4BCF-A86A-E7B857FF7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78" y="139387"/>
            <a:ext cx="4407023" cy="66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adonna REVEALS why she's directing her own biopic: It was a preemptive  strike | PINKVILLA">
            <a:extLst>
              <a:ext uri="{FF2B5EF4-FFF2-40B4-BE49-F238E27FC236}">
                <a16:creationId xmlns:a16="http://schemas.microsoft.com/office/drawing/2014/main" id="{D299C9F8-FB7D-437B-9109-3F2917D3E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77088"/>
            <a:ext cx="7467600" cy="65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yan Reynolds - Movies, Wife &amp; Age - Biography">
            <a:extLst>
              <a:ext uri="{FF2B5EF4-FFF2-40B4-BE49-F238E27FC236}">
                <a16:creationId xmlns:a16="http://schemas.microsoft.com/office/drawing/2014/main" id="{56ECAAA0-427F-4307-96A5-C38B5FDA1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3550" y="139387"/>
            <a:ext cx="5141650" cy="651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shlee Simpson">
            <a:extLst>
              <a:ext uri="{FF2B5EF4-FFF2-40B4-BE49-F238E27FC236}">
                <a16:creationId xmlns:a16="http://schemas.microsoft.com/office/drawing/2014/main" id="{5CDBE197-0433-4EBB-9EDF-4E38B97EC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33400"/>
            <a:ext cx="868680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28600" y="1393983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609600" y="421234"/>
            <a:ext cx="899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5500" b="1" dirty="0">
                <a:cs typeface="Arial" panose="020B0604020202020204" pitchFamily="34" charset="0"/>
              </a:rPr>
            </a:br>
            <a:br>
              <a:rPr lang="en-US" altLang="en-US" sz="11500" b="1" dirty="0">
                <a:cs typeface="Arial" panose="020B0604020202020204" pitchFamily="34" charset="0"/>
              </a:rPr>
            </a:br>
            <a:endParaRPr lang="en-US" altLang="en-US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4445" y="1686192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95154" y="1578949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445" y="1985054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200" b="1" dirty="0">
                <a:cs typeface="Arial" panose="020B0604020202020204" pitchFamily="34" charset="0"/>
              </a:rPr>
            </a:br>
            <a:r>
              <a:rPr lang="en-US" altLang="en-US" sz="48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28600" y="2111945"/>
            <a:ext cx="853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sz="1800" b="1" dirty="0">
                <a:cs typeface="Arial" panose="020B0604020202020204" pitchFamily="34" charset="0"/>
              </a:rPr>
            </a:br>
            <a:br>
              <a:rPr lang="en-US" altLang="en-US" sz="8000" dirty="0">
                <a:cs typeface="Arial" panose="020B0604020202020204" pitchFamily="34" charset="0"/>
              </a:rPr>
            </a:br>
            <a:endParaRPr lang="en-US" altLang="en-US" sz="80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2254723"/>
            <a:ext cx="914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TOMMY LEE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(PAMELA ANDERSON)</a:t>
            </a:r>
            <a:br>
              <a:rPr lang="en-US" altLang="en-US" sz="1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115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91" y="63034"/>
            <a:ext cx="8896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+mj-lt"/>
              </a:rPr>
              <a:t>ANSWER #16</a:t>
            </a:r>
          </a:p>
        </p:txBody>
      </p:sp>
      <p:pic>
        <p:nvPicPr>
          <p:cNvPr id="1026" name="Picture 2" descr="After 'Pam &amp; Tommy,' Pamela Anderson Will Tell Her Own Story in a Netflix  Documentary | Vogue">
            <a:extLst>
              <a:ext uri="{FF2B5EF4-FFF2-40B4-BE49-F238E27FC236}">
                <a16:creationId xmlns:a16="http://schemas.microsoft.com/office/drawing/2014/main" id="{54AA9BF8-0078-4D26-B276-C4F038561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5764" y="3356249"/>
            <a:ext cx="2685889" cy="332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63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04800" y="2917255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9AE04BF-03D8-487E-9163-33AA8321BF9B}"/>
              </a:ext>
            </a:extLst>
          </p:cNvPr>
          <p:cNvSpPr txBox="1">
            <a:spLocks/>
          </p:cNvSpPr>
          <p:nvPr/>
        </p:nvSpPr>
        <p:spPr bwMode="auto">
          <a:xfrm>
            <a:off x="-21771" y="1413391"/>
            <a:ext cx="914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8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PATRICIA ARQUETTE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(NICOLAS CAGE)</a:t>
            </a:r>
            <a:br>
              <a:rPr lang="en-US" altLang="en-US" sz="1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115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050" name="Picture 2" descr="Interview With Nicolas Cage About His New Movie, 'The Runner' | Time">
            <a:extLst>
              <a:ext uri="{FF2B5EF4-FFF2-40B4-BE49-F238E27FC236}">
                <a16:creationId xmlns:a16="http://schemas.microsoft.com/office/drawing/2014/main" id="{4FCC9106-2061-4D26-B1B7-493CC6768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91" y="2187055"/>
            <a:ext cx="3014817" cy="45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312424"/>
      </p:ext>
    </p:extLst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QUESTION # 2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MOVIES</a:t>
            </a: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2-PARTER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876300" y="1752600"/>
            <a:ext cx="7391400" cy="437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545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WHAT ARE THE OLDEST AND MOST RECENT FILMS FOR WHICH TOM HANKS HAS BEEN NOMINATED FOR AN ACTING OSCAR?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b="1" dirty="0">
              <a:solidFill>
                <a:srgbClr val="1A4E34"/>
              </a:solidFill>
              <a:sym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4400" b="1" dirty="0">
              <a:solidFill>
                <a:srgbClr val="1A4E34"/>
              </a:solidFill>
              <a:sym typeface="Calibri" panose="020F0502020204030204" pitchFamily="34" charset="0"/>
            </a:endParaRPr>
          </a:p>
          <a:p>
            <a:pPr algn="ctr"/>
            <a:endParaRPr lang="en-US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04800" y="2917255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DB7C6A2-0FB9-46FD-B551-7CD1CB1D244C}"/>
              </a:ext>
            </a:extLst>
          </p:cNvPr>
          <p:cNvSpPr txBox="1">
            <a:spLocks/>
          </p:cNvSpPr>
          <p:nvPr/>
        </p:nvSpPr>
        <p:spPr bwMode="auto">
          <a:xfrm>
            <a:off x="17362" y="1660852"/>
            <a:ext cx="914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SEAN PENN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(MADONNA)</a:t>
            </a:r>
            <a:br>
              <a:rPr lang="en-US" altLang="en-US" sz="1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115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 descr="Madonna REVEALS why she's directing her own biopic: It was a preemptive  strike | PINKVILLA">
            <a:extLst>
              <a:ext uri="{FF2B5EF4-FFF2-40B4-BE49-F238E27FC236}">
                <a16:creationId xmlns:a16="http://schemas.microsoft.com/office/drawing/2014/main" id="{8EC24858-62AF-4225-A6DC-47C3E83F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6318" y="2730338"/>
            <a:ext cx="4532638" cy="39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06364"/>
      </p:ext>
    </p:extLst>
  </p:cSld>
  <p:clrMapOvr>
    <a:masterClrMapping/>
  </p:clrMapOvr>
  <p:transition spd="slow">
    <p:push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04800" y="2917255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9F785A6-59A0-4927-ABEA-E8E6690192B3}"/>
              </a:ext>
            </a:extLst>
          </p:cNvPr>
          <p:cNvSpPr txBox="1">
            <a:spLocks/>
          </p:cNvSpPr>
          <p:nvPr/>
        </p:nvSpPr>
        <p:spPr bwMode="auto">
          <a:xfrm>
            <a:off x="47883" y="1943100"/>
            <a:ext cx="91440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8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SCARLETT JOHANSSON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(RYAN REYNOLDS)</a:t>
            </a:r>
            <a:br>
              <a:rPr lang="en-US" altLang="en-US" sz="1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115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98" name="Picture 2" descr="Ryan Reynolds - Movies, Wife &amp; Age - Biography">
            <a:extLst>
              <a:ext uri="{FF2B5EF4-FFF2-40B4-BE49-F238E27FC236}">
                <a16:creationId xmlns:a16="http://schemas.microsoft.com/office/drawing/2014/main" id="{714E8C93-3D5F-4CFF-8B78-6DDA6A05F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16729" y="3290129"/>
            <a:ext cx="2667000" cy="338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445947"/>
      </p:ext>
    </p:extLst>
  </p:cSld>
  <p:clrMapOvr>
    <a:masterClrMapping/>
  </p:clrMapOvr>
  <p:transition spd="slow"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42554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52600" y="142687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74562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474562" y="16956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474562" y="1828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4800" y="1695691"/>
            <a:ext cx="8551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35429" y="158139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endParaRPr lang="en-US" sz="6600" dirty="0">
              <a:latin typeface="+mn-lt"/>
              <a:cs typeface="Arial" pitchFamily="34" charset="0"/>
            </a:endParaRPr>
          </a:p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4110" y="2019300"/>
            <a:ext cx="83515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35429" y="1571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04800" y="2917255"/>
            <a:ext cx="83125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br>
              <a:rPr lang="en-US" sz="54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br>
              <a:rPr lang="en-US" sz="4800" b="1" dirty="0">
                <a:latin typeface="+mn-lt"/>
                <a:cs typeface="Arial" pitchFamily="34" charset="0"/>
              </a:rPr>
            </a:br>
            <a:endParaRPr lang="en-US" sz="48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D76F07-12DB-4C75-912A-FC413DB1BC86}"/>
              </a:ext>
            </a:extLst>
          </p:cNvPr>
          <p:cNvSpPr txBox="1">
            <a:spLocks/>
          </p:cNvSpPr>
          <p:nvPr/>
        </p:nvSpPr>
        <p:spPr bwMode="auto">
          <a:xfrm>
            <a:off x="8681" y="1590267"/>
            <a:ext cx="91439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PETE WENTZ</a:t>
            </a:r>
          </a:p>
          <a:p>
            <a:r>
              <a:rPr lang="en-US" altLang="en-US" sz="4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(ASHLEE SIMPSON)</a:t>
            </a:r>
            <a:br>
              <a:rPr lang="en-US" altLang="en-US" sz="115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altLang="en-US" sz="115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122" name="Picture 2" descr="Ashlee Simpson">
            <a:extLst>
              <a:ext uri="{FF2B5EF4-FFF2-40B4-BE49-F238E27FC236}">
                <a16:creationId xmlns:a16="http://schemas.microsoft.com/office/drawing/2014/main" id="{2A0AC846-1784-41B0-B0DF-5C8B07855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41" y="2667000"/>
            <a:ext cx="5974991" cy="39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6073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3297" y="381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MARYLAND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97" y="1371600"/>
            <a:ext cx="8155172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850" b="1" dirty="0"/>
              <a:t>THE ONLY SURVIVING SHIP FROM THE CIVIL WAR ERA, WHAT VESSEL HAS BEEN DOCKED AT THE INNER HARBOR SINCE 1968?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90861" y="-304800"/>
            <a:ext cx="8382000" cy="668784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E2B6BD-C342-4935-9035-59120E921EB2}"/>
              </a:ext>
            </a:extLst>
          </p:cNvPr>
          <p:cNvSpPr txBox="1"/>
          <p:nvPr/>
        </p:nvSpPr>
        <p:spPr>
          <a:xfrm>
            <a:off x="190500" y="838200"/>
            <a:ext cx="876300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900" b="1" dirty="0">
                <a:latin typeface="+mn-lt"/>
              </a:rPr>
              <a:t>U.S.S. CONSTELLATION</a:t>
            </a:r>
            <a:endParaRPr lang="en-US" sz="6900" dirty="0">
              <a:latin typeface="+mn-lt"/>
            </a:endParaRPr>
          </a:p>
        </p:txBody>
      </p:sp>
      <p:pic>
        <p:nvPicPr>
          <p:cNvPr id="6146" name="Picture 2" descr="USS CONSTELLATION (Baltimore) - What to Know BEFORE You Go">
            <a:extLst>
              <a:ext uri="{FF2B5EF4-FFF2-40B4-BE49-F238E27FC236}">
                <a16:creationId xmlns:a16="http://schemas.microsoft.com/office/drawing/2014/main" id="{990C5007-BDCF-4D14-93E0-F6C97F50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33" y="2362200"/>
            <a:ext cx="7586134" cy="42672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2" y="282775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18</a:t>
            </a:r>
            <a:br>
              <a:rPr lang="en-US" sz="3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6-4-2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FDF9D4-6E5C-4251-9D23-D364E9B5F3DC}"/>
              </a:ext>
            </a:extLst>
          </p:cNvPr>
          <p:cNvSpPr txBox="1"/>
          <p:nvPr/>
        </p:nvSpPr>
        <p:spPr>
          <a:xfrm>
            <a:off x="304800" y="1295400"/>
            <a:ext cx="8420986" cy="697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b="1" dirty="0">
                <a:latin typeface="+mn-lt"/>
              </a:rPr>
              <a:t>IN 1936, ORSON WELLES ADAPTED AND DIRECTED AN ALL-BLACK PRODUCTION OF THIS PLAY, REFERRED TO AS THE “VOODOO” PRODUCTION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002060"/>
                </a:solidFill>
                <a:latin typeface="+mn-lt"/>
              </a:rPr>
              <a:t>THE TITLE CHARACTER OF THIS SHAKESPEARE PLAY WAS PORTRAYED IN A 2021 FILM BY DENZEL WASHINGTON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rgbClr val="C00000"/>
                </a:solidFill>
                <a:latin typeface="+mn-lt"/>
              </a:rPr>
              <a:t>THIS PLAY IS FREQUENTLY REFERRED TO AS “THE SCOTTISH PLAY” AND FEATURES THE LINE “DOUBLE, DOUBLE TOIL AND TROUBLE; FIRE BURN AND CAULDRON BUBBLE”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b="1" dirty="0">
              <a:latin typeface="+mn-lt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03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83297" y="381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pic>
        <p:nvPicPr>
          <p:cNvPr id="1026" name="Picture 2" descr="Analysis + Themes - English Year 10 - Macbeth : Comparative Study of Drama  - LibGuides at Saint Patrick's College, Campbelltown">
            <a:extLst>
              <a:ext uri="{FF2B5EF4-FFF2-40B4-BE49-F238E27FC236}">
                <a16:creationId xmlns:a16="http://schemas.microsoft.com/office/drawing/2014/main" id="{85F53747-3819-424A-8889-DF8D5156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4" y="914400"/>
            <a:ext cx="7949852" cy="567669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2286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19</a:t>
            </a:r>
            <a:b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UP IN THE AIR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32718"/>
            <a:ext cx="8534399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700" b="1" dirty="0"/>
              <a:t>IN ADDITION TO THEIR ALPHANUMERIC CODES, THE BOEING B-29 AND B-50 BOMBERS ALSO INCLUDE WHAT COMPOUND WORD IN THEIR FULL NAMES?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3A52F2-85FE-4C7F-AD1B-6BF5C77D3723}"/>
              </a:ext>
            </a:extLst>
          </p:cNvPr>
          <p:cNvSpPr txBox="1"/>
          <p:nvPr/>
        </p:nvSpPr>
        <p:spPr>
          <a:xfrm>
            <a:off x="266700" y="762000"/>
            <a:ext cx="86106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200" dirty="0">
                <a:latin typeface="+mn-lt"/>
              </a:rPr>
              <a:t>SUPERFORTRESS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E812A20-DAF7-47E2-BEB9-17BD892E4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383" y="3124200"/>
            <a:ext cx="6572250" cy="21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25 4.44444E-6 L 0.25 0.25 L -2.77778E-6 0.25 L -2.77778E-6 4.44444E-6 Z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22237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bg1"/>
                </a:solidFill>
                <a:cs typeface="Arial" panose="020B0604020202020204" pitchFamily="34" charset="0"/>
              </a:rPr>
              <a:t>ENTERTAINMENT</a:t>
            </a:r>
            <a:endParaRPr lang="en-US" altLang="en-US" sz="4200" b="1" dirty="0"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534400" cy="45259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4800" b="1" dirty="0">
                <a:solidFill>
                  <a:srgbClr val="FFFF00"/>
                </a:solidFill>
              </a:rPr>
              <a:t>DEBUTING IN THE 1950s AND AIRING FOR 19 SEASONS, WHAT IS THE LONGEST-RUNNING AMERICAN TV SHOW IN HISTORY THAT WAS ADAPTED FROM A NOVEL?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59924"/>
            <a:ext cx="8382000" cy="8382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ANSWER # 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86200" y="76200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Fox Developing Tom Hanks Movie &quot;Big&quot; For TV | Time">
            <a:extLst>
              <a:ext uri="{FF2B5EF4-FFF2-40B4-BE49-F238E27FC236}">
                <a16:creationId xmlns:a16="http://schemas.microsoft.com/office/drawing/2014/main" id="{12FBBF00-CCB6-4D59-859E-22C6BCC2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878150"/>
            <a:ext cx="4252211" cy="569997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ternoon Movie: A Beautiful Day in the Neighborhood | Madison County  Public Library">
            <a:extLst>
              <a:ext uri="{FF2B5EF4-FFF2-40B4-BE49-F238E27FC236}">
                <a16:creationId xmlns:a16="http://schemas.microsoft.com/office/drawing/2014/main" id="{273F7868-D926-4410-9741-2BD8E5D6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89" y="878150"/>
            <a:ext cx="4252211" cy="569997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074" name="Picture 2" descr="Lassie 1954 - 1973 Opening and Closing Theme (With the Lone Ranger Snippet)  - YouTube">
            <a:extLst>
              <a:ext uri="{FF2B5EF4-FFF2-40B4-BE49-F238E27FC236}">
                <a16:creationId xmlns:a16="http://schemas.microsoft.com/office/drawing/2014/main" id="{5F0F49F7-D5DE-430F-94B4-C929C8DD4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72" y="1219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ssie, Come-Home: Eric Knight Illustrated By: Marguerite Kirmse:  9780805072068 - Christianbook.com">
            <a:extLst>
              <a:ext uri="{FF2B5EF4-FFF2-40B4-BE49-F238E27FC236}">
                <a16:creationId xmlns:a16="http://schemas.microsoft.com/office/drawing/2014/main" id="{332D7A38-E55A-4ABC-83C7-8E2D6964A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3815826" cy="510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84835"/>
          </a:xfrm>
        </p:spPr>
        <p:txBody>
          <a:bodyPr/>
          <a:lstStyle/>
          <a:p>
            <a:r>
              <a:rPr lang="en-US" sz="600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Berlin Sans FB Demi" panose="020E0802020502020306" pitchFamily="34" charset="0"/>
              </a:rPr>
              <a:t>T</a:t>
            </a:r>
            <a:r>
              <a:rPr lang="en-US" sz="6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RIVIA</a:t>
            </a:r>
            <a:r>
              <a:rPr lang="en-US" sz="6000" dirty="0">
                <a:ln>
                  <a:solidFill>
                    <a:prstClr val="black"/>
                  </a:solidFill>
                </a:ln>
                <a:solidFill>
                  <a:schemeClr val="bg1"/>
                </a:solidFill>
                <a:latin typeface="Berlin Sans FB Demi" panose="020E0802020502020306" pitchFamily="34" charset="0"/>
              </a:rPr>
              <a:t>M</a:t>
            </a:r>
            <a:r>
              <a:rPr lang="en-US" sz="60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  <a:t>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latin typeface="+mn-lt"/>
                <a:cs typeface="Arial" pitchFamily="34" charset="0"/>
              </a:rPr>
            </a:br>
            <a:r>
              <a:rPr lang="en-US" sz="4200" b="1" dirty="0">
                <a:latin typeface="+mn-lt"/>
                <a:cs typeface="Arial" pitchFamily="34" charset="0"/>
              </a:rPr>
              <a:t>TIEBREAKER</a:t>
            </a:r>
            <a:br>
              <a:rPr lang="en-US" sz="4200" b="1" dirty="0">
                <a:latin typeface="+mn-lt"/>
                <a:cs typeface="Arial" pitchFamily="34" charset="0"/>
              </a:rPr>
            </a:br>
            <a:endParaRPr lang="en-US" sz="4200" b="1" dirty="0">
              <a:latin typeface="+mn-lt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762000"/>
            <a:ext cx="8610600" cy="3992563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9600" b="1" dirty="0">
                <a:solidFill>
                  <a:schemeClr val="tx2">
                    <a:lumMod val="75000"/>
                  </a:schemeClr>
                </a:solidFill>
              </a:rPr>
              <a:t>HOW MUCH DID TOM HANKS EARN FOR HIS ROLE IN </a:t>
            </a:r>
            <a:r>
              <a:rPr lang="en-US" sz="9600" b="1" i="1" dirty="0">
                <a:solidFill>
                  <a:schemeClr val="tx2">
                    <a:lumMod val="75000"/>
                  </a:schemeClr>
                </a:solidFill>
              </a:rPr>
              <a:t>BIG</a:t>
            </a:r>
            <a:r>
              <a:rPr lang="en-US" sz="9600" b="1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6177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4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latin typeface="+mn-lt"/>
                <a:cs typeface="Arial" pitchFamily="34" charset="0"/>
              </a:rPr>
              <a:t>TIEBREAKER ANSWER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0371" y="1600200"/>
            <a:ext cx="5105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1447800"/>
            <a:ext cx="8643257" cy="2590800"/>
          </a:xfrm>
        </p:spPr>
        <p:txBody>
          <a:bodyPr/>
          <a:lstStyle/>
          <a:p>
            <a:pPr marL="0" indent="0" algn="ctr">
              <a:buNone/>
            </a:pPr>
            <a:br>
              <a:rPr lang="en-US" sz="60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19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CB6C9-1ADA-4B7D-91B6-E40B123E65F2}"/>
              </a:ext>
            </a:extLst>
          </p:cNvPr>
          <p:cNvSpPr txBox="1"/>
          <p:nvPr/>
        </p:nvSpPr>
        <p:spPr>
          <a:xfrm>
            <a:off x="250369" y="1143000"/>
            <a:ext cx="8643257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5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$1,750,000</a:t>
            </a:r>
            <a:endParaRPr lang="en-US" sz="14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48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11410" y="533400"/>
            <a:ext cx="835159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THE OLYMPICS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1410" y="1371600"/>
            <a:ext cx="827539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900" b="1" dirty="0">
                <a:solidFill>
                  <a:schemeClr val="bg1"/>
                </a:solidFill>
              </a:rPr>
              <a:t>DEBUTING AS AN OFFICIAL MEDAL EVENT DURING THE 1988 GAMES, WHICH OLYMPIC SPORT FEATURES A PIECE OF EQUIPMENT THAT MEASURES FIVE FEET BY NINE FEET AND IS TWO-AND-A-HALF FEET HIGH?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760071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  <a:cs typeface="Arial" charset="0"/>
              </a:rPr>
              <a:t>ANSWER #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BA7F0-0C1D-4BC1-AFB9-F93DB79DBF9A}"/>
              </a:ext>
            </a:extLst>
          </p:cNvPr>
          <p:cNvSpPr txBox="1"/>
          <p:nvPr/>
        </p:nvSpPr>
        <p:spPr>
          <a:xfrm>
            <a:off x="228600" y="609600"/>
            <a:ext cx="86868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0" b="1" dirty="0">
                <a:solidFill>
                  <a:schemeClr val="bg1"/>
                </a:solidFill>
                <a:latin typeface="+mn-lt"/>
              </a:rPr>
              <a:t>TABLE TENNIS</a:t>
            </a:r>
            <a:endParaRPr lang="en-US" sz="11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80" name="Picture 8" descr="Ping Pong Tournament Clipart Picture Royalty Free Library - Playing Table  Tennis Clipart | Full Size PNG Download | SeekPNG">
            <a:extLst>
              <a:ext uri="{FF2B5EF4-FFF2-40B4-BE49-F238E27FC236}">
                <a16:creationId xmlns:a16="http://schemas.microsoft.com/office/drawing/2014/main" id="{5E1A40AC-516D-4D90-9AE1-F1C13CF8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970" y="2394704"/>
            <a:ext cx="5406060" cy="44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42900" y="560387"/>
            <a:ext cx="8458200" cy="12573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U.S. STATES</a:t>
            </a:r>
            <a:br>
              <a:rPr lang="en-US" alt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FFFF00"/>
                </a:solidFill>
                <a:cs typeface="Arial" panose="020B0604020202020204" pitchFamily="34" charset="0"/>
              </a:rPr>
              <a:t>3-PARTER</a:t>
            </a:r>
            <a:br>
              <a:rPr lang="en-US" altLang="en-US" sz="4000" b="1" dirty="0">
                <a:solidFill>
                  <a:srgbClr val="FFFF00"/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382000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13727" y="1806668"/>
            <a:ext cx="7716545" cy="41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5300" b="1" dirty="0">
                <a:solidFill>
                  <a:schemeClr val="bg1"/>
                </a:solidFill>
              </a:rPr>
              <a:t>OF THE THIRTEEN ORIGINAL COLONIES, WHICH THREE HAVE CAPITALS THAT ALSO SERVE AS THEIR MOST POPULOUS CITIES?</a:t>
            </a:r>
          </a:p>
          <a:p>
            <a:pPr algn="ctr"/>
            <a:endParaRPr lang="en-US" alt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51064" y="1"/>
            <a:ext cx="8441871" cy="762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  <a:cs typeface="Arial" charset="0"/>
              </a:rPr>
              <a:t>ANSWER #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604" y="1219200"/>
            <a:ext cx="8229602" cy="2743200"/>
          </a:xfrm>
        </p:spPr>
        <p:txBody>
          <a:bodyPr/>
          <a:lstStyle/>
          <a:p>
            <a:pPr marL="0" indent="0" algn="ctr">
              <a:buNone/>
            </a:pPr>
            <a:br>
              <a:rPr lang="en-US" sz="6000" b="1" dirty="0">
                <a:solidFill>
                  <a:srgbClr val="5C4600"/>
                </a:solidFill>
              </a:rPr>
            </a:br>
            <a:endParaRPr lang="en-US" sz="6000" b="1" dirty="0">
              <a:solidFill>
                <a:srgbClr val="5C46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81500" y="1418789"/>
            <a:ext cx="4148706" cy="132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49475-7D18-454E-8F80-6CD61E1869BA}"/>
              </a:ext>
            </a:extLst>
          </p:cNvPr>
          <p:cNvSpPr txBox="1"/>
          <p:nvPr/>
        </p:nvSpPr>
        <p:spPr>
          <a:xfrm>
            <a:off x="330349" y="762001"/>
            <a:ext cx="846258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8400" b="1" dirty="0">
                <a:solidFill>
                  <a:schemeClr val="bg1"/>
                </a:solidFill>
                <a:latin typeface="+mn-lt"/>
              </a:rPr>
              <a:t>MASSACHUSETTS</a:t>
            </a:r>
            <a:br>
              <a:rPr lang="en-US" sz="8000" b="1" dirty="0">
                <a:solidFill>
                  <a:schemeClr val="bg1"/>
                </a:solidFill>
                <a:latin typeface="+mn-lt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</a:t>
            </a:r>
            <a:r>
              <a:rPr lang="en-US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B</a:t>
            </a: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OSTON)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bg1"/>
                </a:solidFill>
                <a:latin typeface="+mn-lt"/>
              </a:rPr>
              <a:t>GEORGIA</a:t>
            </a:r>
          </a:p>
          <a:p>
            <a:pPr algn="ctr"/>
            <a:r>
              <a:rPr lang="en-US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(ATLANTA)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8400" dirty="0">
                <a:solidFill>
                  <a:schemeClr val="bg1"/>
                </a:solidFill>
                <a:latin typeface="+mn-lt"/>
              </a:rPr>
              <a:t>RHODE ISLAND</a:t>
            </a:r>
          </a:p>
          <a:p>
            <a:pPr algn="ctr"/>
            <a:r>
              <a:rPr lang="en-US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(PROVIDENCE)</a:t>
            </a:r>
          </a:p>
        </p:txBody>
      </p:sp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149762</TotalTime>
  <Words>1164</Words>
  <Application>Microsoft Office PowerPoint</Application>
  <PresentationFormat>On-screen Show (4:3)</PresentationFormat>
  <Paragraphs>284</Paragraphs>
  <Slides>53</Slides>
  <Notes>50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Berlin Sans FB Demi</vt:lpstr>
      <vt:lpstr>Arial</vt:lpstr>
      <vt:lpstr>Calibri</vt:lpstr>
      <vt:lpstr>1_Office Theme</vt:lpstr>
      <vt:lpstr>TRIVIAMARYLAND WORLD SERIES </vt:lpstr>
      <vt:lpstr> QUESTION # 1 THE HUMAN BODY</vt:lpstr>
      <vt:lpstr>ANSWER # 1</vt:lpstr>
      <vt:lpstr> QUESTION # 2 MOVIES 2-PARTER</vt:lpstr>
      <vt:lpstr>ANSWER # 2</vt:lpstr>
      <vt:lpstr> QUESTION # 3 THE OLYMPICS  </vt:lpstr>
      <vt:lpstr>ANSWER # 3</vt:lpstr>
      <vt:lpstr>QUESTION # 4 U.S. STATES 3-PARTER </vt:lpstr>
      <vt:lpstr>ANSWER # 4</vt:lpstr>
      <vt:lpstr> QUESTION # 5 HISTORY</vt:lpstr>
      <vt:lpstr>ANSWER # 5</vt:lpstr>
      <vt:lpstr>QUESTION # 6</vt:lpstr>
      <vt:lpstr>   </vt:lpstr>
      <vt:lpstr>   </vt:lpstr>
      <vt:lpstr>   </vt:lpstr>
      <vt:lpstr>   </vt:lpstr>
      <vt:lpstr>   </vt:lpstr>
      <vt:lpstr>  QUESTION # 7 PODCASTING </vt:lpstr>
      <vt:lpstr> ANSWER # 7</vt:lpstr>
      <vt:lpstr> QUESTION # 8 U.S. PRESIDENTS 2-PARTER</vt:lpstr>
      <vt:lpstr>ANSWER # 8</vt:lpstr>
      <vt:lpstr>  QUESTION # 9 FICTIONAL CHARACTERS </vt:lpstr>
      <vt:lpstr>ANSWER # 9</vt:lpstr>
      <vt:lpstr>      </vt:lpstr>
      <vt:lpstr>PowerPoint Presentation</vt:lpstr>
      <vt:lpstr>HALFTIME </vt:lpstr>
      <vt:lpstr>PowerPoint Presentation</vt:lpstr>
      <vt:lpstr>PowerPoint Presentation</vt:lpstr>
      <vt:lpstr> QUESTION # 12 COMEDY 3-PARTER</vt:lpstr>
      <vt:lpstr>ANSWER # 12</vt:lpstr>
      <vt:lpstr> QUESTION # 13 LITERATURE </vt:lpstr>
      <vt:lpstr>ANSWER # 13</vt:lpstr>
      <vt:lpstr>PowerPoint Presentation</vt:lpstr>
      <vt:lpstr>PowerPoint Presentation</vt:lpstr>
      <vt:lpstr> QUESTION # 15 FOOD &amp; DRINK</vt:lpstr>
      <vt:lpstr>ANSWER # 15</vt:lpstr>
      <vt:lpstr>QUESTION # 16</vt:lpstr>
      <vt:lpstr>   </vt:lpstr>
      <vt:lpstr>  </vt:lpstr>
      <vt:lpstr>  </vt:lpstr>
      <vt:lpstr>  </vt:lpstr>
      <vt:lpstr>  </vt:lpstr>
      <vt:lpstr> QUESTION # 17 MARYLAND </vt:lpstr>
      <vt:lpstr> ANSWER # 17</vt:lpstr>
      <vt:lpstr> QUESTION # 18 6-4-2 </vt:lpstr>
      <vt:lpstr> ANSWER # 18  </vt:lpstr>
      <vt:lpstr> QUESTION # 19 UP IN THE AIR </vt:lpstr>
      <vt:lpstr> ANSWER # 19</vt:lpstr>
      <vt:lpstr> QUESTION # 20 BET UP TO 15 POINTS ENTERTAINMENT</vt:lpstr>
      <vt:lpstr>ANSWER # 20</vt:lpstr>
      <vt:lpstr>TRIVIAMARYLAND </vt:lpstr>
      <vt:lpstr> TIEBREAKER </vt:lpstr>
      <vt:lpstr>TIEBREAKER ANSWER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9146</cp:revision>
  <cp:lastPrinted>2016-06-16T12:22:30Z</cp:lastPrinted>
  <dcterms:created xsi:type="dcterms:W3CDTF">2007-02-10T13:01:25Z</dcterms:created>
  <dcterms:modified xsi:type="dcterms:W3CDTF">2022-08-21T12:51:33Z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-867309271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1373386483</vt:i4>
  </property>
</Properties>
</file>