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5"/>
  </p:notesMasterIdLst>
  <p:sldIdLst>
    <p:sldId id="6420" r:id="rId2"/>
    <p:sldId id="6368" r:id="rId3"/>
    <p:sldId id="6369" r:id="rId4"/>
    <p:sldId id="6421" r:id="rId5"/>
    <p:sldId id="6422" r:id="rId6"/>
    <p:sldId id="6423" r:id="rId7"/>
    <p:sldId id="6424" r:id="rId8"/>
    <p:sldId id="6425" r:id="rId9"/>
    <p:sldId id="6426" r:id="rId10"/>
    <p:sldId id="6427" r:id="rId11"/>
    <p:sldId id="6428" r:id="rId12"/>
    <p:sldId id="6338" r:id="rId13"/>
    <p:sldId id="6403" r:id="rId14"/>
    <p:sldId id="6342" r:id="rId15"/>
    <p:sldId id="6402" r:id="rId16"/>
    <p:sldId id="6400" r:id="rId17"/>
    <p:sldId id="6401" r:id="rId18"/>
    <p:sldId id="6433" r:id="rId19"/>
    <p:sldId id="6434" r:id="rId20"/>
    <p:sldId id="6431" r:id="rId21"/>
    <p:sldId id="6432" r:id="rId22"/>
    <p:sldId id="6429" r:id="rId23"/>
    <p:sldId id="6430" r:id="rId24"/>
    <p:sldId id="6336" r:id="rId25"/>
    <p:sldId id="6456" r:id="rId26"/>
    <p:sldId id="6419" r:id="rId27"/>
    <p:sldId id="6435" r:id="rId28"/>
    <p:sldId id="6436" r:id="rId29"/>
    <p:sldId id="6437" r:id="rId30"/>
    <p:sldId id="6438" r:id="rId31"/>
    <p:sldId id="6439" r:id="rId32"/>
    <p:sldId id="6440" r:id="rId33"/>
    <p:sldId id="6441" r:id="rId34"/>
    <p:sldId id="6442" r:id="rId35"/>
    <p:sldId id="6443" r:id="rId36"/>
    <p:sldId id="6444" r:id="rId37"/>
    <p:sldId id="6344" r:id="rId38"/>
    <p:sldId id="6410" r:id="rId39"/>
    <p:sldId id="6405" r:id="rId40"/>
    <p:sldId id="6458" r:id="rId41"/>
    <p:sldId id="6457" r:id="rId42"/>
    <p:sldId id="6459" r:id="rId43"/>
    <p:sldId id="6445" r:id="rId44"/>
    <p:sldId id="6446" r:id="rId45"/>
    <p:sldId id="6449" r:id="rId46"/>
    <p:sldId id="6450" r:id="rId47"/>
    <p:sldId id="6447" r:id="rId48"/>
    <p:sldId id="6448" r:id="rId49"/>
    <p:sldId id="6451" r:id="rId50"/>
    <p:sldId id="6460" r:id="rId51"/>
    <p:sldId id="6418" r:id="rId52"/>
    <p:sldId id="6453" r:id="rId53"/>
    <p:sldId id="6454" r:id="rId54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87301"/>
    <a:srgbClr val="FF3300"/>
    <a:srgbClr val="FF6600"/>
    <a:srgbClr val="E54D09"/>
    <a:srgbClr val="3B4A1E"/>
    <a:srgbClr val="303C18"/>
    <a:srgbClr val="0F243D"/>
    <a:srgbClr val="122B4A"/>
    <a:srgbClr val="FFFFC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3304" autoAdjust="0"/>
  </p:normalViewPr>
  <p:slideViewPr>
    <p:cSldViewPr>
      <p:cViewPr varScale="1">
        <p:scale>
          <a:sx n="72" d="100"/>
          <a:sy n="72" d="100"/>
        </p:scale>
        <p:origin x="17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6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2416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854102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8990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29316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0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41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0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6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1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43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8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5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24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4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6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20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22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29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4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37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38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39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212907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376956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5665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5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438313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402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15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27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64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91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86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07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513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94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286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6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6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0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477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TRIVIAMARYLAND.COM   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FACEBOOK.COM/TRIVIAMARYLAND</a:t>
            </a:r>
          </a:p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      </a:t>
            </a:r>
          </a:p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/>
          <a:lstStyle/>
          <a:p>
            <a:r>
              <a:rPr lang="en-US" sz="6600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T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6600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M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sz="6600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W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ORLD </a:t>
            </a:r>
            <a:r>
              <a:rPr lang="en-US" sz="6600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S</a:t>
            </a: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ERIES</a:t>
            </a:r>
          </a:p>
        </p:txBody>
      </p:sp>
    </p:spTree>
    <p:extLst>
      <p:ext uri="{BB962C8B-B14F-4D97-AF65-F5344CB8AC3E}">
        <p14:creationId xmlns:p14="http://schemas.microsoft.com/office/powerpoint/2010/main" val="1759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HISTORY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524000"/>
            <a:ext cx="86868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IN 1786, WHAT ARMED UPRISING TOOK PLACE IN WESTERN MASSACHUSETTS WHEN A REBEL ARMY MARCHED ON THE SPRINGFIELD ARMORY IN AN ATTEMPT TO OVERTHROW THE GOVERNMENT?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6858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9600" dirty="0">
                <a:solidFill>
                  <a:schemeClr val="bg1"/>
                </a:solidFill>
              </a:rPr>
              <a:t>SHAYS’ REBELLION</a:t>
            </a:r>
            <a:endParaRPr lang="en-US" altLang="en-US" sz="9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038600"/>
            <a:ext cx="5143500" cy="257175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212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752600"/>
            <a:ext cx="67056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NAME THE TV SCIENTISTS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099" y="231371"/>
            <a:ext cx="7332901" cy="6404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06" y="385849"/>
            <a:ext cx="8551588" cy="60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86" y="103115"/>
            <a:ext cx="8331228" cy="6661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14400"/>
            <a:ext cx="8875059" cy="502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804154"/>
            <a:ext cx="8466983" cy="4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25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89899" y="3073869"/>
            <a:ext cx="86428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9600" dirty="0">
                <a:solidFill>
                  <a:srgbClr val="C00000"/>
                </a:solidFill>
                <a:cs typeface="Arial" panose="020B0604020202020204" pitchFamily="34" charset="0"/>
              </a:rPr>
              <a:t>WALTER BISHOP</a:t>
            </a:r>
            <a:br>
              <a:rPr lang="en-US" altLang="en-US" sz="88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4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FRINGE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21603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275485"/>
            <a:ext cx="3810000" cy="33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2702" y="2232183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r>
              <a:rPr lang="en-US" altLang="en-US" sz="7400" dirty="0">
                <a:solidFill>
                  <a:srgbClr val="C00000"/>
                </a:solidFill>
                <a:cs typeface="Arial" panose="020B0604020202020204" pitchFamily="34" charset="0"/>
              </a:rPr>
              <a:t>BUNSEN HONEYDEW</a:t>
            </a:r>
            <a:br>
              <a:rPr lang="en-US" altLang="en-US" sz="72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THE MUPPET SHOW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403" y="2222032"/>
            <a:ext cx="6238755" cy="44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1284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0960" y="2230699"/>
            <a:ext cx="900137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7500" dirty="0">
                <a:solidFill>
                  <a:srgbClr val="C00000"/>
                </a:solidFill>
                <a:cs typeface="Arial" panose="020B0604020202020204" pitchFamily="34" charset="0"/>
              </a:rPr>
              <a:t>CLAYTON FORRESTER</a:t>
            </a:r>
            <a:br>
              <a:rPr lang="en-US" altLang="en-US" sz="88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MYSTERY SCIENCE THEATER 3000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14" y="2217723"/>
            <a:ext cx="5368461" cy="42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1259"/>
      </p:ext>
    </p:extLst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0296" y="2418129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0100" dirty="0">
                <a:solidFill>
                  <a:srgbClr val="C00000"/>
                </a:solidFill>
                <a:cs typeface="Arial" panose="020B0604020202020204" pitchFamily="34" charset="0"/>
              </a:rPr>
              <a:t>GAIUS BALTAR</a:t>
            </a:r>
            <a:br>
              <a:rPr lang="en-US" altLang="en-US" sz="66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BATTLESTAR GALACTICA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015" y="2754991"/>
            <a:ext cx="6804369" cy="38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1582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5491" y="2301216"/>
            <a:ext cx="89747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600" dirty="0">
                <a:solidFill>
                  <a:srgbClr val="C00000"/>
                </a:solidFill>
                <a:cs typeface="Arial" panose="020B0604020202020204" pitchFamily="34" charset="0"/>
              </a:rPr>
              <a:t>JEMMA SIMMONS</a:t>
            </a:r>
            <a:br>
              <a:rPr lang="en-US" altLang="en-US" sz="88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40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AGENTS OF S.H.I.E.L.D.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54" y="2405539"/>
            <a:ext cx="7543800" cy="42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0621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7</a:t>
            </a:r>
            <a:b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RELIGION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>
                <a:solidFill>
                  <a:srgbClr val="1A4E34"/>
                </a:solidFill>
              </a:rPr>
              <a:t>THE INDIAN REGION OF PUNJAB IS HOME TO ABOUT 19 MILLION OF THE WORLD’S 25 MILLION PRACTITIONERS OF WHAT RELIGION?</a:t>
            </a:r>
            <a:endParaRPr lang="en-US" sz="5800" b="1" dirty="0">
              <a:solidFill>
                <a:srgbClr val="1A4E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1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7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6096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600" dirty="0">
                <a:solidFill>
                  <a:srgbClr val="1A4E34"/>
                </a:solidFill>
              </a:rPr>
              <a:t>SIKHISM</a:t>
            </a:r>
            <a:endParaRPr lang="en-US" altLang="en-US" sz="16600" b="1" dirty="0">
              <a:solidFill>
                <a:srgbClr val="1A4E3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124200"/>
            <a:ext cx="3810746" cy="38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Arial" pitchFamily="34" charset="0"/>
              </a:rPr>
              <a:t>BOTANY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8700" y="1371600"/>
            <a:ext cx="7010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900" dirty="0">
                <a:solidFill>
                  <a:schemeClr val="bg1">
                    <a:lumMod val="95000"/>
                  </a:schemeClr>
                </a:solidFill>
              </a:rPr>
              <a:t>AN EPIPHYTE IS A PLANT THAT DOES WHAT?</a:t>
            </a:r>
            <a:endParaRPr lang="en-US" sz="89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04800"/>
            <a:ext cx="84582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8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MOVIES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905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300" dirty="0">
                <a:solidFill>
                  <a:srgbClr val="003366"/>
                </a:solidFill>
              </a:rPr>
              <a:t>WHAT HUSBAND AND WIFE ARE THE ONLY TWO SPANISH ACTORS TO WIN ACADEMY AWARDS FOR ACTING?</a:t>
            </a:r>
            <a:endParaRPr lang="en-US" sz="63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35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838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8800" dirty="0">
                <a:solidFill>
                  <a:srgbClr val="003366"/>
                </a:solidFill>
              </a:rPr>
              <a:t>PENÉLOPE CRUZ</a:t>
            </a:r>
          </a:p>
          <a:p>
            <a:pPr algn="ctr"/>
            <a:r>
              <a:rPr lang="en-US" altLang="en-US" sz="8800" b="1" dirty="0">
                <a:solidFill>
                  <a:srgbClr val="003366"/>
                </a:solidFill>
              </a:rPr>
              <a:t>JAVIER BARDEM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038600"/>
            <a:ext cx="3962400" cy="26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9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WEIGHTS &amp; MEASUREMENTS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6250" y="1447800"/>
            <a:ext cx="8286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900" dirty="0">
                <a:solidFill>
                  <a:srgbClr val="FFFF00"/>
                </a:solidFill>
              </a:rPr>
              <a:t>WHAT WORD MOST COMMONLY USED AS A PEJORATIVE IS ALSO THE NAME OF A PHYSICS UNIT THAT MEASURES THE RATE AT WHICH ACCELERATION CHANGES?</a:t>
            </a:r>
            <a:endParaRPr lang="en-US" sz="4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9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533400"/>
            <a:ext cx="559807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9900" dirty="0">
                <a:solidFill>
                  <a:srgbClr val="FFFF00"/>
                </a:solidFill>
              </a:rPr>
              <a:t>JERK</a:t>
            </a:r>
            <a:endParaRPr lang="en-US" altLang="en-US" sz="199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423987"/>
            <a:ext cx="3086100" cy="52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69342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253"/>
            <a:ext cx="5715000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</a:br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4-PARTER</a:t>
            </a:r>
            <a:endParaRPr lang="en-US" sz="4200" dirty="0">
              <a:ln w="12700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950" y="2209800"/>
            <a:ext cx="55816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cap="all" dirty="0">
                <a:solidFill>
                  <a:schemeClr val="bg1"/>
                </a:solidFill>
                <a:latin typeface="+mn-lt"/>
              </a:rPr>
              <a:t>NAME THE SONG AND THE THREE SINGERS PERFORMING IT</a:t>
            </a:r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oneworldser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69342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7253"/>
            <a:ext cx="56388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ANSWER</a:t>
            </a:r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 # 10</a:t>
            </a:r>
            <a:b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</a:br>
            <a:endParaRPr lang="en-US" sz="4200" dirty="0">
              <a:ln w="12700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50" y="1219200"/>
            <a:ext cx="6115050" cy="156966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cap="all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SONG:  </a:t>
            </a:r>
            <a:br>
              <a:rPr lang="en-US" sz="4800" cap="all" dirty="0">
                <a:solidFill>
                  <a:schemeClr val="bg1"/>
                </a:solidFill>
                <a:latin typeface="+mn-lt"/>
              </a:rPr>
            </a:br>
            <a:r>
              <a:rPr lang="en-US" sz="4800" cap="all" dirty="0">
                <a:solidFill>
                  <a:schemeClr val="bg1"/>
                </a:solidFill>
                <a:latin typeface="+mn-lt"/>
              </a:rPr>
              <a:t>“ONE”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0" y="3113644"/>
            <a:ext cx="6115050" cy="34163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cap="all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SINGERS:  </a:t>
            </a:r>
            <a:br>
              <a:rPr lang="en-US" sz="5400" cap="all" dirty="0">
                <a:solidFill>
                  <a:schemeClr val="bg1"/>
                </a:solidFill>
                <a:latin typeface="+mn-lt"/>
              </a:rPr>
            </a:br>
            <a:r>
              <a:rPr lang="en-US" sz="5400" cap="all" dirty="0">
                <a:solidFill>
                  <a:schemeClr val="bg1"/>
                </a:solidFill>
                <a:latin typeface="+mn-lt"/>
              </a:rPr>
              <a:t>JOHNNY CASH</a:t>
            </a:r>
          </a:p>
          <a:p>
            <a:pPr algn="ctr"/>
            <a:r>
              <a:rPr lang="en-US" sz="5400" cap="all" dirty="0">
                <a:solidFill>
                  <a:schemeClr val="bg1"/>
                </a:solidFill>
                <a:latin typeface="+mn-lt"/>
              </a:rPr>
              <a:t>MARY J. BLIGE</a:t>
            </a:r>
          </a:p>
          <a:p>
            <a:pPr algn="ctr"/>
            <a:r>
              <a:rPr lang="en-US" sz="5400" cap="all" dirty="0">
                <a:solidFill>
                  <a:schemeClr val="bg1"/>
                </a:solidFill>
                <a:latin typeface="+mn-lt"/>
              </a:rPr>
              <a:t>MICHAEL STIPE</a:t>
            </a:r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20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8400"/>
            <a:ext cx="5638800" cy="1752600"/>
          </a:xfrm>
          <a:noFill/>
          <a:ln>
            <a:noFill/>
          </a:ln>
        </p:spPr>
        <p:txBody>
          <a:bodyPr/>
          <a:lstStyle/>
          <a:p>
            <a:r>
              <a:rPr lang="en-US" sz="8800" dirty="0">
                <a:ln>
                  <a:solidFill>
                    <a:srgbClr val="00FA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660" y="6324600"/>
            <a:ext cx="8499176" cy="639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FA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TRIVIAMARYLAND.COM              FACEBOOK.COM/TRIVIAMARYLAND</a:t>
            </a:r>
          </a:p>
          <a:p>
            <a:pPr marL="0" indent="0">
              <a:buNone/>
            </a:pPr>
            <a:endParaRPr lang="en-US" sz="2400" dirty="0">
              <a:solidFill>
                <a:srgbClr val="00FA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11</a:t>
            </a:r>
            <a:b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THE HUMAN BODY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chemeClr val="bg1"/>
                </a:solidFill>
              </a:rPr>
              <a:t>SINGULTUS IS THE MEDICAL TERM FOR WHAT COMMON MINOR MEDICAL AILMENT?</a:t>
            </a:r>
            <a:endParaRPr lang="en-US" sz="6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11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5334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600" dirty="0">
                <a:solidFill>
                  <a:schemeClr val="bg1"/>
                </a:solidFill>
              </a:rPr>
              <a:t>HICCUPS</a:t>
            </a:r>
            <a:endParaRPr lang="en-US" altLang="en-US" sz="16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3429000"/>
            <a:ext cx="4267200" cy="3200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18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1295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QUESTION # 12</a:t>
            </a:r>
            <a:br>
              <a:rPr lang="en-US" sz="40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MARYLAND</a:t>
            </a:r>
            <a:br>
              <a:rPr lang="en-US" sz="4000" b="1" dirty="0">
                <a:solidFill>
                  <a:srgbClr val="FFFF00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905000"/>
            <a:ext cx="8458199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400" dirty="0">
                <a:solidFill>
                  <a:schemeClr val="bg1"/>
                </a:solidFill>
              </a:rPr>
              <a:t>WHAT TWO DEMOCRATS CURRENTLY REPRESENT MARYLAND IN THE U.S. SENATE?</a:t>
            </a:r>
            <a:endParaRPr lang="en-US" sz="6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7620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9600" dirty="0">
                <a:solidFill>
                  <a:schemeClr val="bg1"/>
                </a:solidFill>
              </a:rPr>
              <a:t>GROWS ON OTHER PLANTS</a:t>
            </a:r>
            <a:endParaRPr lang="en-US" altLang="en-US" sz="9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4191000"/>
            <a:ext cx="4343400" cy="2438400"/>
          </a:xfrm>
          <a:prstGeom prst="rect">
            <a:avLst/>
          </a:prstGeom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7620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7800" dirty="0">
                <a:solidFill>
                  <a:schemeClr val="bg1"/>
                </a:solidFill>
              </a:rPr>
              <a:t>BEN CARDIN</a:t>
            </a:r>
          </a:p>
          <a:p>
            <a:pPr algn="ctr"/>
            <a:r>
              <a:rPr lang="en-US" altLang="en-US" sz="7800" b="1" dirty="0">
                <a:solidFill>
                  <a:schemeClr val="bg1"/>
                </a:solidFill>
              </a:rPr>
              <a:t>CHRIS VAN HOLLEN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3886200"/>
            <a:ext cx="4800600" cy="284117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869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13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THEATRE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1447800"/>
            <a:ext cx="8077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50" dirty="0">
                <a:solidFill>
                  <a:schemeClr val="accent5">
                    <a:lumMod val="50000"/>
                  </a:schemeClr>
                </a:solidFill>
              </a:rPr>
              <a:t>WHAT ANDREW LLOYD WEBBER MUSICAL THAT DEBUTED IN 2010 IS A SEQUEL TO </a:t>
            </a:r>
            <a:r>
              <a:rPr lang="en-US" sz="5850" i="1" dirty="0">
                <a:solidFill>
                  <a:schemeClr val="accent5">
                    <a:lumMod val="50000"/>
                  </a:schemeClr>
                </a:solidFill>
              </a:rPr>
              <a:t>THE PHANTOM OF THE OPERA</a:t>
            </a:r>
            <a:r>
              <a:rPr lang="en-US" sz="585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n-US" sz="585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ANSWER #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1219200"/>
            <a:ext cx="8740237" cy="46482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7905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14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MAGAZINES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4-PARTER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905000"/>
            <a:ext cx="86868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350" dirty="0">
                <a:solidFill>
                  <a:schemeClr val="accent2">
                    <a:lumMod val="50000"/>
                  </a:schemeClr>
                </a:solidFill>
              </a:rPr>
              <a:t>WHAT FOUR WORLD LEADERS REPRESENTED “THE PEACEMAKERS” AS </a:t>
            </a:r>
            <a:r>
              <a:rPr lang="en-US" sz="6350" u="sng" dirty="0">
                <a:solidFill>
                  <a:schemeClr val="accent2">
                    <a:lumMod val="50000"/>
                  </a:schemeClr>
                </a:solidFill>
              </a:rPr>
              <a:t>TIME</a:t>
            </a:r>
            <a:r>
              <a:rPr lang="en-US" sz="6350" dirty="0">
                <a:solidFill>
                  <a:schemeClr val="accent2">
                    <a:lumMod val="50000"/>
                  </a:schemeClr>
                </a:solidFill>
              </a:rPr>
              <a:t> MAGAZINE’S ‘MAN OF THE YEAR’ IN 1993?</a:t>
            </a:r>
            <a:endParaRPr lang="en-US" sz="635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2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ANSWER # 14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9144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8000" dirty="0">
                <a:solidFill>
                  <a:schemeClr val="accent2">
                    <a:lumMod val="50000"/>
                  </a:schemeClr>
                </a:solidFill>
              </a:rPr>
              <a:t>YASSER ARAFAT</a:t>
            </a:r>
          </a:p>
          <a:p>
            <a:pPr algn="ctr"/>
            <a:r>
              <a:rPr lang="en-US" altLang="en-US" sz="8000" b="1" dirty="0">
                <a:solidFill>
                  <a:schemeClr val="accent2">
                    <a:lumMod val="50000"/>
                  </a:schemeClr>
                </a:solidFill>
              </a:rPr>
              <a:t>F.W. DE KLERK</a:t>
            </a:r>
          </a:p>
          <a:p>
            <a:pPr algn="ctr"/>
            <a:r>
              <a:rPr lang="en-US" altLang="en-US" sz="8000" dirty="0">
                <a:solidFill>
                  <a:schemeClr val="accent2">
                    <a:lumMod val="50000"/>
                  </a:schemeClr>
                </a:solidFill>
              </a:rPr>
              <a:t>NELSON MANDELA</a:t>
            </a:r>
          </a:p>
          <a:p>
            <a:pPr algn="ctr"/>
            <a:r>
              <a:rPr lang="en-US" altLang="en-US" sz="8000" b="1" dirty="0">
                <a:solidFill>
                  <a:schemeClr val="accent2">
                    <a:lumMod val="50000"/>
                  </a:schemeClr>
                </a:solidFill>
              </a:rPr>
              <a:t>YITZHAK RABIN</a:t>
            </a:r>
          </a:p>
        </p:txBody>
      </p:sp>
    </p:spTree>
    <p:extLst>
      <p:ext uri="{BB962C8B-B14F-4D97-AF65-F5344CB8AC3E}">
        <p14:creationId xmlns:p14="http://schemas.microsoft.com/office/powerpoint/2010/main" val="21355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QUESTION # 15</a:t>
            </a:r>
            <a:b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BUSINESS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6185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rgbClr val="002060"/>
                </a:solidFill>
              </a:rPr>
              <a:t>WHAT PERSONAL CARE COMPANY HAS USED THE SLOGAN “DOES SHE… OR DOESN’T SHE?”</a:t>
            </a:r>
            <a:endParaRPr lang="en-US" sz="69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ANSWER # 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66800"/>
            <a:ext cx="8219326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1148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4008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  <a:cs typeface="Arial" panose="020B0604020202020204" pitchFamily="34" charset="0"/>
              </a:rPr>
              <a:t>NAME THE LANDMARKS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8805335" cy="495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8" y="533400"/>
            <a:ext cx="8859982" cy="5909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4" y="373948"/>
            <a:ext cx="8855826" cy="6228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4" y="1267783"/>
            <a:ext cx="8881535" cy="4440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8" y="301745"/>
            <a:ext cx="8857211" cy="59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50"/>
                            </p:stCondLst>
                            <p:childTnLst>
                              <p:par>
                                <p:cTn id="5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5181" y="3296757"/>
            <a:ext cx="867951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9600" dirty="0">
                <a:solidFill>
                  <a:srgbClr val="FF0000"/>
                </a:solidFill>
                <a:cs typeface="Arial" panose="020B0604020202020204" pitchFamily="34" charset="0"/>
              </a:rPr>
              <a:t>MACHU PICCHU</a:t>
            </a:r>
            <a:br>
              <a:rPr lang="en-US" altLang="en-US" sz="75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PERU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63034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481" y="3556435"/>
            <a:ext cx="5562600" cy="3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en-US" altLang="en-US" sz="9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74763" y="2505365"/>
            <a:ext cx="88097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rgbClr val="FF0000"/>
                </a:solidFill>
                <a:cs typeface="Arial" panose="020B0604020202020204" pitchFamily="34" charset="0"/>
              </a:rPr>
              <a:t>GIANT’S CAUSEWAY</a:t>
            </a:r>
            <a:br>
              <a:rPr lang="en-US" altLang="en-US" sz="75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IRELAND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066" y="2596264"/>
            <a:ext cx="6112067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QUESTION # 2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WORLD COUNTRIES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2057400"/>
            <a:ext cx="84963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100" dirty="0">
                <a:solidFill>
                  <a:srgbClr val="C00000"/>
                </a:solidFill>
              </a:rPr>
              <a:t>WHAT ARE THE THREE EUROPEAN COUNTRIES THAT SHARE A BORDER WITH RUSSIA THAT WERE NOT PART OF THE USSR?</a:t>
            </a:r>
            <a:endParaRPr lang="en-US" sz="6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en-US" altLang="en-US" sz="9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28600" y="2693698"/>
            <a:ext cx="8703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rgbClr val="FF0000"/>
                </a:solidFill>
                <a:cs typeface="Arial" panose="020B0604020202020204" pitchFamily="34" charset="0"/>
              </a:rPr>
              <a:t>PETRA</a:t>
            </a:r>
            <a:br>
              <a:rPr lang="en-US" altLang="en-US" sz="75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JORDAN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209635"/>
            <a:ext cx="5054563" cy="35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en-US" altLang="en-US" sz="9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16851" y="2610091"/>
            <a:ext cx="85864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0100" dirty="0">
                <a:solidFill>
                  <a:srgbClr val="FF0000"/>
                </a:solidFill>
                <a:cs typeface="Arial" panose="020B0604020202020204" pitchFamily="34" charset="0"/>
              </a:rPr>
              <a:t>BLUE MOSQUE</a:t>
            </a:r>
            <a:br>
              <a:rPr lang="en-US" altLang="en-US" sz="75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TURKEY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935818"/>
            <a:ext cx="7520415" cy="37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628771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-25544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en-US" altLang="en-US" sz="9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86408" y="2993967"/>
            <a:ext cx="85864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rgbClr val="FF0000"/>
                </a:solidFill>
                <a:cs typeface="Arial" panose="020B0604020202020204" pitchFamily="34" charset="0"/>
              </a:rPr>
              <a:t>BRYCE CANYON NATIONAL PARK</a:t>
            </a:r>
            <a:br>
              <a:rPr lang="en-US" altLang="en-US" sz="75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altLang="en-US" sz="54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UNITED STATES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586394"/>
            <a:ext cx="4625533" cy="30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65" y="-762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17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TERMINOLOGY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295400"/>
            <a:ext cx="5105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50" dirty="0">
                <a:solidFill>
                  <a:schemeClr val="bg1">
                    <a:lumMod val="95000"/>
                  </a:schemeClr>
                </a:solidFill>
              </a:rPr>
              <a:t>WHAT IS THE TWO-WORD, SPORTS-RELATED NAME OF THIS MILITARILY IMPORTANT BRIEFCASE, WHICH ALWAYS ACCOMPANIES THE PRESIDENT OF THE UNITED STATES?</a:t>
            </a:r>
            <a:endParaRPr lang="en-US" sz="395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524000"/>
            <a:ext cx="3487687" cy="2971800"/>
          </a:xfrm>
          <a:prstGeom prst="rect">
            <a:avLst/>
          </a:prstGeom>
          <a:effectLst>
            <a:glow rad="101600">
              <a:schemeClr val="bg1">
                <a:lumMod val="6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9196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17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6096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1500" dirty="0">
                <a:solidFill>
                  <a:schemeClr val="bg1">
                    <a:lumMod val="95000"/>
                  </a:schemeClr>
                </a:solidFill>
              </a:rPr>
              <a:t>NUCLEAR FOOTBALL</a:t>
            </a:r>
            <a:endParaRPr lang="en-US" altLang="en-US" sz="1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4419600"/>
            <a:ext cx="2593408" cy="2209800"/>
          </a:xfrm>
          <a:prstGeom prst="rect">
            <a:avLst/>
          </a:prstGeom>
          <a:effectLst>
            <a:glow rad="101600">
              <a:schemeClr val="bg1">
                <a:lumMod val="6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46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18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MOVIE MUSIC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66700" y="1905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dirty="0">
                <a:solidFill>
                  <a:srgbClr val="C00000"/>
                </a:solidFill>
              </a:rPr>
              <a:t>IN THE 1990s, WHAT TWO SONGS THAT WON THE OSCAR FOR BEST ORIGINAL SONG HAVE THE MOVIE’S TITLE CONTAINED IN THE SONG’S TITLE?</a:t>
            </a:r>
            <a:endParaRPr lang="en-US" sz="5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726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ANSWER # 18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692727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600" dirty="0">
                <a:solidFill>
                  <a:srgbClr val="C00000"/>
                </a:solidFill>
              </a:rPr>
              <a:t>‘BEAUTY AND THE BEAST’</a:t>
            </a:r>
          </a:p>
          <a:p>
            <a:pPr algn="ctr"/>
            <a:r>
              <a:rPr lang="en-US" altLang="en-US" sz="6600" dirty="0">
                <a:solidFill>
                  <a:srgbClr val="C00000"/>
                </a:solidFill>
              </a:rPr>
              <a:t>‘STREETS OF PHILADELPHIA’</a:t>
            </a:r>
            <a:endParaRPr lang="en-US" altLang="en-US" sz="6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6" y="5257800"/>
            <a:ext cx="2753110" cy="1598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5168978"/>
            <a:ext cx="2895599" cy="16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7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19</a:t>
            </a:r>
            <a:b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FOREIGN WORDS &amp; PHRASES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5240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600" dirty="0">
                <a:solidFill>
                  <a:srgbClr val="FFFF00"/>
                </a:solidFill>
              </a:rPr>
              <a:t>FROM THE FRENCH FOR ‘LOOSENING’, WHAT WORD REFERS TO THE LOOSENING OF TENSIONS BETWEEN THE U.S. AND THE SOVIET UNION IN THE 1970s?</a:t>
            </a:r>
            <a:endParaRPr lang="en-US" sz="5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9599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19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504825"/>
            <a:ext cx="81534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600" dirty="0">
                <a:solidFill>
                  <a:srgbClr val="FFFF00"/>
                </a:solidFill>
              </a:rPr>
              <a:t>DÉTENTE</a:t>
            </a:r>
            <a:endParaRPr lang="en-US" altLang="en-US" sz="166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43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TELEVISION</a:t>
            </a:r>
            <a:endParaRPr lang="en-US" sz="3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828800"/>
            <a:ext cx="8534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dirty="0">
                <a:solidFill>
                  <a:srgbClr val="FFFF00"/>
                </a:solidFill>
              </a:rPr>
              <a:t>WHAT TV GAME SHOW, ON THE AIR SINCE 2009, ORIGINALLY DEBUTED IN 1963 AND SAW U.S. REVIVALS IN 1980, 1984, 1990, AND 2003?</a:t>
            </a:r>
            <a:endParaRPr lang="en-US" sz="5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762000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8800" dirty="0">
                <a:solidFill>
                  <a:srgbClr val="C00000"/>
                </a:solidFill>
              </a:rPr>
              <a:t>FINLAND</a:t>
            </a:r>
          </a:p>
          <a:p>
            <a:r>
              <a:rPr lang="en-US" altLang="en-US" sz="8800" dirty="0">
                <a:solidFill>
                  <a:srgbClr val="C00000"/>
                </a:solidFill>
              </a:rPr>
              <a:t>POLAND</a:t>
            </a:r>
          </a:p>
          <a:p>
            <a:r>
              <a:rPr lang="en-US" altLang="en-US" sz="8800" dirty="0">
                <a:solidFill>
                  <a:srgbClr val="C00000"/>
                </a:solidFill>
              </a:rPr>
              <a:t>NORWAY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42" y="3962400"/>
            <a:ext cx="38487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86"/>
            <a:ext cx="8686800" cy="7620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ANSWER</a:t>
            </a:r>
            <a: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# 20</a:t>
            </a:r>
            <a:br>
              <a:rPr lang="en-US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3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5063"/>
            <a:ext cx="45000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880" y="2590800"/>
            <a:ext cx="4177937" cy="40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0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218237"/>
            <a:ext cx="8991600" cy="639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                     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496300" cy="381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60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TIEBREAKER</a:t>
            </a:r>
            <a:endParaRPr lang="en-US" sz="42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1450" y="1066800"/>
            <a:ext cx="8763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400" dirty="0">
                <a:solidFill>
                  <a:schemeClr val="bg1">
                    <a:lumMod val="95000"/>
                  </a:schemeClr>
                </a:solidFill>
              </a:rPr>
              <a:t>IN WHAT YEAR DID ST. PATRICK’S DAY BECOME AN OFFICIAL PUBLIC HOLIDAY IN IRELAND?</a:t>
            </a:r>
            <a:endParaRPr lang="en-US" sz="7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799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TIEBREAKER ANSWER</a:t>
            </a:r>
            <a:endParaRPr lang="en-US" sz="6000" b="1" dirty="0">
              <a:solidFill>
                <a:srgbClr val="FFFF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1066799"/>
            <a:ext cx="9144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8700" dirty="0">
                <a:solidFill>
                  <a:schemeClr val="bg1"/>
                </a:solidFill>
              </a:rPr>
              <a:t>1903</a:t>
            </a:r>
            <a:endParaRPr lang="en-US" altLang="en-US" sz="28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62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QUESTION # 3</a:t>
            </a:r>
            <a:b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TECHNOLOGY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610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2">
                    <a:lumMod val="50000"/>
                  </a:schemeClr>
                </a:solidFill>
              </a:rPr>
              <a:t>ACTIVE FROM APRIL 2020 - DECEMBER 2020, WHAT IS THE NAME OF THE STREAMING SERVICE THAT FEATURED ORIGINAL CONTENT IN SHORT-FORM EPISODES OF TEN MINUTES OR LESS?</a:t>
            </a:r>
            <a:endParaRPr lang="en-US" sz="5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750" y="990600"/>
            <a:ext cx="42705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94" y="381000"/>
            <a:ext cx="8458200" cy="533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QUESTION # 4</a:t>
            </a:r>
            <a:b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BASKETBALL</a:t>
            </a:r>
            <a:b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35307" y="1981200"/>
            <a:ext cx="8653574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250" dirty="0">
                <a:solidFill>
                  <a:schemeClr val="tx2">
                    <a:lumMod val="50000"/>
                  </a:schemeClr>
                </a:solidFill>
              </a:rPr>
              <a:t>OF THE TEN WINNINGEST COACHES IN NBA HISTORY, WHICH THREE ARE NOT MEMBERS OF THE BASKETBALL HALL OF FAME AS COACHES?</a:t>
            </a:r>
            <a:endParaRPr lang="en-US" sz="525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3429000" cy="685799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ANSWER # 4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838200"/>
            <a:ext cx="8001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8800" dirty="0">
                <a:solidFill>
                  <a:schemeClr val="tx2">
                    <a:lumMod val="50000"/>
                  </a:schemeClr>
                </a:solidFill>
              </a:rPr>
              <a:t>GREGG POPOVICH</a:t>
            </a:r>
          </a:p>
          <a:p>
            <a:r>
              <a:rPr lang="en-US" altLang="en-US" sz="8800" b="1" dirty="0">
                <a:solidFill>
                  <a:schemeClr val="tx2">
                    <a:lumMod val="50000"/>
                  </a:schemeClr>
                </a:solidFill>
              </a:rPr>
              <a:t>GEORGE KARL</a:t>
            </a:r>
          </a:p>
          <a:p>
            <a:r>
              <a:rPr lang="en-US" altLang="en-US" sz="8800" dirty="0">
                <a:solidFill>
                  <a:schemeClr val="tx2">
                    <a:lumMod val="50000"/>
                  </a:schemeClr>
                </a:solidFill>
              </a:rPr>
              <a:t>DOC RIVERS</a:t>
            </a:r>
            <a:endParaRPr lang="en-US" altLang="en-US" sz="8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773" y="0"/>
            <a:ext cx="2856186" cy="28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139003</TotalTime>
  <Words>1178</Words>
  <Application>Microsoft Office PowerPoint</Application>
  <PresentationFormat>On-screen Show (4:3)</PresentationFormat>
  <Paragraphs>296</Paragraphs>
  <Slides>53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Calibri</vt:lpstr>
      <vt:lpstr>Arial</vt:lpstr>
      <vt:lpstr>Berlin Sans FB Demi</vt:lpstr>
      <vt:lpstr>1_Office Theme</vt:lpstr>
      <vt:lpstr>TRIVIAMARYLAND WORLD SERIES</vt:lpstr>
      <vt:lpstr> QUESTION # 1 BOTANY</vt:lpstr>
      <vt:lpstr>ANSWER # 1</vt:lpstr>
      <vt:lpstr> QUESTION # 2 WORLD COUNTRIES 3-PARTER</vt:lpstr>
      <vt:lpstr>ANSWER # 2</vt:lpstr>
      <vt:lpstr> QUESTION # 3 TECHNOLOGY</vt:lpstr>
      <vt:lpstr>ANSWER # 3</vt:lpstr>
      <vt:lpstr> QUESTION # 4 BASKETBALL 3-PARTER</vt:lpstr>
      <vt:lpstr>ANSWER # 4</vt:lpstr>
      <vt:lpstr> QUESTION # 5 HISTORY</vt:lpstr>
      <vt:lpstr>ANSWER # 5</vt:lpstr>
      <vt:lpstr>QUESTION # 6</vt:lpstr>
      <vt:lpstr>   </vt:lpstr>
      <vt:lpstr>   </vt:lpstr>
      <vt:lpstr>   </vt:lpstr>
      <vt:lpstr>   </vt:lpstr>
      <vt:lpstr>   </vt:lpstr>
      <vt:lpstr> QUESTION # 7 RELIGION</vt:lpstr>
      <vt:lpstr>ANSWER # 7</vt:lpstr>
      <vt:lpstr> QUESTION # 8 MOVIES 2-PARTER</vt:lpstr>
      <vt:lpstr>ANSWER # 8</vt:lpstr>
      <vt:lpstr> QUESTION # 9 WEIGHTS &amp; MEASUREMENTS</vt:lpstr>
      <vt:lpstr>ANSWER # 9</vt:lpstr>
      <vt:lpstr>      </vt:lpstr>
      <vt:lpstr>      </vt:lpstr>
      <vt:lpstr>HALFTIME </vt:lpstr>
      <vt:lpstr> QUESTION # 11 THE HUMAN BODY</vt:lpstr>
      <vt:lpstr>ANSWER # 11</vt:lpstr>
      <vt:lpstr> QUESTION # 12 MARYLAND 2-PARTER</vt:lpstr>
      <vt:lpstr>ANSWER # 12</vt:lpstr>
      <vt:lpstr> QUESTION # 13 THEATRE</vt:lpstr>
      <vt:lpstr>ANSWER # 13</vt:lpstr>
      <vt:lpstr> QUESTION # 14 MAGAZINES 4-PARTER</vt:lpstr>
      <vt:lpstr>ANSWER # 14</vt:lpstr>
      <vt:lpstr> QUESTION # 15 BUSINESS</vt:lpstr>
      <vt:lpstr>ANSWER # 15</vt:lpstr>
      <vt:lpstr>QUESTION # 16</vt:lpstr>
      <vt:lpstr>   </vt:lpstr>
      <vt:lpstr>  </vt:lpstr>
      <vt:lpstr>  </vt:lpstr>
      <vt:lpstr>  </vt:lpstr>
      <vt:lpstr>  </vt:lpstr>
      <vt:lpstr> QUESTION # 17 TERMINOLOGY</vt:lpstr>
      <vt:lpstr>ANSWER # 17</vt:lpstr>
      <vt:lpstr> QUESTION # 18 MOVIE MUSIC 2-PARTER</vt:lpstr>
      <vt:lpstr>ANSWER # 18</vt:lpstr>
      <vt:lpstr> QUESTION # 19 FOREIGN WORDS &amp; PHRASES</vt:lpstr>
      <vt:lpstr>ANSWER # 19</vt:lpstr>
      <vt:lpstr> QUESTION # 20 BET UP TO 15 POINTS TELEVISION</vt:lpstr>
      <vt:lpstr> ANSWER # 20 </vt:lpstr>
      <vt:lpstr>TRIVIAMARYLAND </vt:lpstr>
      <vt:lpstr> TIEBREAKER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8819</cp:revision>
  <cp:lastPrinted>2016-06-16T12:22:30Z</cp:lastPrinted>
  <dcterms:created xsi:type="dcterms:W3CDTF">2007-02-10T13:01:25Z</dcterms:created>
  <dcterms:modified xsi:type="dcterms:W3CDTF">2021-09-18T20:05:30Z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1373386483</vt:i4>
  </property>
  <property fmtid="{D5CDD505-2E9C-101B-9397-08002B2CF9AE}" pid="3" name="_NewReviewCycle">
    <vt:lpwstr/>
  </property>
  <property fmtid="{D5CDD505-2E9C-101B-9397-08002B2CF9AE}" pid="4" name="_EmailSubject">
    <vt:lpwstr>Trivia Questions.xlsx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555656182</vt:i4>
  </property>
</Properties>
</file>