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694" r:id="rId1"/>
  </p:sldMasterIdLst>
  <p:notesMasterIdLst>
    <p:notesMasterId r:id="rId58"/>
  </p:notesMasterIdLst>
  <p:sldIdLst>
    <p:sldId id="6427" r:id="rId2"/>
    <p:sldId id="6425" r:id="rId3"/>
    <p:sldId id="6426" r:id="rId4"/>
    <p:sldId id="6368" r:id="rId5"/>
    <p:sldId id="6369" r:id="rId6"/>
    <p:sldId id="6216" r:id="rId7"/>
    <p:sldId id="6217" r:id="rId8"/>
    <p:sldId id="6264" r:id="rId9"/>
    <p:sldId id="6265" r:id="rId10"/>
    <p:sldId id="6412" r:id="rId11"/>
    <p:sldId id="6413" r:id="rId12"/>
    <p:sldId id="6235" r:id="rId13"/>
    <p:sldId id="6236" r:id="rId14"/>
    <p:sldId id="6338" r:id="rId15"/>
    <p:sldId id="6401" r:id="rId16"/>
    <p:sldId id="6403" r:id="rId17"/>
    <p:sldId id="6421" r:id="rId18"/>
    <p:sldId id="6422" r:id="rId19"/>
    <p:sldId id="6423" r:id="rId20"/>
    <p:sldId id="6424" r:id="rId21"/>
    <p:sldId id="6351" r:id="rId22"/>
    <p:sldId id="6352" r:id="rId23"/>
    <p:sldId id="6359" r:id="rId24"/>
    <p:sldId id="6360" r:id="rId25"/>
    <p:sldId id="6285" r:id="rId26"/>
    <p:sldId id="6286" r:id="rId27"/>
    <p:sldId id="6336" r:id="rId28"/>
    <p:sldId id="6337" r:id="rId29"/>
    <p:sldId id="6419" r:id="rId30"/>
    <p:sldId id="6370" r:id="rId31"/>
    <p:sldId id="6371" r:id="rId32"/>
    <p:sldId id="6271" r:id="rId33"/>
    <p:sldId id="6272" r:id="rId34"/>
    <p:sldId id="6319" r:id="rId35"/>
    <p:sldId id="6320" r:id="rId36"/>
    <p:sldId id="6212" r:id="rId37"/>
    <p:sldId id="6213" r:id="rId38"/>
    <p:sldId id="6361" r:id="rId39"/>
    <p:sldId id="6373" r:id="rId40"/>
    <p:sldId id="6344" r:id="rId41"/>
    <p:sldId id="6410" r:id="rId42"/>
    <p:sldId id="6405" r:id="rId43"/>
    <p:sldId id="6408" r:id="rId44"/>
    <p:sldId id="6407" r:id="rId45"/>
    <p:sldId id="6406" r:id="rId46"/>
    <p:sldId id="6218" r:id="rId47"/>
    <p:sldId id="6219" r:id="rId48"/>
    <p:sldId id="6416" r:id="rId49"/>
    <p:sldId id="6417" r:id="rId50"/>
    <p:sldId id="6414" r:id="rId51"/>
    <p:sldId id="6415" r:id="rId52"/>
    <p:sldId id="6353" r:id="rId53"/>
    <p:sldId id="6354" r:id="rId54"/>
    <p:sldId id="6418" r:id="rId55"/>
    <p:sldId id="6398" r:id="rId56"/>
    <p:sldId id="6399" r:id="rId57"/>
  </p:sldIdLst>
  <p:sldSz cx="9144000" cy="6858000" type="screen4x3"/>
  <p:notesSz cx="6858000" cy="9144000"/>
  <p:embeddedFontLst>
    <p:embeddedFont>
      <p:font typeface="Berlin Sans FB Demi" panose="020E0802020502020306" pitchFamily="34" charset="0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E34"/>
    <a:srgbClr val="FCFC8E"/>
    <a:srgbClr val="006600"/>
    <a:srgbClr val="336600"/>
    <a:srgbClr val="FF9900"/>
    <a:srgbClr val="62AEBD"/>
    <a:srgbClr val="00FA00"/>
    <a:srgbClr val="003366"/>
    <a:srgbClr val="FFFFFF"/>
    <a:srgbClr val="2E3A3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6250" autoAdjust="0"/>
    <p:restoredTop sz="93304" autoAdjust="0"/>
  </p:normalViewPr>
  <p:slideViewPr>
    <p:cSldViewPr>
      <p:cViewPr varScale="1">
        <p:scale>
          <a:sx n="72" d="100"/>
          <a:sy n="72" d="100"/>
        </p:scale>
        <p:origin x="184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2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02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201CE0B-949C-4FE5-80A8-C22AB8A9EB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943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21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507B-7AB8-471C-8D24-E359A28C738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21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4B7877-3125-4D73-87B8-43B763FABF4E}" type="slidenum">
              <a:rPr lang="en-US" altLang="en-US" b="0"/>
              <a:pPr eaLnBrk="1" hangingPunct="1"/>
              <a:t>14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761030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15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029316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16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602523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17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336142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18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824901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19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00684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20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299198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240262-2532-49F3-BA71-B4CF1D507A2F}" type="slidenum">
              <a:rPr lang="en-US" altLang="en-US" b="0"/>
              <a:pPr eaLnBrk="1" hangingPunct="1"/>
              <a:t>21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229285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B47B6A-91D9-403F-8C89-85448AFA2421}" type="slidenum">
              <a:rPr lang="en-US" altLang="en-US" b="0"/>
              <a:pPr eaLnBrk="1" hangingPunct="1"/>
              <a:t>22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37069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32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BF21B8-6157-47F6-92F4-DDB44D957995}" type="slidenum">
              <a:rPr lang="en-US" altLang="en-US" b="0"/>
              <a:pPr eaLnBrk="1" hangingPunct="1"/>
              <a:t>23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4243766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7C2D46-3B59-4412-9BA6-F545B1902A71}" type="slidenum">
              <a:rPr lang="en-US" altLang="en-US" b="0"/>
              <a:pPr eaLnBrk="1" hangingPunct="1"/>
              <a:t>24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096876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11ADCA-6495-447F-B72B-2693E5E1AE59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76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ADD13E-66E6-4A31-8929-B178A7F3BFC1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84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2D5039-2863-4CCC-9D88-5D1651C845A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43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AEAE2E-8A09-456F-8FA3-401295A11B4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8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28CFA-F268-49BD-B219-5F11181A33D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01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B7942C-CA18-4189-9B8A-98DD8DE19B6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8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CBAC14-66EF-4BD9-BC45-164459A19B5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743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55C47E-722F-4739-B08B-FF9906E7572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0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C4DA11-077C-4D69-9104-B737D698622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967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78AC-4062-4AD9-979E-FCAF9308FCE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8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33A39D-BC88-4DB4-BD6C-F125BD440DA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20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78AC-4062-4AD9-979E-FCAF9308FCE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8508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33A39D-BC88-4DB4-BD6C-F125BD440DA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707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31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310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689F42-EE96-4531-ADA7-80295343A434}" type="slidenum">
              <a:rPr lang="en-US" altLang="en-US" b="0"/>
              <a:pPr eaLnBrk="1" hangingPunct="1"/>
              <a:t>40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77010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41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945174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212907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43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536069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C974BE-8C8C-44CE-8319-E7632F50E27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185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44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3821304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45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290511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02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25A17-F75D-462E-A0E1-3EF096F78E0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405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78AC-4062-4AD9-979E-FCAF9308FCE1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212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33A39D-BC88-4DB4-BD6C-F125BD440DA1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131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53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25A17-F75D-462E-A0E1-3EF096F78E09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92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C64D47-85CB-4B8A-9943-46EAF7C5A715}" type="slidenum">
              <a:rPr lang="en-US" altLang="en-US" b="0"/>
              <a:pPr eaLnBrk="1" hangingPunct="1"/>
              <a:t>52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9815988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0B1B63-9EC3-4906-9AFC-C153847DB520}" type="slidenum">
              <a:rPr lang="en-US" altLang="en-US" b="0"/>
              <a:pPr eaLnBrk="1" hangingPunct="1"/>
              <a:t>53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404214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1C2CA6-546E-411B-9759-C5236E00326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9790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ADE73E-683A-42C1-8873-22BE0D990D8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403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507B-7AB8-471C-8D24-E359A28C738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88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B7132-3F34-4FF7-A925-10CD48B5539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19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573983-91F3-4580-9CA9-94579D234E9D}" type="slidenum">
              <a:rPr lang="en-US" altLang="en-US" b="0"/>
              <a:pPr eaLnBrk="1" hangingPunct="1"/>
              <a:t>10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5519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26505B-C4CB-4A6C-BD6B-A15F7C7771E6}" type="slidenum">
              <a:rPr lang="en-US" altLang="en-US" b="0"/>
              <a:pPr eaLnBrk="1" hangingPunct="1"/>
              <a:t>11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74949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ADE73E-683A-42C1-8873-22BE0D990D8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86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6E031-F8C5-4928-A703-A0815E18D6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509A3-5A6C-4094-9E12-239E1B0637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43969-FA3C-4D9B-8714-F09C586396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797D1-A9D1-41DA-9D0E-1A27E38ED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ADCCA-2F4A-4C25-9CBD-5B93A687B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B687-CBE1-4F5A-BD86-9C0A1F17F6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0549-2241-4E44-88F2-E19F4F10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0D288-E223-4C72-81C1-67DCF81E25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973B-E76F-47FD-87C9-C4BD907781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913EB-C8EF-482B-B8DF-55E1F80660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03CCC-7D81-4607-B02D-C98FB85A13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6" r:id="rId1"/>
    <p:sldLayoutId id="2147486976" r:id="rId2"/>
    <p:sldLayoutId id="2147486977" r:id="rId3"/>
    <p:sldLayoutId id="2147486978" r:id="rId4"/>
    <p:sldLayoutId id="2147486979" r:id="rId5"/>
    <p:sldLayoutId id="2147486980" r:id="rId6"/>
    <p:sldLayoutId id="2147486981" r:id="rId7"/>
    <p:sldLayoutId id="2147486982" r:id="rId8"/>
    <p:sldLayoutId id="2147486983" r:id="rId9"/>
    <p:sldLayoutId id="2147486984" r:id="rId10"/>
    <p:sldLayoutId id="21474869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399" y="138112"/>
            <a:ext cx="6324600" cy="6719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0" y="533400"/>
            <a:ext cx="1904059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57200"/>
            <a:ext cx="190405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8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72" y="304800"/>
            <a:ext cx="8382000" cy="990600"/>
          </a:xfrm>
        </p:spPr>
        <p:txBody>
          <a:bodyPr/>
          <a:lstStyle/>
          <a:p>
            <a:pPr>
              <a:defRPr/>
            </a:pPr>
            <a:br>
              <a:rPr lang="en-US" sz="28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QUESTION # 4</a:t>
            </a: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TELEVISION</a:t>
            </a: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4-PARTER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353842" y="2133600"/>
            <a:ext cx="8479660" cy="437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5900" b="1" dirty="0">
                <a:solidFill>
                  <a:schemeClr val="accent5">
                    <a:lumMod val="50000"/>
                  </a:schemeClr>
                </a:solidFill>
                <a:sym typeface="Calibri" panose="020F0502020204030204" pitchFamily="34" charset="0"/>
              </a:rPr>
              <a:t>WHAT FOUR PERFORMERS WERE AGE 20 OR YOUNGER WHEN THEY JOINED THE CAST OF </a:t>
            </a:r>
            <a:r>
              <a:rPr lang="en-US" altLang="en-US" sz="5900" b="1" i="1" dirty="0">
                <a:solidFill>
                  <a:schemeClr val="accent5">
                    <a:lumMod val="50000"/>
                  </a:schemeClr>
                </a:solidFill>
                <a:sym typeface="Calibri" panose="020F0502020204030204" pitchFamily="34" charset="0"/>
              </a:rPr>
              <a:t>SATURDAY NIGHT LIVE</a:t>
            </a:r>
            <a:r>
              <a:rPr lang="en-US" altLang="en-US" sz="5900" b="1" dirty="0">
                <a:solidFill>
                  <a:schemeClr val="accent5">
                    <a:lumMod val="50000"/>
                  </a:schemeClr>
                </a:solidFill>
                <a:sym typeface="Calibri" panose="020F0502020204030204" pitchFamily="34" charset="0"/>
              </a:rPr>
              <a:t>?</a:t>
            </a:r>
          </a:p>
          <a:p>
            <a:pPr algn="ctr"/>
            <a:endParaRPr lang="en-US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156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7620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latin typeface="+mn-lt"/>
                <a:cs typeface="Arial" pitchFamily="34" charset="0"/>
              </a:rPr>
              <a:t>ANSWER # 4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74421" y="6096000"/>
            <a:ext cx="885108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304800" y="914400"/>
            <a:ext cx="8382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6800" b="1" dirty="0">
                <a:solidFill>
                  <a:schemeClr val="accent5">
                    <a:lumMod val="50000"/>
                  </a:schemeClr>
                </a:solidFill>
              </a:rPr>
              <a:t>ANTHONY MICHAEL HALL</a:t>
            </a:r>
          </a:p>
          <a:p>
            <a:pPr marL="0" indent="0" algn="ctr"/>
            <a:r>
              <a:rPr lang="en-US" altLang="en-US" sz="6800" b="1" dirty="0">
                <a:solidFill>
                  <a:srgbClr val="1A4E34"/>
                </a:solidFill>
              </a:rPr>
              <a:t>EDDIE MURPHY</a:t>
            </a:r>
          </a:p>
          <a:p>
            <a:pPr marL="0" indent="0" algn="ctr"/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</a:rPr>
              <a:t>ROBERT DOWNEY, JR.</a:t>
            </a:r>
          </a:p>
          <a:p>
            <a:pPr marL="0" indent="0" algn="ctr"/>
            <a:r>
              <a:rPr lang="en-US" altLang="en-US" sz="6800" b="1" dirty="0">
                <a:solidFill>
                  <a:srgbClr val="1A4E34"/>
                </a:solidFill>
              </a:rPr>
              <a:t>PETE DAVIDSON</a:t>
            </a:r>
          </a:p>
        </p:txBody>
      </p:sp>
    </p:spTree>
    <p:extLst>
      <p:ext uri="{BB962C8B-B14F-4D97-AF65-F5344CB8AC3E}">
        <p14:creationId xmlns:p14="http://schemas.microsoft.com/office/powerpoint/2010/main" val="763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>
              <a:defRPr/>
            </a:pPr>
            <a:br>
              <a:rPr lang="en-US" sz="4200" b="1" dirty="0"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QUESTION # 5</a:t>
            </a:r>
            <a:b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NAME’S THE SAME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60216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5800" b="1" dirty="0">
                <a:solidFill>
                  <a:srgbClr val="FFFF00"/>
                </a:solidFill>
              </a:rPr>
              <a:t>THE FIRST NASA COMMUNICATIONS SATELLITE, LAUNCHED IN 1960, SHARES ITS NAME WITH WHAT NYMPH IN GREEK MYTHOLOGY?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152401"/>
            <a:ext cx="8229600" cy="5334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ANSWER #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36" y="1142320"/>
            <a:ext cx="8382000" cy="1752601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b="1" dirty="0"/>
              <a:t> </a:t>
            </a:r>
            <a:endParaRPr lang="en-US" sz="5400" b="1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123171" y="609600"/>
            <a:ext cx="882145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6600" b="1" dirty="0">
                <a:solidFill>
                  <a:srgbClr val="FFFF00"/>
                </a:solidFill>
              </a:rPr>
              <a:t>ECHO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733800"/>
            <a:ext cx="351715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3697857"/>
            <a:ext cx="3493243" cy="2757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1500" y="381000"/>
            <a:ext cx="7772400" cy="1470025"/>
          </a:xfrm>
        </p:spPr>
        <p:txBody>
          <a:bodyPr/>
          <a:lstStyle/>
          <a:p>
            <a:r>
              <a:rPr lang="en-US" altLang="en-US" sz="8000" b="1" dirty="0">
                <a:cs typeface="Arial" panose="020B0604020202020204" pitchFamily="34" charset="0"/>
              </a:rPr>
              <a:t>QUESTION # 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1981200"/>
            <a:ext cx="6705600" cy="1752600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NAME THE MOVIES AND THE THEME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52400"/>
            <a:ext cx="4495800" cy="6599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25303"/>
            <a:ext cx="4343400" cy="6626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426" y="122255"/>
            <a:ext cx="4403796" cy="6629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377" y="168801"/>
            <a:ext cx="4706645" cy="6583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426" y="72924"/>
            <a:ext cx="4548653" cy="677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0"/>
                            </p:stCondLst>
                            <p:childTnLst>
                              <p:par>
                                <p:cTn id="5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89113" y="2216234"/>
            <a:ext cx="89747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15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THEME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285" y="1980567"/>
            <a:ext cx="7315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00" dirty="0">
                <a:solidFill>
                  <a:srgbClr val="FF0000"/>
                </a:solidFill>
                <a:latin typeface="+mn-lt"/>
              </a:rPr>
              <a:t>ALL MOVIES FEATURE A MARYLAND NATIVE IN A LEAD ROLE</a:t>
            </a:r>
          </a:p>
        </p:txBody>
      </p:sp>
    </p:spTree>
    <p:extLst>
      <p:ext uri="{BB962C8B-B14F-4D97-AF65-F5344CB8AC3E}">
        <p14:creationId xmlns:p14="http://schemas.microsoft.com/office/powerpoint/2010/main" val="112500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91" y="152400"/>
            <a:ext cx="889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ANSWER 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20" y="898947"/>
            <a:ext cx="3895725" cy="571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61844" y="1756124"/>
            <a:ext cx="38342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>
                <a:solidFill>
                  <a:srgbClr val="FF0000"/>
                </a:solidFill>
                <a:latin typeface="+mn-lt"/>
              </a:rPr>
              <a:t>JADA PINKETT SMITH</a:t>
            </a:r>
          </a:p>
        </p:txBody>
      </p:sp>
    </p:spTree>
    <p:extLst>
      <p:ext uri="{BB962C8B-B14F-4D97-AF65-F5344CB8AC3E}">
        <p14:creationId xmlns:p14="http://schemas.microsoft.com/office/powerpoint/2010/main" val="701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8067" y="1756124"/>
            <a:ext cx="4593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>
                <a:solidFill>
                  <a:srgbClr val="FF0000"/>
                </a:solidFill>
                <a:latin typeface="+mn-lt"/>
              </a:rPr>
              <a:t>MO’NIQUE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55" y="175046"/>
            <a:ext cx="4205859" cy="64543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05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1844" y="1756124"/>
            <a:ext cx="38342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400" dirty="0">
                <a:solidFill>
                  <a:srgbClr val="FF0000"/>
                </a:solidFill>
                <a:latin typeface="+mn-lt"/>
              </a:rPr>
              <a:t>DANIEL STERN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52" y="165522"/>
            <a:ext cx="4360052" cy="65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1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1756124"/>
            <a:ext cx="4400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>
                <a:solidFill>
                  <a:srgbClr val="FF0000"/>
                </a:solidFill>
                <a:latin typeface="+mn-lt"/>
              </a:rPr>
              <a:t>CHARLES DUTTON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17" y="228600"/>
            <a:ext cx="454182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4876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BUMS</a:t>
            </a:r>
          </a:p>
          <a:p>
            <a:pPr marL="0" indent="0">
              <a:buNone/>
            </a:pPr>
            <a:r>
              <a:rPr lang="en-US" sz="2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CAFFEINATORS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DEBBIE &amp; THE NITTIE GRITTIEST</a:t>
            </a:r>
          </a:p>
          <a:p>
            <a:pPr marL="0" indent="0">
              <a:buNone/>
            </a:pPr>
            <a:r>
              <a:rPr lang="en-US" sz="2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 STRIKES BACK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 FOUR</a:t>
            </a:r>
          </a:p>
          <a:p>
            <a:pPr marL="0" indent="0">
              <a:buNone/>
            </a:pPr>
            <a:r>
              <a:rPr lang="en-US" sz="2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 THE CRAB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 PRICKS OF BEL AIR</a:t>
            </a:r>
          </a:p>
          <a:p>
            <a:pPr marL="0" indent="0">
              <a:buNone/>
            </a:pPr>
            <a:r>
              <a:rPr lang="en-US" sz="2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GUESSING GEEZERS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SO HUNGRY</a:t>
            </a:r>
          </a:p>
          <a:p>
            <a:pPr marL="0" indent="0">
              <a:buNone/>
            </a:pPr>
            <a:r>
              <a:rPr lang="en-US" sz="2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DENIM CHICKEN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UP YOUR MINDS</a:t>
            </a:r>
          </a:p>
          <a:p>
            <a:pPr marL="0" indent="0">
              <a:buNone/>
            </a:pPr>
            <a:r>
              <a:rPr lang="en-US" sz="2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MARKSMEN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157472" y="76200"/>
            <a:ext cx="49865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charset="0"/>
              <a:buNone/>
            </a:pPr>
            <a:r>
              <a:rPr lang="en-US" sz="27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MOFOS</a:t>
            </a:r>
          </a:p>
          <a:p>
            <a:pPr marL="0" indent="0" algn="r">
              <a:buFont typeface="Arial" charset="0"/>
              <a:buNone/>
            </a:pPr>
            <a:r>
              <a:rPr lang="en-US" sz="27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 CRAWL LIECHTENSTEIN</a:t>
            </a:r>
          </a:p>
          <a:p>
            <a:pPr marL="0" indent="0" algn="r">
              <a:buFont typeface="Arial" charset="0"/>
              <a:buNone/>
            </a:pPr>
            <a:r>
              <a:rPr lang="en-US" sz="27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OVER BY A PUFFIN</a:t>
            </a:r>
          </a:p>
          <a:p>
            <a:pPr marL="0" indent="0" algn="r">
              <a:buFont typeface="Arial" charset="0"/>
              <a:buNone/>
            </a:pPr>
            <a:r>
              <a:rPr lang="en-US" sz="27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SUCK IT TREBEK</a:t>
            </a:r>
          </a:p>
          <a:p>
            <a:pPr marL="0" indent="0" algn="r">
              <a:buFont typeface="Arial" charset="0"/>
              <a:buNone/>
            </a:pPr>
            <a:r>
              <a:rPr lang="en-US" sz="27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SWEEP THE LEG</a:t>
            </a:r>
          </a:p>
          <a:p>
            <a:pPr marL="0" indent="0" algn="r">
              <a:buFont typeface="Arial" charset="0"/>
              <a:buNone/>
            </a:pPr>
            <a:r>
              <a:rPr lang="en-US" sz="27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TRIVIA NEWTON JOHN</a:t>
            </a:r>
          </a:p>
          <a:p>
            <a:pPr marL="0" indent="0" algn="r">
              <a:buFont typeface="Arial" charset="0"/>
              <a:buNone/>
            </a:pPr>
            <a:r>
              <a:rPr lang="en-US" sz="27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TRIVIA-HOLICS ANONYMOUS</a:t>
            </a:r>
          </a:p>
          <a:p>
            <a:pPr marL="0" indent="0" algn="r">
              <a:buFont typeface="Arial" charset="0"/>
              <a:buNone/>
            </a:pPr>
            <a:r>
              <a:rPr lang="en-US" sz="27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TRIVIANATORS</a:t>
            </a:r>
          </a:p>
          <a:p>
            <a:pPr marL="0" indent="0" algn="r">
              <a:buFont typeface="Arial" charset="0"/>
              <a:buNone/>
            </a:pPr>
            <a:r>
              <a:rPr lang="en-US" sz="27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TROUBLE IN TRIVIA TOWN</a:t>
            </a:r>
          </a:p>
          <a:p>
            <a:pPr marL="0" indent="0" algn="r">
              <a:buFont typeface="Arial" charset="0"/>
              <a:buNone/>
            </a:pPr>
            <a:r>
              <a:rPr lang="en-US" sz="27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UNDECIDED</a:t>
            </a:r>
          </a:p>
          <a:p>
            <a:pPr marL="0" indent="0" algn="r">
              <a:buFont typeface="Arial" charset="0"/>
              <a:buNone/>
            </a:pPr>
            <a:r>
              <a:rPr lang="en-US" sz="27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WAIT, WHAT?</a:t>
            </a:r>
          </a:p>
        </p:txBody>
      </p:sp>
    </p:spTree>
    <p:extLst>
      <p:ext uri="{BB962C8B-B14F-4D97-AF65-F5344CB8AC3E}">
        <p14:creationId xmlns:p14="http://schemas.microsoft.com/office/powerpoint/2010/main" val="372958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1844" y="1756124"/>
            <a:ext cx="3834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>
                <a:solidFill>
                  <a:srgbClr val="FF0000"/>
                </a:solidFill>
                <a:latin typeface="+mn-lt"/>
              </a:rPr>
              <a:t>ANNA FARIS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20" y="228600"/>
            <a:ext cx="4344817" cy="64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64729" y="25400"/>
            <a:ext cx="8229600" cy="7366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QUESTION # 7</a:t>
            </a:r>
            <a:b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WORLD GEOGRAPHY</a:t>
            </a:r>
            <a:b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93" y="1524000"/>
            <a:ext cx="8298271" cy="39925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5600" b="1" dirty="0">
                <a:solidFill>
                  <a:srgbClr val="FFFF00"/>
                </a:solidFill>
              </a:rPr>
              <a:t>AT 3,572 SQUARE MILES, WHAT IS THE LARGEST ISLAND IN THE MEDITERRANEAN WHERE ITALIAN IS NOT AN OFFICIAL LANGUAGE?</a:t>
            </a:r>
          </a:p>
        </p:txBody>
      </p:sp>
    </p:spTree>
    <p:extLst>
      <p:ext uri="{BB962C8B-B14F-4D97-AF65-F5344CB8AC3E}">
        <p14:creationId xmlns:p14="http://schemas.microsoft.com/office/powerpoint/2010/main" val="42850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3400" y="28575"/>
            <a:ext cx="8229600" cy="657225"/>
          </a:xfrm>
        </p:spPr>
        <p:txBody>
          <a:bodyPr/>
          <a:lstStyle/>
          <a:p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ANSWER # 7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-304800" y="495300"/>
            <a:ext cx="8458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577597"/>
            <a:ext cx="8686800" cy="1219199"/>
          </a:xfrm>
        </p:spPr>
        <p:txBody>
          <a:bodyPr/>
          <a:lstStyle/>
          <a:p>
            <a:pPr marL="0" indent="0" algn="ctr">
              <a:buNone/>
            </a:pPr>
            <a:r>
              <a:rPr lang="en-US" sz="16600" b="1" dirty="0">
                <a:solidFill>
                  <a:srgbClr val="FFFF00"/>
                </a:solidFill>
              </a:rPr>
              <a:t>CYPRUS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429000"/>
            <a:ext cx="8382000" cy="322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014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371600"/>
          </a:xfrm>
        </p:spPr>
        <p:txBody>
          <a:bodyPr/>
          <a:lstStyle/>
          <a:p>
            <a:r>
              <a:rPr lang="en-US" altLang="en-US" sz="3600" b="1" dirty="0">
                <a:cs typeface="Arial" panose="020B0604020202020204" pitchFamily="34" charset="0"/>
              </a:rPr>
              <a:t>QUESTION # 8</a:t>
            </a:r>
            <a:br>
              <a:rPr lang="en-US" altLang="en-US" sz="3600" b="1" dirty="0">
                <a:cs typeface="Arial" panose="020B0604020202020204" pitchFamily="34" charset="0"/>
              </a:rPr>
            </a:br>
            <a:r>
              <a:rPr lang="en-US" altLang="en-US" sz="3600" b="1" dirty="0">
                <a:cs typeface="Arial" panose="020B0604020202020204" pitchFamily="34" charset="0"/>
              </a:rPr>
              <a:t>SCIENCE</a:t>
            </a:r>
            <a:br>
              <a:rPr lang="en-US" altLang="en-US" sz="3600" b="1" dirty="0">
                <a:cs typeface="Arial" panose="020B0604020202020204" pitchFamily="34" charset="0"/>
              </a:rPr>
            </a:br>
            <a:r>
              <a:rPr lang="en-US" altLang="en-US" sz="3600" b="1" dirty="0">
                <a:cs typeface="Arial" panose="020B0604020202020204" pitchFamily="34" charset="0"/>
              </a:rPr>
              <a:t>2-PARTER</a:t>
            </a:r>
            <a:br>
              <a:rPr lang="en-US" altLang="en-US" sz="40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US" altLang="en-US" sz="40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524000"/>
            <a:ext cx="8382000" cy="4144963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5400" dirty="0">
              <a:solidFill>
                <a:schemeClr val="bg1"/>
              </a:solidFill>
            </a:endParaRPr>
          </a:p>
          <a:p>
            <a:pPr algn="ctr"/>
            <a:endParaRPr lang="en-US" altLang="en-US" sz="5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en-US" alt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0" y="1752600"/>
            <a:ext cx="7620000" cy="42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6500" dirty="0">
                <a:solidFill>
                  <a:schemeClr val="tx2">
                    <a:lumMod val="75000"/>
                  </a:schemeClr>
                </a:solidFill>
              </a:rPr>
              <a:t>WHAT TWO METALLIC ELEMENTS ARE THE MOST COMMON IN METEORITES?</a:t>
            </a:r>
          </a:p>
          <a:p>
            <a:pPr algn="ctr"/>
            <a:endParaRPr lang="en-US" altLang="en-US" sz="37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37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533400" y="-396073"/>
            <a:ext cx="8229600" cy="929473"/>
          </a:xfrm>
        </p:spPr>
        <p:txBody>
          <a:bodyPr/>
          <a:lstStyle/>
          <a:p>
            <a:br>
              <a:rPr lang="en-US" altLang="en-US" sz="4200" b="1" dirty="0"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ANSWER # 8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-228600" y="5127171"/>
            <a:ext cx="556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8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-152400" y="49530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5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95656" y="887570"/>
            <a:ext cx="8458200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600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1716068"/>
            <a:ext cx="8686800" cy="42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13200" dirty="0">
                <a:solidFill>
                  <a:srgbClr val="FFFF00"/>
                </a:solidFill>
              </a:rPr>
              <a:t>IRON</a:t>
            </a:r>
          </a:p>
          <a:p>
            <a:pPr algn="ctr"/>
            <a:r>
              <a:rPr lang="en-US" altLang="en-US" sz="13200" dirty="0">
                <a:solidFill>
                  <a:srgbClr val="FFFF00"/>
                </a:solidFill>
              </a:rPr>
              <a:t>NICKEL</a:t>
            </a:r>
          </a:p>
          <a:p>
            <a:pPr algn="r"/>
            <a:endParaRPr lang="en-US" altLang="en-US" sz="6000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en-US" altLang="en-US" sz="60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US" altLang="en-US" sz="37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37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82000" cy="838200"/>
          </a:xfrm>
        </p:spPr>
        <p:txBody>
          <a:bodyPr/>
          <a:lstStyle/>
          <a:p>
            <a:b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b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QUESTION # 9</a:t>
            </a:r>
            <a:br>
              <a:rPr lang="en-US" sz="4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FOOD &amp; DRINK</a:t>
            </a:r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endParaRPr lang="en-US" sz="42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28700" y="1447800"/>
            <a:ext cx="7086600" cy="621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800" b="1" dirty="0">
                <a:solidFill>
                  <a:schemeClr val="bg1"/>
                </a:solidFill>
              </a:rPr>
              <a:t>WHAT SHAPE WAS ADDED TO LUCKY CHARMS CEREAL EARLIER THIS YEAR?</a:t>
            </a:r>
          </a:p>
          <a:p>
            <a:pPr algn="ctr"/>
            <a:endParaRPr lang="en-US" sz="4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 dir="vert"/>
      </p:transition>
    </mc:Choice>
    <mc:Fallback xmlns="">
      <p:transition spd="slow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04800"/>
            <a:ext cx="8457057" cy="838200"/>
          </a:xfrm>
        </p:spPr>
        <p:txBody>
          <a:bodyPr/>
          <a:lstStyle/>
          <a:p>
            <a:br>
              <a:rPr lang="en-US" sz="4200" b="1" dirty="0">
                <a:solidFill>
                  <a:srgbClr val="FF0000"/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ANSWER # 9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7956" y="2133600"/>
            <a:ext cx="823074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14500" dirty="0">
                <a:solidFill>
                  <a:schemeClr val="bg1"/>
                </a:solidFill>
              </a:rPr>
              <a:t>UNICORN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381000"/>
            <a:ext cx="1479973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381000"/>
            <a:ext cx="1479973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" y="4876800"/>
            <a:ext cx="1479973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4876800"/>
            <a:ext cx="1479973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371600"/>
          </a:xfrm>
        </p:spPr>
        <p:txBody>
          <a:bodyPr/>
          <a:lstStyle/>
          <a:p>
            <a:pPr>
              <a:defRPr/>
            </a:pP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solidFill>
                  <a:schemeClr val="bg1"/>
                </a:solidFill>
                <a:cs typeface="Arial" charset="0"/>
              </a:rPr>
            </a:br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endParaRPr lang="en-US" sz="4800" b="1" dirty="0"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0" y="76200"/>
            <a:ext cx="5715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n w="12700">
                  <a:solidFill>
                    <a:srgbClr val="006600"/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cs typeface="Arial" pitchFamily="34" charset="0"/>
              </a:rPr>
              <a:t>QUESTION # 10</a:t>
            </a:r>
            <a:br>
              <a:rPr lang="en-US" sz="4200" dirty="0">
                <a:ln w="12700">
                  <a:solidFill>
                    <a:srgbClr val="006600"/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cs typeface="Arial" pitchFamily="34" charset="0"/>
              </a:rPr>
            </a:br>
            <a:r>
              <a:rPr lang="en-US" sz="4200" dirty="0">
                <a:ln w="12700">
                  <a:solidFill>
                    <a:srgbClr val="006600"/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cs typeface="Arial" pitchFamily="34" charset="0"/>
              </a:rPr>
              <a:t>MUSIC</a:t>
            </a:r>
          </a:p>
          <a:p>
            <a:pPr algn="ctr"/>
            <a:r>
              <a:rPr lang="en-US" sz="4200" dirty="0">
                <a:ln w="12700">
                  <a:solidFill>
                    <a:srgbClr val="006600"/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cs typeface="Arial" pitchFamily="34" charset="0"/>
              </a:rPr>
              <a:t>4-PARTER</a:t>
            </a:r>
            <a:endParaRPr lang="en-US" sz="4200" dirty="0">
              <a:ln w="12700">
                <a:solidFill>
                  <a:srgbClr val="006600"/>
                </a:solidFill>
              </a:ln>
              <a:solidFill>
                <a:schemeClr val="accent6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9500" y="2297257"/>
            <a:ext cx="4724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cap="all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NAME THE SONG AND THE THREE ARTISTS performing IT</a:t>
            </a:r>
            <a:endParaRPr lang="en-US" sz="54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6600" y="6553200"/>
            <a:ext cx="2057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longandwindingroadx3">
            <a:hlinkClick r:id="" action="ppaction://media"/>
            <a:extLst>
              <a:ext uri="{FF2B5EF4-FFF2-40B4-BE49-F238E27FC236}">
                <a16:creationId xmlns:a16="http://schemas.microsoft.com/office/drawing/2014/main" id="{E1D06F70-B839-4012-A6C5-50792FA21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5300" y="5624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20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ANSWER # 10</a:t>
            </a:r>
            <a:br>
              <a:rPr lang="en-US" dirty="0">
                <a:cs typeface="Arial" pitchFamily="34" charset="0"/>
              </a:rPr>
            </a:br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3604021" y="1075891"/>
            <a:ext cx="2012157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/>
              <a:t>SONG</a:t>
            </a:r>
            <a:br>
              <a:rPr lang="en-US" sz="6400" dirty="0"/>
            </a:br>
            <a:endParaRPr lang="en-US" sz="6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057400"/>
            <a:ext cx="876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latin typeface="+mn-lt"/>
              </a:rPr>
              <a:t> “THE LONG AND WINDING ROAD”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411480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n-lt"/>
              </a:rPr>
              <a:t> * GEORGE MICHAEL</a:t>
            </a:r>
          </a:p>
          <a:p>
            <a:pPr algn="ctr"/>
            <a:r>
              <a:rPr lang="en-US" sz="4800" dirty="0">
                <a:latin typeface="+mn-lt"/>
              </a:rPr>
              <a:t>* DIANA ROSS</a:t>
            </a:r>
          </a:p>
          <a:p>
            <a:pPr algn="ctr"/>
            <a:r>
              <a:rPr lang="en-US" sz="4800" dirty="0">
                <a:latin typeface="+mn-lt"/>
              </a:rPr>
              <a:t>* BARRY MANILOW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6600" y="6545997"/>
            <a:ext cx="1981200" cy="235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5181600" y="3156436"/>
            <a:ext cx="2209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/>
              <a:t>ARTISTS</a:t>
            </a:r>
            <a:br>
              <a:rPr lang="en-US" sz="6400" dirty="0"/>
            </a:br>
            <a:endParaRPr lang="en-US" sz="6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7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72" y="533400"/>
            <a:ext cx="8768752" cy="1488806"/>
          </a:xfrm>
          <a:noFill/>
          <a:ln>
            <a:noFill/>
          </a:ln>
        </p:spPr>
        <p:txBody>
          <a:bodyPr/>
          <a:lstStyle/>
          <a:p>
            <a:r>
              <a:rPr lang="en-US" sz="12500" dirty="0">
                <a:ln>
                  <a:solidFill>
                    <a:srgbClr val="00FA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HALFTIME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48" y="5791200"/>
            <a:ext cx="8499176" cy="639763"/>
          </a:xfrm>
        </p:spPr>
        <p:txBody>
          <a:bodyPr/>
          <a:lstStyle/>
          <a:p>
            <a:pPr marL="0" indent="0" algn="r">
              <a:buNone/>
            </a:pPr>
            <a:r>
              <a:rPr lang="en-US" sz="2400" dirty="0">
                <a:solidFill>
                  <a:srgbClr val="00FA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TRIVIAMARYLAND.COM</a:t>
            </a:r>
          </a:p>
          <a:p>
            <a:pPr marL="0" indent="0" algn="r">
              <a:buNone/>
            </a:pPr>
            <a:r>
              <a:rPr lang="en-US" sz="2400" dirty="0">
                <a:solidFill>
                  <a:srgbClr val="00FA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FACEBOOK.COM/TRIVIAMARYLAND</a:t>
            </a:r>
          </a:p>
        </p:txBody>
      </p:sp>
    </p:spTree>
    <p:extLst>
      <p:ext uri="{BB962C8B-B14F-4D97-AF65-F5344CB8AC3E}">
        <p14:creationId xmlns:p14="http://schemas.microsoft.com/office/powerpoint/2010/main" val="30562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152400"/>
            <a:ext cx="8229600" cy="79216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7200" b="1" dirty="0"/>
              <a:t>UPCOMING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686800" cy="4525963"/>
          </a:xfrm>
        </p:spPr>
        <p:txBody>
          <a:bodyPr/>
          <a:lstStyle/>
          <a:p>
            <a:pPr algn="ctr"/>
            <a:r>
              <a:rPr lang="en-US" sz="4200" b="1" dirty="0"/>
              <a:t>THEME GAMES</a:t>
            </a:r>
            <a:r>
              <a:rPr lang="en-US" sz="4200" dirty="0"/>
              <a:t>:  NETFLIX, HARRY POTTER, STEPHEN KING, AND MORE!</a:t>
            </a:r>
          </a:p>
          <a:p>
            <a:pPr algn="ctr"/>
            <a:r>
              <a:rPr lang="en-US" sz="4200" b="1" dirty="0"/>
              <a:t>6</a:t>
            </a:r>
            <a:r>
              <a:rPr lang="en-US" sz="4200" b="1" baseline="30000" dirty="0"/>
              <a:t>TH</a:t>
            </a:r>
            <a:r>
              <a:rPr lang="en-US" sz="4200" b="1" dirty="0"/>
              <a:t> ANNUAL OCEAN CITY TOURNAMENT:  </a:t>
            </a:r>
            <a:r>
              <a:rPr lang="en-US" sz="4200" dirty="0"/>
              <a:t>MAY 4, 2019</a:t>
            </a:r>
          </a:p>
          <a:p>
            <a:pPr algn="ctr"/>
            <a:r>
              <a:rPr lang="en-US" sz="4200" b="1" dirty="0"/>
              <a:t>FALL SEASON STARTS MONDAY</a:t>
            </a:r>
          </a:p>
        </p:txBody>
      </p:sp>
    </p:spTree>
    <p:extLst>
      <p:ext uri="{BB962C8B-B14F-4D97-AF65-F5344CB8AC3E}">
        <p14:creationId xmlns:p14="http://schemas.microsoft.com/office/powerpoint/2010/main" val="1054739126"/>
      </p:ext>
    </p:extLst>
  </p:cSld>
  <p:clrMapOvr>
    <a:masterClrMapping/>
  </p:clrMapOvr>
  <p:transition spd="slow">
    <p:newsfla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11</a:t>
            </a:r>
            <a:b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ORGANIZATIONS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700" b="1" dirty="0">
                <a:solidFill>
                  <a:schemeClr val="bg1"/>
                </a:solidFill>
              </a:rPr>
              <a:t>“WE NEVER SLEEP” IS THE MOTTO OF WHAT PRIVATE DETECTIVE AGENCY FOUNDED IN 1850?</a:t>
            </a:r>
          </a:p>
        </p:txBody>
      </p:sp>
    </p:spTree>
    <p:extLst>
      <p:ext uri="{BB962C8B-B14F-4D97-AF65-F5344CB8AC3E}">
        <p14:creationId xmlns:p14="http://schemas.microsoft.com/office/powerpoint/2010/main" val="3345701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219200"/>
            <a:ext cx="4800600" cy="5280661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24741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066800"/>
          </a:xfrm>
        </p:spPr>
        <p:txBody>
          <a:bodyPr/>
          <a:lstStyle/>
          <a:p>
            <a:pPr>
              <a:defRPr/>
            </a:pPr>
            <a:br>
              <a:rPr lang="en-US" sz="3600" b="1" dirty="0">
                <a:latin typeface="+mn-lt"/>
                <a:cs typeface="Arial" pitchFamily="34" charset="0"/>
              </a:rPr>
            </a:br>
            <a:r>
              <a:rPr lang="en-US" sz="3600" b="1" dirty="0">
                <a:latin typeface="+mn-lt"/>
                <a:cs typeface="Arial" pitchFamily="34" charset="0"/>
              </a:rPr>
              <a:t>QUESTION # 12</a:t>
            </a:r>
            <a:br>
              <a:rPr lang="en-US" sz="3600" b="1" dirty="0">
                <a:latin typeface="+mn-lt"/>
                <a:cs typeface="Arial" pitchFamily="34" charset="0"/>
              </a:rPr>
            </a:br>
            <a:r>
              <a:rPr lang="en-US" sz="3600" b="1" dirty="0">
                <a:latin typeface="+mn-lt"/>
                <a:cs typeface="Arial" pitchFamily="34" charset="0"/>
              </a:rPr>
              <a:t>U.S. STATES</a:t>
            </a:r>
            <a:br>
              <a:rPr lang="en-US" sz="3600" b="1" dirty="0">
                <a:latin typeface="+mn-lt"/>
                <a:cs typeface="Arial" pitchFamily="34" charset="0"/>
              </a:rPr>
            </a:br>
            <a:r>
              <a:rPr lang="en-US" sz="3600" b="1" dirty="0">
                <a:latin typeface="+mn-lt"/>
                <a:cs typeface="Arial" pitchFamily="34" charset="0"/>
              </a:rPr>
              <a:t>2-PARTER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71550" y="1828800"/>
            <a:ext cx="72009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WHAT ARE THE TWO SETS OF U.S. STATES THAT BORDER EACH OTHER GEOGRAPHICALLY AND ALPHABETICALLY?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124115"/>
            <a:ext cx="8420100" cy="962315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latin typeface="+mn-lt"/>
                <a:cs typeface="Arial" pitchFamily="34" charset="0"/>
              </a:rPr>
              <a:t>ANSWER # 12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228600" y="3733800"/>
            <a:ext cx="5442857" cy="135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86200" y="1309505"/>
            <a:ext cx="410967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en-US" sz="6000" b="1" dirty="0">
                <a:solidFill>
                  <a:schemeClr val="bg1"/>
                </a:solidFill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0" y="959758"/>
            <a:ext cx="441447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5" y="779253"/>
            <a:ext cx="8988010" cy="2227923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chemeClr val="accent2">
                    <a:lumMod val="50000"/>
                  </a:schemeClr>
                </a:solidFill>
              </a:rPr>
              <a:t>FLORIDA/GEORGIA</a:t>
            </a:r>
          </a:p>
          <a:p>
            <a:pPr algn="ctr"/>
            <a:r>
              <a:rPr lang="en-US" sz="8000" b="1" dirty="0">
                <a:solidFill>
                  <a:schemeClr val="accent2">
                    <a:lumMod val="50000"/>
                  </a:schemeClr>
                </a:solidFill>
              </a:rPr>
              <a:t>ILLINOIS/INDIANA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967" y="3910544"/>
            <a:ext cx="2081048" cy="27432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151" y="4005051"/>
            <a:ext cx="2555097" cy="25550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04800" y="152401"/>
            <a:ext cx="8534400" cy="1219200"/>
          </a:xfrm>
        </p:spPr>
        <p:txBody>
          <a:bodyPr/>
          <a:lstStyle/>
          <a:p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QUESTION # 13</a:t>
            </a:r>
            <a:b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RADIO</a:t>
            </a:r>
            <a:br>
              <a:rPr lang="en-US" sz="4200" b="1" dirty="0">
                <a:cs typeface="Arial" charset="0"/>
              </a:rPr>
            </a:br>
            <a:endParaRPr lang="en-US" sz="4200" b="1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1897"/>
            <a:ext cx="8839200" cy="3733800"/>
          </a:xfrm>
        </p:spPr>
        <p:txBody>
          <a:bodyPr/>
          <a:lstStyle/>
          <a:p>
            <a:pPr marL="400050" lvl="1" indent="0" algn="ctr">
              <a:buNone/>
            </a:pPr>
            <a:r>
              <a:rPr lang="en-US" sz="5600" b="1" dirty="0">
                <a:solidFill>
                  <a:schemeClr val="bg1"/>
                </a:solidFill>
              </a:rPr>
              <a:t>WHAT NICKNAME DOES DJ BARRY HANSEN USE FOR THE NOVELTY MUSIC SHOW HE’S BEEN BROADCASTING OR STREAMING WEEKLY SINCE 1970?</a:t>
            </a:r>
          </a:p>
        </p:txBody>
      </p:sp>
    </p:spTree>
    <p:extLst>
      <p:ext uri="{BB962C8B-B14F-4D97-AF65-F5344CB8AC3E}">
        <p14:creationId xmlns:p14="http://schemas.microsoft.com/office/powerpoint/2010/main" val="20616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41945"/>
            <a:ext cx="8229600" cy="720055"/>
          </a:xfrm>
        </p:spPr>
        <p:txBody>
          <a:bodyPr/>
          <a:lstStyle/>
          <a:p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ANSWER # 13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1896035"/>
          </a:xfrm>
        </p:spPr>
        <p:txBody>
          <a:bodyPr/>
          <a:lstStyle/>
          <a:p>
            <a:pPr marL="0" indent="0" algn="ctr">
              <a:buNone/>
            </a:pPr>
            <a:br>
              <a:rPr lang="en-US" sz="11500" b="1" dirty="0">
                <a:solidFill>
                  <a:schemeClr val="bg1"/>
                </a:solidFill>
              </a:rPr>
            </a:br>
            <a:endParaRPr lang="en-US" sz="115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769189"/>
            <a:ext cx="8534400" cy="54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500" dirty="0">
                <a:solidFill>
                  <a:schemeClr val="bg1"/>
                </a:solidFill>
              </a:rPr>
              <a:t>DR. DEMENTO</a:t>
            </a:r>
            <a:endParaRPr lang="en-US" sz="105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895600"/>
            <a:ext cx="5622578" cy="3650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4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07628" y="76200"/>
            <a:ext cx="878397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3600" b="1" dirty="0">
                <a:latin typeface="+mn-lt"/>
                <a:cs typeface="Arial" pitchFamily="34" charset="0"/>
              </a:rPr>
              <a:t>QUESTION # 14</a:t>
            </a:r>
            <a:br>
              <a:rPr lang="en-US" sz="3600" b="1" dirty="0">
                <a:latin typeface="+mn-lt"/>
                <a:cs typeface="Arial" pitchFamily="34" charset="0"/>
              </a:rPr>
            </a:br>
            <a:r>
              <a:rPr lang="en-US" sz="3600" dirty="0">
                <a:latin typeface="+mn-lt"/>
                <a:cs typeface="Arial" pitchFamily="34" charset="0"/>
              </a:rPr>
              <a:t>BASKETBALL</a:t>
            </a:r>
            <a:endParaRPr lang="en-US" sz="3600" b="1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3600" dirty="0">
                <a:latin typeface="+mn-lt"/>
                <a:cs typeface="Arial" pitchFamily="34" charset="0"/>
              </a:rPr>
              <a:t>4-PARTER</a:t>
            </a:r>
            <a:endParaRPr lang="en-US" sz="3600" b="1" dirty="0">
              <a:latin typeface="+mn-lt"/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8382000" cy="3612961"/>
          </a:xfrm>
        </p:spPr>
        <p:txBody>
          <a:bodyPr/>
          <a:lstStyle/>
          <a:p>
            <a:pPr marL="800100" lvl="2" indent="0" algn="ctr">
              <a:buNone/>
            </a:pPr>
            <a:r>
              <a:rPr lang="en-US" sz="6400" b="1" dirty="0">
                <a:solidFill>
                  <a:srgbClr val="1A4E34"/>
                </a:solidFill>
              </a:rPr>
              <a:t>WHAT FOUR TEAMS JOINED THE NBA FOLLOWING THE MERGER WITH THE ABA IN 1976?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79180" y="-29188"/>
            <a:ext cx="8382000" cy="833026"/>
          </a:xfrm>
        </p:spPr>
        <p:txBody>
          <a:bodyPr/>
          <a:lstStyle/>
          <a:p>
            <a:br>
              <a:rPr lang="en-US" sz="4200" b="1" dirty="0"/>
            </a:br>
            <a:r>
              <a:rPr lang="en-US" sz="4200" b="1" dirty="0"/>
              <a:t>ANSWER # 14</a:t>
            </a:r>
            <a:br>
              <a:rPr lang="en-US" sz="4200" b="1" dirty="0"/>
            </a:br>
            <a:endParaRPr lang="en-US" sz="42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6346" y="1319421"/>
            <a:ext cx="83820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1835004"/>
            <a:ext cx="32766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920761" y="1113812"/>
            <a:ext cx="37338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344180" y="1073003"/>
            <a:ext cx="44786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1419" y="914400"/>
            <a:ext cx="8091853" cy="2120932"/>
          </a:xfrm>
        </p:spPr>
        <p:txBody>
          <a:bodyPr/>
          <a:lstStyle/>
          <a:p>
            <a:pPr algn="ctr">
              <a:buBlip>
                <a:blip r:embed="rId3"/>
              </a:buBlip>
            </a:pPr>
            <a:r>
              <a:rPr lang="en-US" sz="6800" b="1" dirty="0">
                <a:solidFill>
                  <a:srgbClr val="1A4E34"/>
                </a:solidFill>
              </a:rPr>
              <a:t> DENVER NUGGETS</a:t>
            </a:r>
          </a:p>
          <a:p>
            <a:pPr algn="ctr">
              <a:buBlip>
                <a:blip r:embed="rId3"/>
              </a:buBlip>
            </a:pPr>
            <a:r>
              <a:rPr lang="en-US" sz="6800" b="1" dirty="0">
                <a:solidFill>
                  <a:srgbClr val="1A4E34"/>
                </a:solidFill>
              </a:rPr>
              <a:t> NEW JERSEY NETS</a:t>
            </a:r>
          </a:p>
          <a:p>
            <a:pPr algn="ctr">
              <a:buBlip>
                <a:blip r:embed="rId3"/>
              </a:buBlip>
            </a:pPr>
            <a:r>
              <a:rPr lang="en-US" sz="6800" b="1" dirty="0">
                <a:solidFill>
                  <a:srgbClr val="1A4E34"/>
                </a:solidFill>
              </a:rPr>
              <a:t> INDIANA PACERS</a:t>
            </a:r>
          </a:p>
          <a:p>
            <a:pPr algn="ctr">
              <a:buBlip>
                <a:blip r:embed="rId3"/>
              </a:buBlip>
            </a:pPr>
            <a:r>
              <a:rPr lang="en-US" sz="6800" b="1" dirty="0">
                <a:solidFill>
                  <a:srgbClr val="1A4E34"/>
                </a:solidFill>
              </a:rPr>
              <a:t> SAN ANTONIO SPURS</a:t>
            </a:r>
            <a:endParaRPr lang="en-US" sz="6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CFC8E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0" y="1524000"/>
            <a:ext cx="9175630" cy="3992563"/>
          </a:xfrm>
        </p:spPr>
        <p:txBody>
          <a:bodyPr/>
          <a:lstStyle/>
          <a:p>
            <a:pPr marL="800100" lvl="2" indent="0" algn="ctr">
              <a:buNone/>
            </a:pPr>
            <a:r>
              <a:rPr lang="en-US" sz="5600" b="1" dirty="0"/>
              <a:t>IN RESPONSE TO THE SOVIET UNION LAUNCHING SPUTNIK 1 AND 2, WHAT SATELLITE DID THE UNITED STATES LAUNCH IN JANUARY, 1958?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64203"/>
            <a:ext cx="502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QUESTION # 15</a:t>
            </a:r>
          </a:p>
          <a:p>
            <a:pPr algn="ctr"/>
            <a:r>
              <a:rPr lang="en-US" sz="4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19347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4471" y="819915"/>
            <a:ext cx="8534400" cy="990599"/>
          </a:xfrm>
        </p:spPr>
        <p:txBody>
          <a:bodyPr/>
          <a:lstStyle/>
          <a:p>
            <a:pPr marL="0" indent="0">
              <a:buNone/>
            </a:pPr>
            <a:r>
              <a:rPr lang="en-US" sz="9600" b="1" dirty="0">
                <a:solidFill>
                  <a:schemeClr val="bg1"/>
                </a:solidFill>
              </a:rPr>
              <a:t>EXPLORER 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600" y="22912"/>
            <a:ext cx="33721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+mn-lt"/>
              </a:rPr>
              <a:t>ANSWER # 15</a:t>
            </a:r>
          </a:p>
        </p:txBody>
      </p:sp>
    </p:spTree>
    <p:extLst>
      <p:ext uri="{BB962C8B-B14F-4D97-AF65-F5344CB8AC3E}">
        <p14:creationId xmlns:p14="http://schemas.microsoft.com/office/powerpoint/2010/main" val="24636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QUESTION # 1</a:t>
            </a:r>
            <a:b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DEFINITIONS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524000"/>
            <a:ext cx="85344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600" dirty="0">
                <a:solidFill>
                  <a:schemeClr val="bg1">
                    <a:lumMod val="95000"/>
                  </a:schemeClr>
                </a:solidFill>
              </a:rPr>
              <a:t>WHAT WORD FOR ONE WHO EATS FOOD GROWN OR PRODUCED NEARBY WAS THE 2007 </a:t>
            </a:r>
            <a:r>
              <a:rPr lang="en-US" sz="5600" u="sng" dirty="0">
                <a:solidFill>
                  <a:schemeClr val="bg1">
                    <a:lumMod val="95000"/>
                  </a:schemeClr>
                </a:solidFill>
              </a:rPr>
              <a:t>OXFORD</a:t>
            </a:r>
            <a:r>
              <a:rPr lang="en-US" sz="5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5600" u="sng" dirty="0">
                <a:solidFill>
                  <a:schemeClr val="bg1">
                    <a:lumMod val="95000"/>
                  </a:schemeClr>
                </a:solidFill>
              </a:rPr>
              <a:t>AMERICAN DICTIONARY </a:t>
            </a:r>
            <a:r>
              <a:rPr lang="en-US" sz="5600" dirty="0">
                <a:solidFill>
                  <a:schemeClr val="bg1">
                    <a:lumMod val="95000"/>
                  </a:schemeClr>
                </a:solidFill>
              </a:rPr>
              <a:t>WORD OF THE YEAR?</a:t>
            </a:r>
            <a:endParaRPr lang="en-US" sz="5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2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8229600" cy="1470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7200" b="1" dirty="0">
                <a:latin typeface="+mn-lt"/>
                <a:cs typeface="Arial" pitchFamily="34" charset="0"/>
              </a:rPr>
              <a:t>QUESTION # 16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981200"/>
            <a:ext cx="6400800" cy="1394961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0070C0"/>
                </a:solidFill>
                <a:cs typeface="Arial" panose="020B0604020202020204" pitchFamily="34" charset="0"/>
              </a:rPr>
              <a:t>WHO ARE WE?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81000"/>
            <a:ext cx="7828471" cy="617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986179"/>
            <a:ext cx="8675276" cy="4779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29100"/>
            <a:ext cx="4854992" cy="6475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904" y="204716"/>
            <a:ext cx="4648200" cy="6540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260" y="327274"/>
            <a:ext cx="6295064" cy="629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0"/>
                            </p:stCondLst>
                            <p:childTnLst>
                              <p:par>
                                <p:cTn id="5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2887606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8400" dirty="0">
                <a:solidFill>
                  <a:srgbClr val="0070C0"/>
                </a:solidFill>
                <a:cs typeface="Arial" panose="020B0604020202020204" pitchFamily="34" charset="0"/>
              </a:rPr>
              <a:t>STEPHEN COLBERT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91" y="152400"/>
            <a:ext cx="889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ANSWER #16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" y="2794757"/>
            <a:ext cx="4596204" cy="3623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708" y="2775259"/>
            <a:ext cx="3072204" cy="38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34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4800" y="-25544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8800" dirty="0">
                <a:solidFill>
                  <a:srgbClr val="0070C0"/>
                </a:solidFill>
                <a:cs typeface="Arial" panose="020B0604020202020204" pitchFamily="34" charset="0"/>
              </a:rPr>
              <a:t>HILLARY CLINTON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66" y="2376371"/>
            <a:ext cx="5197048" cy="2863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377" y="2376371"/>
            <a:ext cx="352901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2424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27467" y="72027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80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11500" dirty="0">
                <a:solidFill>
                  <a:srgbClr val="0070C0"/>
                </a:solidFill>
                <a:cs typeface="Arial" panose="020B0604020202020204" pitchFamily="34" charset="0"/>
              </a:rPr>
              <a:t>JAMIE FOXX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2019300"/>
            <a:ext cx="3410218" cy="4548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506" y="1995320"/>
            <a:ext cx="3600534" cy="45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82255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4800" y="-152531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8200" dirty="0">
                <a:solidFill>
                  <a:srgbClr val="0070C0"/>
                </a:solidFill>
                <a:cs typeface="Arial" panose="020B0604020202020204" pitchFamily="34" charset="0"/>
              </a:rPr>
              <a:t>CINDY CRAWFORD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81465"/>
            <a:ext cx="3395463" cy="4777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843" y="1791415"/>
            <a:ext cx="4045206" cy="474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6733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4800" y="-25544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9400" dirty="0">
                <a:solidFill>
                  <a:srgbClr val="0070C0"/>
                </a:solidFill>
                <a:cs typeface="Arial" panose="020B0604020202020204" pitchFamily="34" charset="0"/>
              </a:rPr>
              <a:t>PRINCE WILLIAM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50" y="2095981"/>
            <a:ext cx="3862324" cy="3862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396" y="2109378"/>
            <a:ext cx="4670082" cy="38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50473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897" y="381000"/>
            <a:ext cx="8155172" cy="685800"/>
          </a:xfrm>
        </p:spPr>
        <p:txBody>
          <a:bodyPr/>
          <a:lstStyle/>
          <a:p>
            <a:br>
              <a:rPr lang="en-US" b="1" dirty="0"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QUESTION # 17</a:t>
            </a:r>
            <a:b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MATHEMATICS</a:t>
            </a:r>
            <a:br>
              <a:rPr lang="en-US" sz="4200" b="1" dirty="0">
                <a:cs typeface="Arial" charset="0"/>
              </a:rPr>
            </a:br>
            <a:endParaRPr lang="en-US" sz="4200" b="1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483" y="1447800"/>
            <a:ext cx="7620000" cy="3992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900" b="1" dirty="0"/>
              <a:t>IN TRIGONOMETRY, WHAT PREFIX REPRESENTS AN INVERSE FUNCTION?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29228" y="-228600"/>
            <a:ext cx="8382000" cy="609600"/>
          </a:xfrm>
        </p:spPr>
        <p:txBody>
          <a:bodyPr/>
          <a:lstStyle/>
          <a:p>
            <a:b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ANSWER # 17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667000" y="1905000"/>
            <a:ext cx="4267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1500" b="1" dirty="0">
                <a:solidFill>
                  <a:schemeClr val="bg2">
                    <a:lumMod val="10000"/>
                  </a:schemeClr>
                </a:solidFill>
              </a:rPr>
              <a:t>ARC-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800" y="381000"/>
            <a:ext cx="10974268" cy="5411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07628" y="76200"/>
            <a:ext cx="878397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3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QUESTION # 18</a:t>
            </a:r>
            <a:br>
              <a:rPr lang="en-US" sz="3600" b="1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3600" dirty="0">
                <a:solidFill>
                  <a:srgbClr val="FFFF00"/>
                </a:solidFill>
                <a:latin typeface="+mn-lt"/>
                <a:cs typeface="Arial" pitchFamily="34" charset="0"/>
              </a:rPr>
              <a:t>MUSIC</a:t>
            </a:r>
            <a:endParaRPr lang="en-US" sz="36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latin typeface="+mn-lt"/>
                <a:cs typeface="Arial" pitchFamily="34" charset="0"/>
              </a:rPr>
              <a:t>3-PARTER</a:t>
            </a:r>
            <a:endParaRPr lang="en-US" sz="36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76200" y="1752600"/>
            <a:ext cx="8534400" cy="3612961"/>
          </a:xfrm>
        </p:spPr>
        <p:txBody>
          <a:bodyPr/>
          <a:lstStyle/>
          <a:p>
            <a:pPr marL="800100" lvl="2" indent="0" algn="ctr">
              <a:buNone/>
            </a:pPr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THREE SONGS WITH THE WORD “ANOTHER” IN THE TITLE REACHED #1 ON THE U.S. </a:t>
            </a:r>
            <a:r>
              <a:rPr lang="en-US" sz="5400" b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BILLBOARD</a:t>
            </a:r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CHART IN THE 1980s?</a:t>
            </a:r>
          </a:p>
        </p:txBody>
      </p:sp>
    </p:spTree>
    <p:extLst>
      <p:ext uri="{BB962C8B-B14F-4D97-AF65-F5344CB8AC3E}">
        <p14:creationId xmlns:p14="http://schemas.microsoft.com/office/powerpoint/2010/main" val="40568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79180" y="-29189"/>
            <a:ext cx="8382000" cy="714989"/>
          </a:xfrm>
        </p:spPr>
        <p:txBody>
          <a:bodyPr/>
          <a:lstStyle/>
          <a:p>
            <a:br>
              <a:rPr lang="en-US" sz="4200" b="1" dirty="0"/>
            </a:br>
            <a:r>
              <a:rPr lang="en-US" sz="4200" b="1" dirty="0">
                <a:solidFill>
                  <a:srgbClr val="FFFF00"/>
                </a:solidFill>
              </a:rPr>
              <a:t>ANSWER # 18</a:t>
            </a:r>
            <a:br>
              <a:rPr lang="en-US" sz="4200" b="1" dirty="0"/>
            </a:br>
            <a:endParaRPr lang="en-US" sz="42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6346" y="1319421"/>
            <a:ext cx="83820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1835004"/>
            <a:ext cx="32766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920761" y="1113812"/>
            <a:ext cx="37338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344180" y="1073003"/>
            <a:ext cx="44786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" y="764024"/>
            <a:ext cx="873369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n-lt"/>
              </a:rPr>
              <a:t>“ANOTHER BRICK IN THE WALL”</a:t>
            </a:r>
            <a:br>
              <a:rPr lang="en-US" sz="5400" dirty="0">
                <a:solidFill>
                  <a:schemeClr val="bg1"/>
                </a:solidFill>
                <a:latin typeface="+mn-lt"/>
              </a:rPr>
            </a:br>
            <a:r>
              <a:rPr lang="en-US" sz="3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PINK FLOYD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+mn-lt"/>
              </a:rPr>
              <a:t>“ANOTHER ONE BITES THE DUST”</a:t>
            </a:r>
            <a:br>
              <a:rPr lang="en-US" sz="4800" dirty="0">
                <a:solidFill>
                  <a:schemeClr val="bg1"/>
                </a:solidFill>
                <a:latin typeface="+mn-lt"/>
              </a:rPr>
            </a:br>
            <a:r>
              <a:rPr lang="en-US" sz="3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QUEEN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+mn-lt"/>
              </a:rPr>
              <a:t>“ANOTHER DAY IN PARADISE”</a:t>
            </a:r>
          </a:p>
          <a:p>
            <a:pPr algn="ctr"/>
            <a:r>
              <a:rPr lang="en-US" sz="3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PHIL COLLINS</a:t>
            </a:r>
          </a:p>
        </p:txBody>
      </p:sp>
    </p:spTree>
    <p:extLst>
      <p:ext uri="{BB962C8B-B14F-4D97-AF65-F5344CB8AC3E}">
        <p14:creationId xmlns:p14="http://schemas.microsoft.com/office/powerpoint/2010/main" val="38002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ANSWER # 1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6944" y="762000"/>
            <a:ext cx="883011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3800" dirty="0">
                <a:solidFill>
                  <a:schemeClr val="bg1"/>
                </a:solidFill>
              </a:rPr>
              <a:t>LOCAVORE</a:t>
            </a:r>
            <a:endParaRPr lang="en-US" altLang="en-US" sz="13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3352800"/>
            <a:ext cx="5257800" cy="320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22189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897" y="228600"/>
            <a:ext cx="8155172" cy="838200"/>
          </a:xfrm>
        </p:spPr>
        <p:txBody>
          <a:bodyPr/>
          <a:lstStyle/>
          <a:p>
            <a:br>
              <a:rPr lang="en-US" b="1" dirty="0"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QUESTION # 19</a:t>
            </a:r>
            <a:b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IN THE NEWS</a:t>
            </a:r>
            <a:br>
              <a:rPr lang="en-US" sz="4200" b="1" dirty="0">
                <a:cs typeface="Arial" charset="0"/>
              </a:rPr>
            </a:br>
            <a:endParaRPr lang="en-US" sz="4200" b="1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85" y="1447800"/>
            <a:ext cx="8229600" cy="3992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900" b="1" dirty="0"/>
              <a:t>EARLIER THIS WEEK, PRESIDENT TRUMP DECLASSIFIED A SECRET FEDERAL COURT ORDER THAT APPROVED SURVEILLANCE OF WHAT FORMER TRUMP ASSOCIATE?</a:t>
            </a:r>
          </a:p>
        </p:txBody>
      </p:sp>
    </p:spTree>
    <p:extLst>
      <p:ext uri="{BB962C8B-B14F-4D97-AF65-F5344CB8AC3E}">
        <p14:creationId xmlns:p14="http://schemas.microsoft.com/office/powerpoint/2010/main" val="268479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29228" y="-228600"/>
            <a:ext cx="8382000" cy="685800"/>
          </a:xfrm>
        </p:spPr>
        <p:txBody>
          <a:bodyPr/>
          <a:lstStyle/>
          <a:p>
            <a:b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ANSWER # 19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29228" y="838200"/>
            <a:ext cx="8349152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500" b="1" dirty="0"/>
              <a:t>CARTER PAGE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95800" y="4724400"/>
            <a:ext cx="228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en-US" sz="8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3048000"/>
            <a:ext cx="6286500" cy="3533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35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QUESTION # 20</a:t>
            </a:r>
            <a:b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BET UP TO 15 POINTS</a:t>
            </a:r>
            <a:b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FAMILIAR PHRASES</a:t>
            </a:r>
            <a:endParaRPr lang="en-US" altLang="en-US" sz="4200" b="1" dirty="0"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305800" cy="4525963"/>
          </a:xfrm>
        </p:spPr>
        <p:txBody>
          <a:bodyPr/>
          <a:lstStyle/>
          <a:p>
            <a:pPr marL="400050" lvl="1" indent="0" algn="ctr">
              <a:buNone/>
            </a:pPr>
            <a:r>
              <a:rPr lang="en-US" sz="5800" b="1" dirty="0">
                <a:solidFill>
                  <a:srgbClr val="FFFF00"/>
                </a:solidFill>
              </a:rPr>
              <a:t>WHAT PHRASE IS ASSOCIATED WITH UNRELATED EVENTS OF APRIL 19, 1775 AND OCTOBER 3, 1951?</a:t>
            </a:r>
          </a:p>
        </p:txBody>
      </p:sp>
    </p:spTree>
    <p:extLst>
      <p:ext uri="{BB962C8B-B14F-4D97-AF65-F5344CB8AC3E}">
        <p14:creationId xmlns:p14="http://schemas.microsoft.com/office/powerpoint/2010/main" val="36514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1"/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7937"/>
            <a:ext cx="8229600" cy="677863"/>
          </a:xfrm>
        </p:spPr>
        <p:txBody>
          <a:bodyPr/>
          <a:lstStyle/>
          <a:p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ANSWER # 20</a:t>
            </a:r>
          </a:p>
        </p:txBody>
      </p:sp>
      <p:sp>
        <p:nvSpPr>
          <p:cNvPr id="2" name="AutoShape 2" descr="Image result for surgeon's phot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Image result for surgeon's phot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9358" y="1287463"/>
            <a:ext cx="8229600" cy="1227137"/>
          </a:xfrm>
        </p:spPr>
        <p:txBody>
          <a:bodyPr/>
          <a:lstStyle/>
          <a:p>
            <a:pPr marL="0" indent="0" algn="ctr">
              <a:buNone/>
            </a:pPr>
            <a:endParaRPr lang="en-US" sz="138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115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80416" y="912876"/>
            <a:ext cx="852593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FIRST BATTLE OF THE REVOLUTIONARY WAR</a:t>
            </a:r>
          </a:p>
          <a:p>
            <a:pPr algn="ctr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BOBBY THOMSON’S HOME RUN TO WIN THE N.L. PENNANT </a:t>
            </a:r>
          </a:p>
          <a:p>
            <a:pPr marL="0" indent="0" algn="ctr">
              <a:buNone/>
            </a:pPr>
            <a:r>
              <a:rPr lang="en-US" sz="8600" dirty="0">
                <a:solidFill>
                  <a:srgbClr val="FFFF00"/>
                </a:solidFill>
              </a:rPr>
              <a:t>“SHOT HEARD ‘ROUND THE WORLD”</a:t>
            </a:r>
          </a:p>
        </p:txBody>
      </p:sp>
    </p:spTree>
    <p:extLst>
      <p:ext uri="{BB962C8B-B14F-4D97-AF65-F5344CB8AC3E}">
        <p14:creationId xmlns:p14="http://schemas.microsoft.com/office/powerpoint/2010/main" val="62144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48" y="533400"/>
            <a:ext cx="8229600" cy="808038"/>
          </a:xfrm>
        </p:spPr>
        <p:txBody>
          <a:bodyPr/>
          <a:lstStyle/>
          <a:p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RIVIA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M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ARYLAND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48" y="5791200"/>
            <a:ext cx="8229600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TRIVIAMARYLAND.COM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FACEBOOK.COM/TRIVIAMARYLAND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89" y="1676400"/>
            <a:ext cx="5476718" cy="362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>
              <a:defRPr/>
            </a:pPr>
            <a:br>
              <a:rPr lang="en-US" sz="4200" b="1" dirty="0">
                <a:latin typeface="+mn-lt"/>
                <a:cs typeface="Arial" pitchFamily="34" charset="0"/>
              </a:rPr>
            </a:br>
            <a:r>
              <a:rPr lang="en-US" sz="4200" b="1" dirty="0">
                <a:latin typeface="+mn-lt"/>
                <a:cs typeface="Arial" pitchFamily="34" charset="0"/>
              </a:rPr>
              <a:t>TIEBREAKER</a:t>
            </a:r>
            <a:br>
              <a:rPr lang="en-US" sz="4200" b="1" dirty="0">
                <a:latin typeface="+mn-lt"/>
                <a:cs typeface="Arial" pitchFamily="34" charset="0"/>
              </a:rPr>
            </a:br>
            <a:endParaRPr lang="en-US" sz="4200" b="1" dirty="0">
              <a:latin typeface="+mn-lt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914400"/>
            <a:ext cx="8077200" cy="3992563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7500" b="1" dirty="0">
                <a:solidFill>
                  <a:schemeClr val="tx2">
                    <a:lumMod val="75000"/>
                  </a:schemeClr>
                </a:solidFill>
              </a:rPr>
              <a:t>HOW MUCH MONEY DID KEN JENNINGS WIN DURING HIS INITIAL </a:t>
            </a:r>
            <a:r>
              <a:rPr lang="en-US" sz="7500" b="1" i="1" dirty="0">
                <a:solidFill>
                  <a:schemeClr val="tx2">
                    <a:lumMod val="75000"/>
                  </a:schemeClr>
                </a:solidFill>
              </a:rPr>
              <a:t>JEOPARDY! </a:t>
            </a:r>
            <a:r>
              <a:rPr lang="en-US" sz="7500" b="1" dirty="0">
                <a:solidFill>
                  <a:schemeClr val="tx2">
                    <a:lumMod val="75000"/>
                  </a:schemeClr>
                </a:solidFill>
              </a:rPr>
              <a:t>RUN?</a:t>
            </a:r>
          </a:p>
        </p:txBody>
      </p:sp>
    </p:spTree>
    <p:extLst>
      <p:ext uri="{BB962C8B-B14F-4D97-AF65-F5344CB8AC3E}">
        <p14:creationId xmlns:p14="http://schemas.microsoft.com/office/powerpoint/2010/main" val="2761771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latin typeface="+mn-lt"/>
                <a:cs typeface="Arial" pitchFamily="34" charset="0"/>
              </a:rPr>
              <a:t>TIEBREAKER ANSWER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50371" y="1600200"/>
            <a:ext cx="51054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en-US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14" y="1600200"/>
            <a:ext cx="8741230" cy="2590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3200" b="1" dirty="0">
                <a:solidFill>
                  <a:schemeClr val="tx2">
                    <a:lumMod val="75000"/>
                  </a:schemeClr>
                </a:solidFill>
              </a:rPr>
              <a:t>$2,522,700</a:t>
            </a:r>
          </a:p>
          <a:p>
            <a:pPr marL="0" indent="0" algn="ctr">
              <a:buNone/>
            </a:pPr>
            <a:br>
              <a:rPr lang="en-US" sz="60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en-US" sz="19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8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58136" y="76200"/>
            <a:ext cx="8657264" cy="1143000"/>
          </a:xfrm>
        </p:spPr>
        <p:txBody>
          <a:bodyPr/>
          <a:lstStyle/>
          <a:p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QUESTION # 2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U.S. PRESIDENTS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3-PARTER</a:t>
            </a:r>
            <a:endParaRPr lang="en-US" sz="3600" dirty="0">
              <a:solidFill>
                <a:schemeClr val="accent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734" y="1981200"/>
            <a:ext cx="7368068" cy="42973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THREE CONSECUTIVE U.S. PRESIDENTS WERE REPUBLICANS, BORN IN OHIO, AND GENERALS IN THE UNION ARMY?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81000" y="-25400"/>
            <a:ext cx="8441871" cy="787400"/>
          </a:xfrm>
        </p:spPr>
        <p:txBody>
          <a:bodyPr/>
          <a:lstStyle/>
          <a:p>
            <a:r>
              <a:rPr lang="en-US" sz="42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ANSWER #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604" y="1219200"/>
            <a:ext cx="8229602" cy="2743200"/>
          </a:xfrm>
        </p:spPr>
        <p:txBody>
          <a:bodyPr/>
          <a:lstStyle/>
          <a:p>
            <a:pPr marL="0" indent="0" algn="ctr">
              <a:buNone/>
            </a:pPr>
            <a:br>
              <a:rPr lang="en-US" sz="6000" b="1" dirty="0">
                <a:solidFill>
                  <a:srgbClr val="5C4600"/>
                </a:solidFill>
              </a:rPr>
            </a:br>
            <a:endParaRPr lang="en-US" sz="6000" b="1" dirty="0">
              <a:solidFill>
                <a:srgbClr val="5C46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81500" y="1418789"/>
            <a:ext cx="41910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531415" y="796506"/>
            <a:ext cx="8141040" cy="7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Blip>
                <a:blip r:embed="rId3"/>
              </a:buBlip>
            </a:pPr>
            <a:r>
              <a:rPr lang="en-US" sz="7200" dirty="0">
                <a:solidFill>
                  <a:srgbClr val="003366"/>
                </a:solidFill>
              </a:rPr>
              <a:t> 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ULYSSES S. GRANT</a:t>
            </a:r>
          </a:p>
          <a:p>
            <a:pPr algn="ctr">
              <a:buBlip>
                <a:blip r:embed="rId3"/>
              </a:buBlip>
            </a:pP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RUTHERFORD B. HAYES</a:t>
            </a:r>
          </a:p>
          <a:p>
            <a:pPr algn="ctr">
              <a:buBlip>
                <a:blip r:embed="rId3"/>
              </a:buBlip>
            </a:pP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JAMES GARFIELD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11410" y="533400"/>
            <a:ext cx="8229600" cy="990600"/>
          </a:xfrm>
        </p:spPr>
        <p:txBody>
          <a:bodyPr/>
          <a:lstStyle/>
          <a:p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QUESTION # 3</a:t>
            </a:r>
            <a:b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TENNIS</a:t>
            </a:r>
            <a:br>
              <a:rPr lang="en-US" sz="4200" b="1" dirty="0">
                <a:solidFill>
                  <a:srgbClr val="006666"/>
                </a:solidFill>
                <a:cs typeface="Arial" charset="0"/>
              </a:rPr>
            </a:b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4200" b="1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1" y="1524000"/>
            <a:ext cx="8534400" cy="411480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5700" b="1" dirty="0">
                <a:solidFill>
                  <a:schemeClr val="bg1"/>
                </a:solidFill>
              </a:rPr>
              <a:t>WHAT WAS THE LAST NAME OF THE BROTHER-SISTER TEAM THAT WON THE WIMBLEDON MIXED DOUBLES TOURNAMENT IN 1980?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929"/>
            <a:ext cx="8229600" cy="683871"/>
          </a:xfrm>
        </p:spPr>
        <p:txBody>
          <a:bodyPr/>
          <a:lstStyle/>
          <a:p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Arial" charset="0"/>
              </a:rPr>
              <a:t>ANSWER # 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90500" y="457200"/>
            <a:ext cx="8763000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16600" dirty="0">
                <a:solidFill>
                  <a:schemeClr val="bg1"/>
                </a:solidFill>
              </a:rPr>
              <a:t>AUSTIN</a:t>
            </a:r>
            <a:br>
              <a:rPr lang="en-US" altLang="en-US" sz="16600" dirty="0">
                <a:solidFill>
                  <a:schemeClr val="bg1"/>
                </a:solidFill>
              </a:rPr>
            </a:br>
            <a:r>
              <a:rPr lang="en-US" altLang="en-US" sz="4400" dirty="0">
                <a:solidFill>
                  <a:schemeClr val="bg1"/>
                </a:solidFill>
              </a:rPr>
              <a:t>(TRACY &amp; JOHN)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9841" y="4343400"/>
            <a:ext cx="5324318" cy="22098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138655</TotalTime>
  <Words>711</Words>
  <Application>Microsoft Office PowerPoint</Application>
  <PresentationFormat>On-screen Show (4:3)</PresentationFormat>
  <Paragraphs>349</Paragraphs>
  <Slides>56</Slides>
  <Notes>51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Berlin Sans FB Demi</vt:lpstr>
      <vt:lpstr>1_Office Theme</vt:lpstr>
      <vt:lpstr>PowerPoint Presentation</vt:lpstr>
      <vt:lpstr>PowerPoint Presentation</vt:lpstr>
      <vt:lpstr>UPCOMING EVENTS</vt:lpstr>
      <vt:lpstr> QUESTION # 1 DEFINITIONS</vt:lpstr>
      <vt:lpstr>ANSWER # 1</vt:lpstr>
      <vt:lpstr> QUESTION # 2 U.S. PRESIDENTS 3-PARTER</vt:lpstr>
      <vt:lpstr>ANSWER # 2</vt:lpstr>
      <vt:lpstr> QUESTION # 3 TENNIS  </vt:lpstr>
      <vt:lpstr>ANSWER # 3</vt:lpstr>
      <vt:lpstr> QUESTION # 4 TELEVISION 4-PARTER</vt:lpstr>
      <vt:lpstr>ANSWER # 4</vt:lpstr>
      <vt:lpstr> QUESTION # 5 NAME’S THE SAME</vt:lpstr>
      <vt:lpstr>ANSWER # 5</vt:lpstr>
      <vt:lpstr>QUESTION # 6</vt:lpstr>
      <vt:lpstr>   </vt:lpstr>
      <vt:lpstr>   </vt:lpstr>
      <vt:lpstr>   </vt:lpstr>
      <vt:lpstr>   </vt:lpstr>
      <vt:lpstr>   </vt:lpstr>
      <vt:lpstr>   </vt:lpstr>
      <vt:lpstr>  QUESTION # 7 WORLD GEOGRAPHY </vt:lpstr>
      <vt:lpstr>ANSWER # 7</vt:lpstr>
      <vt:lpstr>QUESTION # 8 SCIENCE 2-PARTER </vt:lpstr>
      <vt:lpstr> ANSWER # 8</vt:lpstr>
      <vt:lpstr>  QUESTION # 9 FOOD &amp; DRINK </vt:lpstr>
      <vt:lpstr> ANSWER # 9</vt:lpstr>
      <vt:lpstr>      </vt:lpstr>
      <vt:lpstr>PowerPoint Presentation</vt:lpstr>
      <vt:lpstr>HALFTIME </vt:lpstr>
      <vt:lpstr> QUESTION # 11 ORGANIZATIONS</vt:lpstr>
      <vt:lpstr>ANSWER # 11</vt:lpstr>
      <vt:lpstr> QUESTION # 12 U.S. STATES 2-PARTER</vt:lpstr>
      <vt:lpstr>ANSWER # 12</vt:lpstr>
      <vt:lpstr> QUESTION # 13 RADIO </vt:lpstr>
      <vt:lpstr>ANSWER # 13</vt:lpstr>
      <vt:lpstr>PowerPoint Presentation</vt:lpstr>
      <vt:lpstr> ANSWER # 14 </vt:lpstr>
      <vt:lpstr>PowerPoint Presentation</vt:lpstr>
      <vt:lpstr>PowerPoint Presentation</vt:lpstr>
      <vt:lpstr>QUESTION # 16</vt:lpstr>
      <vt:lpstr>   </vt:lpstr>
      <vt:lpstr>  </vt:lpstr>
      <vt:lpstr>  </vt:lpstr>
      <vt:lpstr>  </vt:lpstr>
      <vt:lpstr>  </vt:lpstr>
      <vt:lpstr> QUESTION # 17 MATHEMATICS </vt:lpstr>
      <vt:lpstr> ANSWER # 17</vt:lpstr>
      <vt:lpstr>PowerPoint Presentation</vt:lpstr>
      <vt:lpstr> ANSWER # 18 </vt:lpstr>
      <vt:lpstr> QUESTION # 19 IN THE NEWS </vt:lpstr>
      <vt:lpstr> ANSWER # 19</vt:lpstr>
      <vt:lpstr> QUESTION # 20 BET UP TO 15 POINTS FAMILIAR PHRASES</vt:lpstr>
      <vt:lpstr>ANSWER # 20</vt:lpstr>
      <vt:lpstr>TRIVIAMARYLAND </vt:lpstr>
      <vt:lpstr> TIEBREAKER </vt:lpstr>
      <vt:lpstr>TIEBREAKER ANSWER</vt:lpstr>
    </vt:vector>
  </TitlesOfParts>
  <Company>GSB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TriviaMaryland</dc:title>
  <dc:creator>Brad Glazer</dc:creator>
  <cp:keywords>trivia</cp:keywords>
  <cp:lastModifiedBy>kent hash</cp:lastModifiedBy>
  <cp:revision>8725</cp:revision>
  <cp:lastPrinted>2016-06-16T12:22:30Z</cp:lastPrinted>
  <dcterms:created xsi:type="dcterms:W3CDTF">2007-02-10T13:01:25Z</dcterms:created>
  <dcterms:modified xsi:type="dcterms:W3CDTF">2018-09-23T13:59:54Z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-2118500254</vt:i4>
  </property>
  <property fmtid="{D5CDD505-2E9C-101B-9397-08002B2CF9AE}" pid="3" name="_NewReviewCycle">
    <vt:lpwstr/>
  </property>
  <property fmtid="{D5CDD505-2E9C-101B-9397-08002B2CF9AE}" pid="4" name="_EmailSubject">
    <vt:lpwstr>World Series</vt:lpwstr>
  </property>
  <property fmtid="{D5CDD505-2E9C-101B-9397-08002B2CF9AE}" pid="5" name="_AuthorEmail">
    <vt:lpwstr>Brad.M.Glazer@ssa.gov</vt:lpwstr>
  </property>
  <property fmtid="{D5CDD505-2E9C-101B-9397-08002B2CF9AE}" pid="6" name="_AuthorEmailDisplayName">
    <vt:lpwstr>Glazer, Brad M.</vt:lpwstr>
  </property>
  <property fmtid="{D5CDD505-2E9C-101B-9397-08002B2CF9AE}" pid="7" name="_PreviousAdHocReviewCycleID">
    <vt:i4>1373386483</vt:i4>
  </property>
</Properties>
</file>