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94" r:id="rId1"/>
  </p:sldMasterIdLst>
  <p:notesMasterIdLst>
    <p:notesMasterId r:id="rId56"/>
  </p:notesMasterIdLst>
  <p:sldIdLst>
    <p:sldId id="6418" r:id="rId2"/>
    <p:sldId id="6483" r:id="rId3"/>
    <p:sldId id="6368" r:id="rId4"/>
    <p:sldId id="6369" r:id="rId5"/>
    <p:sldId id="6216" r:id="rId6"/>
    <p:sldId id="6217" r:id="rId7"/>
    <p:sldId id="6264" r:id="rId8"/>
    <p:sldId id="6265" r:id="rId9"/>
    <p:sldId id="6359" r:id="rId10"/>
    <p:sldId id="6427" r:id="rId11"/>
    <p:sldId id="6235" r:id="rId12"/>
    <p:sldId id="6236" r:id="rId13"/>
    <p:sldId id="6338" r:id="rId14"/>
    <p:sldId id="6475" r:id="rId15"/>
    <p:sldId id="6476" r:id="rId16"/>
    <p:sldId id="6477" r:id="rId17"/>
    <p:sldId id="6478" r:id="rId18"/>
    <p:sldId id="6479" r:id="rId19"/>
    <p:sldId id="6285" r:id="rId20"/>
    <p:sldId id="6286" r:id="rId21"/>
    <p:sldId id="6412" r:id="rId22"/>
    <p:sldId id="6413" r:id="rId23"/>
    <p:sldId id="6351" r:id="rId24"/>
    <p:sldId id="6352" r:id="rId25"/>
    <p:sldId id="6439" r:id="rId26"/>
    <p:sldId id="6480" r:id="rId27"/>
    <p:sldId id="6419" r:id="rId28"/>
    <p:sldId id="6414" r:id="rId29"/>
    <p:sldId id="6415" r:id="rId30"/>
    <p:sldId id="6271" r:id="rId31"/>
    <p:sldId id="6272" r:id="rId32"/>
    <p:sldId id="6319" r:id="rId33"/>
    <p:sldId id="6320" r:id="rId34"/>
    <p:sldId id="6212" r:id="rId35"/>
    <p:sldId id="6428" r:id="rId36"/>
    <p:sldId id="6370" r:id="rId37"/>
    <p:sldId id="6371" r:id="rId38"/>
    <p:sldId id="6344" r:id="rId39"/>
    <p:sldId id="6462" r:id="rId40"/>
    <p:sldId id="6464" r:id="rId41"/>
    <p:sldId id="6463" r:id="rId42"/>
    <p:sldId id="6447" r:id="rId43"/>
    <p:sldId id="6410" r:id="rId44"/>
    <p:sldId id="6218" r:id="rId45"/>
    <p:sldId id="6219" r:id="rId46"/>
    <p:sldId id="6445" r:id="rId47"/>
    <p:sldId id="6446" r:id="rId48"/>
    <p:sldId id="6470" r:id="rId49"/>
    <p:sldId id="6361" r:id="rId50"/>
    <p:sldId id="6353" r:id="rId51"/>
    <p:sldId id="6354" r:id="rId52"/>
    <p:sldId id="6420" r:id="rId53"/>
    <p:sldId id="6481" r:id="rId54"/>
    <p:sldId id="6482" r:id="rId55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zer, Brad M." initials="GBM" lastIdx="1" clrIdx="0">
    <p:extLst>
      <p:ext uri="{19B8F6BF-5375-455C-9EA6-DF929625EA0E}">
        <p15:presenceInfo xmlns:p15="http://schemas.microsoft.com/office/powerpoint/2012/main" userId="S::Brad.M.Glazer@ssa.gov::e4ad4fab-a363-49d6-ac6f-b47f61bbd0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6F6"/>
    <a:srgbClr val="006600"/>
    <a:srgbClr val="814E09"/>
    <a:srgbClr val="46E6B4"/>
    <a:srgbClr val="FCFC8E"/>
    <a:srgbClr val="DE1050"/>
    <a:srgbClr val="C8269E"/>
    <a:srgbClr val="F43AE7"/>
    <a:srgbClr val="FBB7E9"/>
    <a:srgbClr val="FBBDF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50" autoAdjust="0"/>
    <p:restoredTop sz="95226" autoAdjust="0"/>
  </p:normalViewPr>
  <p:slideViewPr>
    <p:cSldViewPr>
      <p:cViewPr varScale="1">
        <p:scale>
          <a:sx n="69" d="100"/>
          <a:sy n="69" d="100"/>
        </p:scale>
        <p:origin x="179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01CE0B-949C-4FE5-80A8-C22AB8A9E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5507B-7AB8-471C-8D24-E359A28C738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4B7877-3125-4D73-87B8-43B763FABF4E}" type="slidenum">
              <a:rPr lang="en-US" altLang="en-US" b="0"/>
              <a:pPr eaLnBrk="1" hangingPunct="1"/>
              <a:t>13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6103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00436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005349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16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399971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175529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85083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11ADCA-6495-447F-B72B-2693E5E1AE59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6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DD13E-66E6-4A31-8929-B178A7F3BFC1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84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573983-91F3-4580-9CA9-94579D234E9D}" type="slidenum">
              <a:rPr lang="en-US" altLang="en-US" b="0"/>
              <a:pPr eaLnBrk="1" hangingPunct="1"/>
              <a:t>21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55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32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26505B-C4CB-4A6C-BD6B-A15F7C7771E6}" type="slidenum">
              <a:rPr lang="en-US" altLang="en-US" b="0"/>
              <a:pPr eaLnBrk="1" hangingPunct="1"/>
              <a:t>22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4949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240262-2532-49F3-BA71-B4CF1D507A2F}" type="slidenum">
              <a:rPr lang="en-US" altLang="en-US" b="0"/>
              <a:pPr eaLnBrk="1" hangingPunct="1"/>
              <a:t>23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229285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B47B6A-91D9-403F-8C89-85448AFA2421}" type="slidenum">
              <a:rPr lang="en-US" altLang="en-US" b="0"/>
              <a:pPr eaLnBrk="1" hangingPunct="1"/>
              <a:t>24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370698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D5039-2863-4CCC-9D88-5D1651C845A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43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EAE2E-8A09-456F-8FA3-401295A11B4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8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53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9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BAC14-66EF-4BD9-BC45-164459A19B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74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55C47E-722F-4739-B08B-FF9906E7572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09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C4DA11-077C-4D69-9104-B737D698622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96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33A39D-BC88-4DB4-BD6C-F125BD440DA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2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50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489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28CFA-F268-49BD-B219-5F11181A33D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01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942C-CA18-4189-9B8A-98DD8DE19B6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86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689F42-EE96-4531-ADA7-80295343A434}" type="slidenum">
              <a:rPr lang="en-US" altLang="en-US" b="0"/>
              <a:pPr eaLnBrk="1" hangingPunct="1"/>
              <a:t>38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7701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39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1367465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766744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4863832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0453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74BE-8C8C-44CE-8319-E7632F50E27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185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43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451740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02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405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905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354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48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310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C64D47-85CB-4B8A-9943-46EAF7C5A715}" type="slidenum">
              <a:rPr lang="en-US" altLang="en-US" b="0"/>
              <a:pPr eaLnBrk="1" hangingPunct="1"/>
              <a:t>50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9815988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0B1B63-9EC3-4906-9AFC-C153847DB520}" type="slidenum">
              <a:rPr lang="en-US" altLang="en-US" b="0"/>
              <a:pPr eaLnBrk="1" hangingPunct="1"/>
              <a:t>51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4042145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0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C2CA6-546E-411B-9759-C5236E00326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790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5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B7132-3F34-4FF7-A925-10CD48B5539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1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BF21B8-6157-47F6-92F4-DDB44D957995}" type="slidenum">
              <a:rPr lang="en-US" altLang="en-US" b="0"/>
              <a:pPr eaLnBrk="1" hangingPunct="1"/>
              <a:t>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424376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74BE-8C8C-44CE-8319-E7632F50E27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5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DE73E-683A-42C1-8873-22BE0D990D8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8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E031-F8C5-4928-A703-A0815E18D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09A3-5A6C-4094-9E12-239E1B063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3969-FA3C-4D9B-8714-F09C58639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97D1-A9D1-41DA-9D0E-1A27E38E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DCCA-2F4A-4C25-9CBD-5B93A687B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B687-CBE1-4F5A-BD86-9C0A1F17F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0549-2241-4E44-88F2-E19F4F10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D288-E223-4C72-81C1-67DCF81E2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973B-E76F-47FD-87C9-C4BD90778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13EB-C8EF-482B-B8DF-55E1F8066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03CCC-7D81-4607-B02D-C98FB85A1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  <p:sldLayoutId id="2147486976" r:id="rId2"/>
    <p:sldLayoutId id="2147486977" r:id="rId3"/>
    <p:sldLayoutId id="2147486978" r:id="rId4"/>
    <p:sldLayoutId id="2147486979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6" y="1101799"/>
            <a:ext cx="9127724" cy="685800"/>
          </a:xfrm>
        </p:spPr>
        <p:txBody>
          <a:bodyPr/>
          <a:lstStyle/>
          <a:p>
            <a:r>
              <a:rPr lang="en-US" sz="7500" dirty="0">
                <a:ln w="381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TRIVIAMARYLAND</a:t>
            </a:r>
            <a:br>
              <a:rPr lang="en-US" sz="6600" dirty="0">
                <a:ln w="381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7200" dirty="0">
                <a:ln w="381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WORLD SERIES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05" y="6348672"/>
            <a:ext cx="2875995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triviamaryland.com</a:t>
            </a:r>
          </a:p>
        </p:txBody>
      </p:sp>
      <p:pic>
        <p:nvPicPr>
          <p:cNvPr id="4" name="Picture 2" descr="Facebook, soscialmedia, connection, fb, logo, media, social icon - Free  download">
            <a:extLst>
              <a:ext uri="{FF2B5EF4-FFF2-40B4-BE49-F238E27FC236}">
                <a16:creationId xmlns:a16="http://schemas.microsoft.com/office/drawing/2014/main" id="{9F5D916C-4E21-40E9-AB09-E085FBF47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7548" y="6426236"/>
            <a:ext cx="368424" cy="3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0F412C-434B-E689-7F2D-4F92A2F775E5}"/>
              </a:ext>
            </a:extLst>
          </p:cNvPr>
          <p:cNvSpPr txBox="1"/>
          <p:nvPr/>
        </p:nvSpPr>
        <p:spPr>
          <a:xfrm>
            <a:off x="6691914" y="6358688"/>
            <a:ext cx="234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@</a:t>
            </a:r>
            <a:r>
              <a:rPr lang="en-US" sz="2400" b="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triviamaryland</a:t>
            </a:r>
            <a:endParaRPr lang="en-US" b="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734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799"/>
          </a:xfrm>
        </p:spPr>
        <p:txBody>
          <a:bodyPr/>
          <a:lstStyle/>
          <a:p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ANSWER #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02F9C-6F28-6EB9-9F24-A98BD09F86D0}"/>
              </a:ext>
            </a:extLst>
          </p:cNvPr>
          <p:cNvSpPr txBox="1"/>
          <p:nvPr/>
        </p:nvSpPr>
        <p:spPr>
          <a:xfrm>
            <a:off x="175450" y="609600"/>
            <a:ext cx="8793099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spcBef>
                <a:spcPts val="600"/>
              </a:spcBef>
              <a:buBlip>
                <a:blip r:embed="rId3"/>
              </a:buBlip>
            </a:pPr>
            <a:r>
              <a:rPr lang="en-US" sz="9600" dirty="0">
                <a:solidFill>
                  <a:schemeClr val="bg1"/>
                </a:solidFill>
                <a:latin typeface="+mn-lt"/>
              </a:rPr>
              <a:t>SAGA</a:t>
            </a:r>
          </a:p>
          <a:p>
            <a:pPr marL="1143000" indent="-1143000" algn="ctr">
              <a:spcBef>
                <a:spcPts val="600"/>
              </a:spcBef>
              <a:buBlip>
                <a:blip r:embed="rId3"/>
              </a:buBlip>
            </a:pPr>
            <a:r>
              <a:rPr lang="en-US" sz="9600" dirty="0">
                <a:solidFill>
                  <a:schemeClr val="bg1"/>
                </a:solidFill>
                <a:latin typeface="+mn-lt"/>
              </a:rPr>
              <a:t>SODA</a:t>
            </a:r>
          </a:p>
          <a:p>
            <a:pPr marL="1143000" indent="-1143000" algn="ctr">
              <a:spcBef>
                <a:spcPts val="600"/>
              </a:spcBef>
              <a:buBlip>
                <a:blip r:embed="rId3"/>
              </a:buBlip>
            </a:pPr>
            <a:r>
              <a:rPr lang="en-US" sz="9600" dirty="0">
                <a:solidFill>
                  <a:schemeClr val="bg1"/>
                </a:solidFill>
                <a:latin typeface="+mn-lt"/>
              </a:rPr>
              <a:t>JELLY</a:t>
            </a:r>
          </a:p>
          <a:p>
            <a:pPr marL="1143000" indent="-1143000" algn="ctr">
              <a:spcBef>
                <a:spcPts val="600"/>
              </a:spcBef>
              <a:buBlip>
                <a:blip r:embed="rId3"/>
              </a:buBlip>
            </a:pPr>
            <a:r>
              <a:rPr lang="en-US" sz="9600" dirty="0">
                <a:solidFill>
                  <a:schemeClr val="bg1"/>
                </a:solidFill>
                <a:latin typeface="+mn-lt"/>
              </a:rPr>
              <a:t>FRIENDS</a:t>
            </a:r>
          </a:p>
        </p:txBody>
      </p:sp>
    </p:spTree>
    <p:extLst>
      <p:ext uri="{BB962C8B-B14F-4D97-AF65-F5344CB8AC3E}">
        <p14:creationId xmlns:p14="http://schemas.microsoft.com/office/powerpoint/2010/main" val="17187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394" y="-152400"/>
            <a:ext cx="8229600" cy="990600"/>
          </a:xfrm>
        </p:spPr>
        <p:txBody>
          <a:bodyPr/>
          <a:lstStyle/>
          <a:p>
            <a:pPr>
              <a:defRPr/>
            </a:pPr>
            <a:b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5</a:t>
            </a:r>
            <a:b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IN THE NEWS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1394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5000" b="1" dirty="0">
                <a:solidFill>
                  <a:schemeClr val="accent1">
                    <a:lumMod val="50000"/>
                  </a:schemeClr>
                </a:solidFill>
              </a:rPr>
              <a:t>WHAT IS THE TITLE OF THE INAUGURAL POEM BY AMANDA GORMAN THAT WAS RECENTLY PLACED ON A RESTRICTED LIST BY A FLORIDA ELEMENTARY SCHOOL?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6150"/>
            <a:ext cx="8229600" cy="5333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5</a:t>
            </a:r>
          </a:p>
        </p:txBody>
      </p:sp>
      <p:pic>
        <p:nvPicPr>
          <p:cNvPr id="4102" name="Picture 6" descr="The Hill We Climb: An Inaugural Poem: Amazon.co.uk: Gorman, Amanda,  Winfrey, Oprah: 9781784744601: Books">
            <a:extLst>
              <a:ext uri="{FF2B5EF4-FFF2-40B4-BE49-F238E27FC236}">
                <a16:creationId xmlns:a16="http://schemas.microsoft.com/office/drawing/2014/main" id="{94BD119B-7A5F-0178-FE93-9289E717D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0524" y="838200"/>
            <a:ext cx="4270552" cy="582745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500" y="0"/>
            <a:ext cx="7772400" cy="1470025"/>
          </a:xfrm>
        </p:spPr>
        <p:txBody>
          <a:bodyPr/>
          <a:lstStyle/>
          <a:p>
            <a:r>
              <a:rPr lang="en-US" altLang="en-US" sz="8000" b="1" dirty="0">
                <a:cs typeface="Arial" panose="020B0604020202020204" pitchFamily="34" charset="0"/>
              </a:rPr>
              <a:t>QUESTION # 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52550" y="1752600"/>
            <a:ext cx="6438900" cy="17526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IN WHAT COUNTRY WERE THEY BORN?</a:t>
            </a:r>
          </a:p>
        </p:txBody>
      </p:sp>
      <p:pic>
        <p:nvPicPr>
          <p:cNvPr id="2" name="Picture 2" descr="Natalie Portman - Rotten Tomatoes">
            <a:extLst>
              <a:ext uri="{FF2B5EF4-FFF2-40B4-BE49-F238E27FC236}">
                <a16:creationId xmlns:a16="http://schemas.microsoft.com/office/drawing/2014/main" id="{25D42112-C47A-5A93-4844-200297467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953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arlize Theron - Rotten Tomatoes">
            <a:extLst>
              <a:ext uri="{FF2B5EF4-FFF2-40B4-BE49-F238E27FC236}">
                <a16:creationId xmlns:a16="http://schemas.microsoft.com/office/drawing/2014/main" id="{44D06025-C626-1A59-0E6A-4E4301141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36" y="152400"/>
            <a:ext cx="4937464" cy="6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ommy Lee - Wikipedia">
            <a:extLst>
              <a:ext uri="{FF2B5EF4-FFF2-40B4-BE49-F238E27FC236}">
                <a16:creationId xmlns:a16="http://schemas.microsoft.com/office/drawing/2014/main" id="{1AD03923-B629-37A2-A294-61A3963F9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54" y="168059"/>
            <a:ext cx="4392227" cy="65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im Cattrall to return as Samantha Jones for 'Sex and the City' revival">
            <a:extLst>
              <a:ext uri="{FF2B5EF4-FFF2-40B4-BE49-F238E27FC236}">
                <a16:creationId xmlns:a16="http://schemas.microsoft.com/office/drawing/2014/main" id="{BB2C0A7B-1AEB-36CC-AF63-63AEE3B9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1" y="309870"/>
            <a:ext cx="8762387" cy="638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EF327E3-6446-82A9-B317-F2C5AC1D6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768" y="162631"/>
            <a:ext cx="7610917" cy="658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7358" y="151211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93E055-2E25-4E25-10A4-BAC8B0D7AB42}"/>
              </a:ext>
            </a:extLst>
          </p:cNvPr>
          <p:cNvSpPr txBox="1"/>
          <p:nvPr/>
        </p:nvSpPr>
        <p:spPr>
          <a:xfrm>
            <a:off x="227358" y="-228600"/>
            <a:ext cx="87278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ISRAEL</a:t>
            </a:r>
            <a:br>
              <a:rPr lang="en-US" sz="115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NATALIE PORTMAN</a:t>
            </a:r>
            <a:endParaRPr lang="en-US" sz="96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Natalie Portman - Rotten Tomatoes">
            <a:extLst>
              <a:ext uri="{FF2B5EF4-FFF2-40B4-BE49-F238E27FC236}">
                <a16:creationId xmlns:a16="http://schemas.microsoft.com/office/drawing/2014/main" id="{C225CAD3-784E-1E85-1C28-0774239D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42" y="2815701"/>
            <a:ext cx="2918316" cy="38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50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1243" y="1314209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7358" y="151211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6FAE8-077F-80CF-52A1-7C838F5577D6}"/>
              </a:ext>
            </a:extLst>
          </p:cNvPr>
          <p:cNvSpPr txBox="1"/>
          <p:nvPr/>
        </p:nvSpPr>
        <p:spPr>
          <a:xfrm>
            <a:off x="227358" y="-32805"/>
            <a:ext cx="87278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SOUTH AFRICA</a:t>
            </a:r>
            <a:br>
              <a:rPr lang="en-US" sz="115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CHARLIZE THERON</a:t>
            </a:r>
            <a:endParaRPr lang="en-US" sz="96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0" name="Picture 2" descr="Charlize Theron - Rotten Tomatoes">
            <a:extLst>
              <a:ext uri="{FF2B5EF4-FFF2-40B4-BE49-F238E27FC236}">
                <a16:creationId xmlns:a16="http://schemas.microsoft.com/office/drawing/2014/main" id="{D8475B14-E762-E77E-3164-914323EE1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06" y="2477207"/>
            <a:ext cx="3172187" cy="422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3969"/>
      </p:ext>
    </p:extLst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1243" y="1314209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7358" y="151211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7521F9-0A58-FF10-AEAE-CCF757D57DD9}"/>
              </a:ext>
            </a:extLst>
          </p:cNvPr>
          <p:cNvSpPr txBox="1"/>
          <p:nvPr/>
        </p:nvSpPr>
        <p:spPr>
          <a:xfrm>
            <a:off x="227358" y="-228600"/>
            <a:ext cx="87278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GREECE</a:t>
            </a:r>
            <a:br>
              <a:rPr lang="en-US" sz="115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TOMMY LEE</a:t>
            </a:r>
            <a:endParaRPr lang="en-US" sz="96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4" name="Picture 2" descr="Tommy Lee - Wikipedia">
            <a:extLst>
              <a:ext uri="{FF2B5EF4-FFF2-40B4-BE49-F238E27FC236}">
                <a16:creationId xmlns:a16="http://schemas.microsoft.com/office/drawing/2014/main" id="{A6178FBA-D636-EE20-8360-F0DBF12A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20589"/>
            <a:ext cx="2590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11336"/>
      </p:ext>
    </p:extLst>
  </p:cSld>
  <p:clrMapOvr>
    <a:masterClrMapping/>
  </p:clrMapOvr>
  <p:transition spd="slow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1243" y="1314209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7358" y="151211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7DBE43-7304-9499-F525-3961A8FB28FC}"/>
              </a:ext>
            </a:extLst>
          </p:cNvPr>
          <p:cNvSpPr txBox="1"/>
          <p:nvPr/>
        </p:nvSpPr>
        <p:spPr>
          <a:xfrm>
            <a:off x="208069" y="-234672"/>
            <a:ext cx="87278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ENGLAND</a:t>
            </a:r>
            <a:br>
              <a:rPr lang="en-US" sz="115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KIM CATTRALL</a:t>
            </a:r>
            <a:endParaRPr lang="en-US" sz="96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100" name="Picture 4" descr="Kim Cattrall to return as Samantha Jones for 'Sex and the City' revival">
            <a:extLst>
              <a:ext uri="{FF2B5EF4-FFF2-40B4-BE49-F238E27FC236}">
                <a16:creationId xmlns:a16="http://schemas.microsoft.com/office/drawing/2014/main" id="{85BBED1A-DA22-D91E-9DD5-4549498C7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10" y="2834623"/>
            <a:ext cx="5827979" cy="38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67542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1243" y="1314209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7358" y="151211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37DB9D-403F-2C48-68BE-FF1055552D2B}"/>
              </a:ext>
            </a:extLst>
          </p:cNvPr>
          <p:cNvSpPr txBox="1"/>
          <p:nvPr/>
        </p:nvSpPr>
        <p:spPr>
          <a:xfrm>
            <a:off x="227358" y="-228600"/>
            <a:ext cx="87278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JAMAICA</a:t>
            </a:r>
            <a:br>
              <a:rPr lang="en-US" sz="115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PATRICK EWING</a:t>
            </a:r>
            <a:endParaRPr lang="en-US" sz="96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BD15011-7E8A-9CA5-FB6D-C56D68573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4100" y="2816193"/>
            <a:ext cx="4495800" cy="38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562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82000" cy="838200"/>
          </a:xfrm>
        </p:spPr>
        <p:txBody>
          <a:bodyPr/>
          <a:lstStyle/>
          <a:p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QUESTION # 7</a:t>
            </a:r>
            <a:br>
              <a:rPr lang="en-US" sz="42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NAME’S THE SAME</a:t>
            </a: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endParaRPr lang="en-US" sz="4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7700" y="1384016"/>
            <a:ext cx="7848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5000" b="1" dirty="0">
                <a:solidFill>
                  <a:schemeClr val="tx2">
                    <a:lumMod val="50000"/>
                  </a:schemeClr>
                </a:solidFill>
              </a:rPr>
              <a:t>WHAT ELEMENTARY PARTICLE THAT CARRIES A FRACTIONAL ELECTRONIC CHARGE SHARES ITS NAME WITH A DAIRY PRODUCT MADE BY WARMING SOUR MILK?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7942E-2E7A-6E2F-2B34-66C65CEB7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6200"/>
            <a:ext cx="3962400" cy="6629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B SQUAD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TEACHER’S PET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DONNER PARTY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QUIZANTINE EMPIRE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NORFOLK &amp; WAY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COXSWAIN THE WIND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FEAR THE CRAB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SWEEP THE LEG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ALL OR NOTHING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MARKSMEN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LITE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JUNEBUGS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COUSIN EDDIE’S KIDS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16FF52-E25B-CD75-2AD7-C956B96B8CAE}"/>
              </a:ext>
            </a:extLst>
          </p:cNvPr>
          <p:cNvSpPr txBox="1">
            <a:spLocks/>
          </p:cNvSpPr>
          <p:nvPr/>
        </p:nvSpPr>
        <p:spPr bwMode="auto">
          <a:xfrm>
            <a:off x="4876800" y="228599"/>
            <a:ext cx="3962400" cy="647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charset="0"/>
              <a:buNone/>
            </a:pPr>
            <a:r>
              <a:rPr lang="en-US" sz="2800" b="1" dirty="0">
                <a:solidFill>
                  <a:schemeClr val="bg1"/>
                </a:solidFill>
              </a:rPr>
              <a:t>DEEP FRIED GOODNESS</a:t>
            </a:r>
          </a:p>
          <a:p>
            <a:pPr marL="0" indent="0" algn="r">
              <a:buFont typeface="Arial" charset="0"/>
              <a:buNone/>
            </a:pPr>
            <a:r>
              <a:rPr lang="en-US" sz="2800" dirty="0">
                <a:solidFill>
                  <a:srgbClr val="FFFF00"/>
                </a:solidFill>
              </a:rPr>
              <a:t>WE SAID THAT</a:t>
            </a:r>
          </a:p>
          <a:p>
            <a:pPr marL="0" indent="0" algn="r">
              <a:buFont typeface="Arial" charset="0"/>
              <a:buNone/>
            </a:pPr>
            <a:r>
              <a:rPr lang="en-US" sz="2800" b="1" dirty="0">
                <a:solidFill>
                  <a:schemeClr val="bg1"/>
                </a:solidFill>
              </a:rPr>
              <a:t>BACONATORS</a:t>
            </a:r>
          </a:p>
          <a:p>
            <a:pPr marL="0" indent="0" algn="r">
              <a:buFont typeface="Arial" charset="0"/>
              <a:buNone/>
            </a:pPr>
            <a:r>
              <a:rPr lang="en-US" sz="2800" dirty="0">
                <a:solidFill>
                  <a:srgbClr val="FFFF00"/>
                </a:solidFill>
              </a:rPr>
              <a:t>M AS IN MANCY</a:t>
            </a:r>
          </a:p>
          <a:p>
            <a:pPr marL="0" indent="0" algn="r">
              <a:buFont typeface="Arial" charset="0"/>
              <a:buNone/>
            </a:pPr>
            <a:r>
              <a:rPr lang="en-US" sz="2800" b="1" dirty="0">
                <a:solidFill>
                  <a:schemeClr val="bg1"/>
                </a:solidFill>
              </a:rPr>
              <a:t>GOING BATTY</a:t>
            </a:r>
          </a:p>
          <a:p>
            <a:pPr marL="0" indent="0" algn="r">
              <a:buFont typeface="Arial" charset="0"/>
              <a:buNone/>
            </a:pPr>
            <a:r>
              <a:rPr lang="en-US" sz="2800" dirty="0">
                <a:solidFill>
                  <a:srgbClr val="FFFF00"/>
                </a:solidFill>
              </a:rPr>
              <a:t>SENIOR MOMENTS</a:t>
            </a:r>
          </a:p>
          <a:p>
            <a:pPr marL="0" indent="0" algn="r">
              <a:buFont typeface="Arial" charset="0"/>
              <a:buNone/>
            </a:pPr>
            <a:r>
              <a:rPr lang="en-US" sz="2800" b="1" dirty="0">
                <a:solidFill>
                  <a:schemeClr val="bg1"/>
                </a:solidFill>
              </a:rPr>
              <a:t>SMARTY PINTS</a:t>
            </a:r>
          </a:p>
          <a:p>
            <a:pPr marL="0" indent="0" algn="r">
              <a:buFont typeface="Arial" charset="0"/>
              <a:buNone/>
            </a:pPr>
            <a:r>
              <a:rPr lang="en-US" sz="2800" dirty="0">
                <a:solidFill>
                  <a:srgbClr val="FFFF00"/>
                </a:solidFill>
              </a:rPr>
              <a:t>ANDY’S TOYS</a:t>
            </a:r>
          </a:p>
          <a:p>
            <a:pPr marL="0" indent="0" algn="r">
              <a:buFont typeface="Arial" charset="0"/>
              <a:buNone/>
            </a:pPr>
            <a:r>
              <a:rPr lang="en-US" sz="2800" b="1" dirty="0">
                <a:solidFill>
                  <a:schemeClr val="bg1"/>
                </a:solidFill>
              </a:rPr>
              <a:t>TRIVIAHOLICS ANONYMOUS</a:t>
            </a:r>
          </a:p>
          <a:p>
            <a:pPr marL="0" indent="0" algn="r">
              <a:buFont typeface="Arial" charset="0"/>
              <a:buNone/>
            </a:pPr>
            <a:r>
              <a:rPr lang="en-US" sz="2800" dirty="0">
                <a:solidFill>
                  <a:srgbClr val="FFFF00"/>
                </a:solidFill>
              </a:rPr>
              <a:t>JOPPATOWNE CHRISTIAN CHURCH FIGHTING COMMUNION WAFERS</a:t>
            </a:r>
            <a:endParaRPr lang="en-US" sz="2800" b="1" dirty="0">
              <a:solidFill>
                <a:srgbClr val="FFFF00"/>
              </a:solidFill>
            </a:endParaRPr>
          </a:p>
          <a:p>
            <a:pPr marL="0" indent="0" algn="r">
              <a:buFont typeface="Arial" charset="0"/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4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457057" cy="762000"/>
          </a:xfrm>
        </p:spPr>
        <p:txBody>
          <a:bodyPr/>
          <a:lstStyle/>
          <a:p>
            <a:br>
              <a:rPr lang="en-US" sz="4200" b="1" dirty="0">
                <a:solidFill>
                  <a:srgbClr val="FF0000"/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ANSWER #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B0AEA3-7B2A-33E3-6085-70C2A6AA7639}"/>
              </a:ext>
            </a:extLst>
          </p:cNvPr>
          <p:cNvSpPr txBox="1"/>
          <p:nvPr/>
        </p:nvSpPr>
        <p:spPr>
          <a:xfrm>
            <a:off x="266128" y="457200"/>
            <a:ext cx="8534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+mn-lt"/>
              </a:rPr>
              <a:t>QUARK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Quark - Wikipedia">
            <a:extLst>
              <a:ext uri="{FF2B5EF4-FFF2-40B4-BE49-F238E27FC236}">
                <a16:creationId xmlns:a16="http://schemas.microsoft.com/office/drawing/2014/main" id="{BDB251B1-1FC8-B11B-A3F1-96B2C881F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0104" y="3107777"/>
            <a:ext cx="3503792" cy="35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8</a:t>
            </a:r>
            <a:b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TRANSPORTATION</a:t>
            </a:r>
            <a:b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4</a:t>
            </a:r>
            <a:r>
              <a:rPr lang="en-US" sz="36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PARTER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171450" y="1676400"/>
            <a:ext cx="8801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500" b="1" dirty="0">
                <a:solidFill>
                  <a:srgbClr val="FFFF00"/>
                </a:solidFill>
                <a:sym typeface="Calibri" panose="020F0502020204030204" pitchFamily="34" charset="0"/>
              </a:rPr>
              <a:t>WHAT FOUR CITIES HAVE THE WORLD’S OLDEST METRO SYSTEMS, ALL COMPLETED BEFORE THE YEAR 1900?</a:t>
            </a:r>
            <a:endParaRPr lang="en-US" altLang="en-US" sz="6500" b="1" i="1" dirty="0">
              <a:solidFill>
                <a:schemeClr val="accent5">
                  <a:lumMod val="20000"/>
                  <a:lumOff val="80000"/>
                </a:schemeClr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43400" y="-23674"/>
            <a:ext cx="430110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C8688-465B-11B7-8DFA-9BD63CC92D19}"/>
              </a:ext>
            </a:extLst>
          </p:cNvPr>
          <p:cNvSpPr txBox="1"/>
          <p:nvPr/>
        </p:nvSpPr>
        <p:spPr>
          <a:xfrm>
            <a:off x="82118" y="685800"/>
            <a:ext cx="593768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400" dirty="0">
                <a:solidFill>
                  <a:srgbClr val="FFFF00"/>
                </a:solidFill>
                <a:latin typeface="+mn-lt"/>
              </a:rPr>
              <a:t>LONDON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400" dirty="0">
                <a:solidFill>
                  <a:srgbClr val="FFFF00"/>
                </a:solidFill>
                <a:latin typeface="+mn-lt"/>
              </a:rPr>
              <a:t>CHICAGO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400" dirty="0">
                <a:solidFill>
                  <a:srgbClr val="FFFF00"/>
                </a:solidFill>
                <a:latin typeface="+mn-lt"/>
              </a:rPr>
              <a:t>BUDAPEST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400" dirty="0">
                <a:solidFill>
                  <a:srgbClr val="FFFF00"/>
                </a:solidFill>
                <a:latin typeface="+mn-lt"/>
              </a:rPr>
              <a:t>GLASGOW</a:t>
            </a:r>
          </a:p>
        </p:txBody>
      </p:sp>
      <p:pic>
        <p:nvPicPr>
          <p:cNvPr id="2050" name="Picture 2" descr="Berlin German Germany - Free vector graphic on Pixabay">
            <a:extLst>
              <a:ext uri="{FF2B5EF4-FFF2-40B4-BE49-F238E27FC236}">
                <a16:creationId xmlns:a16="http://schemas.microsoft.com/office/drawing/2014/main" id="{FE1D8331-6532-3926-4D39-00FC923E0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04366">
            <a:off x="5472390" y="1811276"/>
            <a:ext cx="3593333" cy="10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4729" y="25400"/>
            <a:ext cx="8229600" cy="7366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QUESTION # 9</a:t>
            </a:r>
            <a:br>
              <a:rPr lang="en-US" alt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BOOKS &amp; AUTHORS</a:t>
            </a:r>
            <a:br>
              <a:rPr lang="en-US" altLang="en-US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32718"/>
            <a:ext cx="8534400" cy="39925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67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WHAT AUTHOR WON PULITZER PRIZES FOR FICTION IN 1982 AND 1991 FOR BOOKS IN THE SAME SERIES?</a:t>
            </a:r>
          </a:p>
        </p:txBody>
      </p:sp>
    </p:spTree>
    <p:extLst>
      <p:ext uri="{BB962C8B-B14F-4D97-AF65-F5344CB8AC3E}">
        <p14:creationId xmlns:p14="http://schemas.microsoft.com/office/powerpoint/2010/main" val="42850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80016" y="734567"/>
            <a:ext cx="83439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5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28575"/>
            <a:ext cx="9144000" cy="733425"/>
          </a:xfrm>
        </p:spPr>
        <p:txBody>
          <a:bodyPr/>
          <a:lstStyle/>
          <a:p>
            <a:r>
              <a:rPr lang="en-US" alt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ANSWER #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E219-8905-5F9A-E73A-7EF04530C6BF}"/>
              </a:ext>
            </a:extLst>
          </p:cNvPr>
          <p:cNvSpPr txBox="1"/>
          <p:nvPr/>
        </p:nvSpPr>
        <p:spPr>
          <a:xfrm>
            <a:off x="280016" y="685800"/>
            <a:ext cx="85839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JOHN UPDIKE</a:t>
            </a:r>
          </a:p>
        </p:txBody>
      </p:sp>
      <p:pic>
        <p:nvPicPr>
          <p:cNvPr id="3074" name="Picture 2" descr="Rabbit Is Rich - Wikipedia">
            <a:extLst>
              <a:ext uri="{FF2B5EF4-FFF2-40B4-BE49-F238E27FC236}">
                <a16:creationId xmlns:a16="http://schemas.microsoft.com/office/drawing/2014/main" id="{9BFB1130-CAD4-51C0-60BB-55DDA49D4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2390" y="2895600"/>
            <a:ext cx="2586473" cy="372390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abbit at Rest (Signed 1st British Printing) by John Updike: Fine Hardcover  (1990) 1st Edition, Signed by Author(s) | Classic First Editions-- IOBA">
            <a:extLst>
              <a:ext uri="{FF2B5EF4-FFF2-40B4-BE49-F238E27FC236}">
                <a16:creationId xmlns:a16="http://schemas.microsoft.com/office/drawing/2014/main" id="{A36346FD-40EB-2410-5349-5FF05979F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7078" y="2895600"/>
            <a:ext cx="2739021" cy="372390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371600"/>
          </a:xfrm>
        </p:spPr>
        <p:txBody>
          <a:bodyPr/>
          <a:lstStyle/>
          <a:p>
            <a:pPr>
              <a:defRPr/>
            </a:pP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solidFill>
                  <a:schemeClr val="bg1"/>
                </a:solidFill>
                <a:cs typeface="Arial" charset="0"/>
              </a:rPr>
            </a:b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endParaRPr lang="en-US" sz="4800" b="1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53006"/>
            <a:ext cx="9029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QUESTION # 10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MUSIC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-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PARTER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784243"/>
            <a:ext cx="69151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400" cap="all" dirty="0">
                <a:solidFill>
                  <a:srgbClr val="FFFF00"/>
                </a:solidFill>
                <a:latin typeface="+mn-lt"/>
              </a:rPr>
              <a:t>WHAT ARE THE NEXT THREE NAMES MENTIONED IN THE FOLLOWING SONG?</a:t>
            </a:r>
            <a:endParaRPr lang="en-US" sz="6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4113F7-A0F8-4773-AE60-E2B46947C3D7}"/>
              </a:ext>
            </a:extLst>
          </p:cNvPr>
          <p:cNvSpPr/>
          <p:nvPr/>
        </p:nvSpPr>
        <p:spPr>
          <a:xfrm>
            <a:off x="8267700" y="6592709"/>
            <a:ext cx="838200" cy="2122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46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ANSWER # 10</a:t>
            </a:r>
            <a:br>
              <a:rPr lang="en-US" dirty="0">
                <a:cs typeface="Arial" pitchFamily="34" charset="0"/>
              </a:rPr>
            </a:b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AD5A68-9945-42E8-A6BD-CC214DF35A1A}"/>
              </a:ext>
            </a:extLst>
          </p:cNvPr>
          <p:cNvSpPr/>
          <p:nvPr/>
        </p:nvSpPr>
        <p:spPr>
          <a:xfrm>
            <a:off x="8267700" y="6592709"/>
            <a:ext cx="838200" cy="2122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4CFF2F-846C-1921-35EF-EC53AC3C5597}"/>
              </a:ext>
            </a:extLst>
          </p:cNvPr>
          <p:cNvSpPr txBox="1"/>
          <p:nvPr/>
        </p:nvSpPr>
        <p:spPr>
          <a:xfrm>
            <a:off x="-304800" y="806510"/>
            <a:ext cx="5715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spcBef>
                <a:spcPts val="600"/>
              </a:spcBef>
              <a:buBlip>
                <a:blip r:embed="rId4"/>
              </a:buBlip>
            </a:pPr>
            <a:r>
              <a:rPr lang="en-US" sz="7200" dirty="0">
                <a:solidFill>
                  <a:srgbClr val="FFFF00"/>
                </a:solidFill>
                <a:latin typeface="+mn-lt"/>
              </a:rPr>
              <a:t>ROCKY MARCIANO</a:t>
            </a:r>
          </a:p>
          <a:p>
            <a:pPr marL="857250" indent="-857250" algn="ctr">
              <a:spcBef>
                <a:spcPts val="600"/>
              </a:spcBef>
              <a:buBlip>
                <a:blip r:embed="rId4"/>
              </a:buBlip>
            </a:pPr>
            <a:r>
              <a:rPr lang="en-US" sz="7200" dirty="0">
                <a:solidFill>
                  <a:srgbClr val="FFFF00"/>
                </a:solidFill>
                <a:latin typeface="+mn-lt"/>
              </a:rPr>
              <a:t>LIBERACE</a:t>
            </a:r>
          </a:p>
          <a:p>
            <a:pPr marL="857250" indent="-857250" algn="ctr">
              <a:spcBef>
                <a:spcPts val="600"/>
              </a:spcBef>
              <a:buBlip>
                <a:blip r:embed="rId4"/>
              </a:buBlip>
            </a:pPr>
            <a:r>
              <a:rPr lang="en-US" sz="7200" dirty="0">
                <a:solidFill>
                  <a:srgbClr val="FFFF00"/>
                </a:solidFill>
                <a:latin typeface="+mn-lt"/>
              </a:rPr>
              <a:t>GEORGE SANTAYANA</a:t>
            </a:r>
          </a:p>
        </p:txBody>
      </p:sp>
      <p:pic>
        <p:nvPicPr>
          <p:cNvPr id="4098" name="Picture 2" descr="New York State of Mind by Billy Joel Piano Sheet Music">
            <a:extLst>
              <a:ext uri="{FF2B5EF4-FFF2-40B4-BE49-F238E27FC236}">
                <a16:creationId xmlns:a16="http://schemas.microsoft.com/office/drawing/2014/main" id="{ECAC258C-0336-D693-002C-548FD329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63" y="1467652"/>
            <a:ext cx="4074337" cy="39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81000"/>
            <a:ext cx="9124025" cy="1488806"/>
          </a:xfrm>
          <a:noFill/>
          <a:ln>
            <a:noFill/>
          </a:ln>
        </p:spPr>
        <p:txBody>
          <a:bodyPr/>
          <a:lstStyle/>
          <a:p>
            <a:r>
              <a:rPr lang="en-US" sz="13500" dirty="0">
                <a:ln w="3810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latin typeface="Berlin Sans FB Demi" panose="020E0802020502020306" pitchFamily="34" charset="0"/>
              </a:rPr>
              <a:t>HALFTIME</a:t>
            </a:r>
            <a:br>
              <a:rPr lang="en-US" dirty="0">
                <a:ln w="38100"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>
              <a:ln w="38100">
                <a:solidFill>
                  <a:prstClr val="black"/>
                </a:solidFill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4214-7579-4497-A47E-73692B192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24600"/>
            <a:ext cx="27432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triviamaryland.com                                                        </a:t>
            </a:r>
          </a:p>
        </p:txBody>
      </p:sp>
      <p:pic>
        <p:nvPicPr>
          <p:cNvPr id="4" name="Picture 2" descr="Facebook, soscialmedia, connection, fb, logo, media, social icon - Free  download">
            <a:extLst>
              <a:ext uri="{FF2B5EF4-FFF2-40B4-BE49-F238E27FC236}">
                <a16:creationId xmlns:a16="http://schemas.microsoft.com/office/drawing/2014/main" id="{CA859FA6-A85F-4242-988B-2947D954B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8737" y="6400800"/>
            <a:ext cx="304801" cy="3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F3A4DF-EA03-FBCB-4DFF-6D50E1B10E3B}"/>
              </a:ext>
            </a:extLst>
          </p:cNvPr>
          <p:cNvSpPr txBox="1">
            <a:spLocks/>
          </p:cNvSpPr>
          <p:nvPr/>
        </p:nvSpPr>
        <p:spPr bwMode="auto">
          <a:xfrm>
            <a:off x="6586492" y="6324599"/>
            <a:ext cx="2743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@triviamaryland</a:t>
            </a:r>
          </a:p>
        </p:txBody>
      </p:sp>
    </p:spTree>
    <p:extLst>
      <p:ext uri="{BB962C8B-B14F-4D97-AF65-F5344CB8AC3E}">
        <p14:creationId xmlns:p14="http://schemas.microsoft.com/office/powerpoint/2010/main" val="30562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897" y="152400"/>
            <a:ext cx="8155172" cy="9906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QUESTION # 11</a:t>
            </a:r>
            <a:b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RELIGION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800" b="1" dirty="0">
                <a:solidFill>
                  <a:schemeClr val="bg1"/>
                </a:solidFill>
              </a:rPr>
              <a:t>WHAT RELIGIOUS MOVEMENT TAKES ITS NAME FROM THE DAY WHEN THE HOLY SPIRIT DESCENDED ON THE APOSTLES?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84797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9228" y="-304800"/>
            <a:ext cx="8382000" cy="685800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ANSWER # 11</a:t>
            </a:r>
            <a:endParaRPr lang="en-US" sz="4200" b="1" dirty="0">
              <a:solidFill>
                <a:schemeClr val="accent6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57642B-0387-1393-DA6C-72D09C512BD4}"/>
              </a:ext>
            </a:extLst>
          </p:cNvPr>
          <p:cNvSpPr txBox="1"/>
          <p:nvPr/>
        </p:nvSpPr>
        <p:spPr>
          <a:xfrm>
            <a:off x="228600" y="762000"/>
            <a:ext cx="8686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dirty="0">
                <a:solidFill>
                  <a:schemeClr val="bg1"/>
                </a:solidFill>
                <a:latin typeface="+mn-lt"/>
              </a:rPr>
              <a:t>PENTECOSTALISM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1FBB9D5-641B-71C0-9726-36C8A2AF2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265" y="2553000"/>
            <a:ext cx="2865925" cy="405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18"/>
            <a:ext cx="8534400" cy="6096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1</a:t>
            </a:r>
            <a:b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TELEVISION</a:t>
            </a:r>
            <a:endParaRPr lang="en-US" sz="42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295400"/>
            <a:ext cx="8077200" cy="417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850" dirty="0">
                <a:solidFill>
                  <a:schemeClr val="bg1">
                    <a:lumMod val="95000"/>
                  </a:schemeClr>
                </a:solidFill>
              </a:rPr>
              <a:t>WHAT IS THE CURRENT NAME OF THE STREAMING SERVICE OWNED BY AMAZON THAT WAS PREVIOUSLY KNOWN AS IMDB TV?</a:t>
            </a:r>
          </a:p>
        </p:txBody>
      </p:sp>
    </p:spTree>
    <p:extLst>
      <p:ext uri="{BB962C8B-B14F-4D97-AF65-F5344CB8AC3E}">
        <p14:creationId xmlns:p14="http://schemas.microsoft.com/office/powerpoint/2010/main" val="1491028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457200"/>
          </a:xfrm>
        </p:spPr>
        <p:txBody>
          <a:bodyPr/>
          <a:lstStyle/>
          <a:p>
            <a:pPr>
              <a:defRPr/>
            </a:pPr>
            <a:br>
              <a:rPr lang="en-US" sz="3600" b="1" dirty="0"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12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BASKETBALL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3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PARTER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5CF39-6B69-C34F-4042-6F9F0811C4D2}"/>
              </a:ext>
            </a:extLst>
          </p:cNvPr>
          <p:cNvSpPr txBox="1"/>
          <p:nvPr/>
        </p:nvSpPr>
        <p:spPr>
          <a:xfrm>
            <a:off x="228600" y="176711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solidFill>
                  <a:srgbClr val="C00000"/>
                </a:solidFill>
                <a:latin typeface="+mn-lt"/>
              </a:rPr>
              <a:t>BESIDES AN HONORARY ‘SIXTH MAN’, WHAT THREE NBA TEAMS HAVE NOT RETIRED ANY </a:t>
            </a:r>
            <a:br>
              <a:rPr lang="en-US" sz="6400" dirty="0">
                <a:solidFill>
                  <a:srgbClr val="C00000"/>
                </a:solidFill>
                <a:latin typeface="+mn-lt"/>
              </a:rPr>
            </a:br>
            <a:r>
              <a:rPr lang="en-US" sz="6400" dirty="0">
                <a:solidFill>
                  <a:srgbClr val="C00000"/>
                </a:solidFill>
                <a:latin typeface="+mn-lt"/>
              </a:rPr>
              <a:t>JERSEY NUMBERS?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0" y="959758"/>
            <a:ext cx="441447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7062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ANSWER # 12</a:t>
            </a:r>
          </a:p>
        </p:txBody>
      </p:sp>
      <p:sp>
        <p:nvSpPr>
          <p:cNvPr id="6" name="AutoShape 6" descr="Does the equator pass through Peru? - Quora">
            <a:extLst>
              <a:ext uri="{FF2B5EF4-FFF2-40B4-BE49-F238E27FC236}">
                <a16:creationId xmlns:a16="http://schemas.microsoft.com/office/drawing/2014/main" id="{DB2064D9-7D7A-44E1-8F95-AE79E6BCD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os Angeles Clippers Logo transparent PNG - StickPNG">
            <a:extLst>
              <a:ext uri="{FF2B5EF4-FFF2-40B4-BE49-F238E27FC236}">
                <a16:creationId xmlns:a16="http://schemas.microsoft.com/office/drawing/2014/main" id="{A440A430-533D-A594-0E80-4DF558D8C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1" y="711526"/>
            <a:ext cx="3897240" cy="281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lando Magic Logo PNG Transparent &amp; SVG Vector - Freebie Supply">
            <a:extLst>
              <a:ext uri="{FF2B5EF4-FFF2-40B4-BE49-F238E27FC236}">
                <a16:creationId xmlns:a16="http://schemas.microsoft.com/office/drawing/2014/main" id="{A5B544BA-4004-E4DB-0814-4BC23C37D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35" y="1808004"/>
            <a:ext cx="4233211" cy="281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ronto Raptors Logo, symbol, meaning, history, PNG, brand">
            <a:extLst>
              <a:ext uri="{FF2B5EF4-FFF2-40B4-BE49-F238E27FC236}">
                <a16:creationId xmlns:a16="http://schemas.microsoft.com/office/drawing/2014/main" id="{856BA125-CFE2-3B02-40D9-2E418098E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2097351" y="3745556"/>
            <a:ext cx="3617649" cy="305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QUESTION # 13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PODCASTS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7E54-C14C-9902-BD5B-D2EF33429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900" b="1" dirty="0">
                <a:solidFill>
                  <a:schemeClr val="tx2">
                    <a:lumMod val="50000"/>
                  </a:schemeClr>
                </a:solidFill>
              </a:rPr>
              <a:t>LAUNCHED IN 2020, WHAT WEEKLY PODCAST IS CO</a:t>
            </a:r>
            <a:r>
              <a:rPr lang="en-US" sz="5900" b="1" i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5900" b="1" dirty="0">
                <a:solidFill>
                  <a:schemeClr val="tx2">
                    <a:lumMod val="50000"/>
                  </a:schemeClr>
                </a:solidFill>
              </a:rPr>
              <a:t>HOSTED BY ACTORS JASON BATEMAN, WILL ARNETT, AND SEAN HAYES?</a:t>
            </a:r>
          </a:p>
        </p:txBody>
      </p:sp>
    </p:spTree>
    <p:extLst>
      <p:ext uri="{BB962C8B-B14F-4D97-AF65-F5344CB8AC3E}">
        <p14:creationId xmlns:p14="http://schemas.microsoft.com/office/powerpoint/2010/main" val="20616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1945"/>
            <a:ext cx="8229600" cy="643855"/>
          </a:xfrm>
        </p:spPr>
        <p:txBody>
          <a:bodyPr/>
          <a:lstStyle/>
          <a:p>
            <a:r>
              <a:rPr lang="en-US" sz="4200" b="1" dirty="0">
                <a:solidFill>
                  <a:schemeClr val="accent2">
                    <a:lumMod val="50000"/>
                  </a:schemeClr>
                </a:solidFill>
              </a:rPr>
              <a:t>ANSWER # 13</a:t>
            </a:r>
          </a:p>
        </p:txBody>
      </p:sp>
      <p:pic>
        <p:nvPicPr>
          <p:cNvPr id="2050" name="Picture 2" descr="SmartLess - YouTube">
            <a:extLst>
              <a:ext uri="{FF2B5EF4-FFF2-40B4-BE49-F238E27FC236}">
                <a16:creationId xmlns:a16="http://schemas.microsoft.com/office/drawing/2014/main" id="{DA3494DA-3C70-0AE9-BFE4-D53D6E62B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5925" y="914400"/>
            <a:ext cx="5772150" cy="5732884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877" y="152400"/>
            <a:ext cx="9163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3200" b="1" dirty="0"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14</a:t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6-4-2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E4095-AD3F-4CB3-9219-CEF97A9771DF}"/>
              </a:ext>
            </a:extLst>
          </p:cNvPr>
          <p:cNvSpPr txBox="1"/>
          <p:nvPr/>
        </p:nvSpPr>
        <p:spPr>
          <a:xfrm>
            <a:off x="251775" y="2209800"/>
            <a:ext cx="89122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3429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30A4A-C80D-4F6E-B1A5-2EA9A7B208A7}"/>
              </a:ext>
            </a:extLst>
          </p:cNvPr>
          <p:cNvSpPr txBox="1"/>
          <p:nvPr/>
        </p:nvSpPr>
        <p:spPr>
          <a:xfrm>
            <a:off x="152400" y="1225689"/>
            <a:ext cx="84882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THIS DEPARTMENT STORE, WHICH ORIGINALLY HAD THE WORD ‘WALLIN’ IN ITS NAME, FIRST OPENED IN SEATTLE IN 1901</a:t>
            </a:r>
          </a:p>
          <a:p>
            <a:pPr marL="571500" indent="-571500" algn="ctr">
              <a:spcBef>
                <a:spcPts val="600"/>
              </a:spcBef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3500" dirty="0">
                <a:solidFill>
                  <a:srgbClr val="C00000"/>
                </a:solidFill>
                <a:latin typeface="+mn-lt"/>
              </a:rPr>
              <a:t>SEVERAL STORES FEATURE IN-HOUSE RESTAURANTS, SUCH AS BAZILLE, HABITANT, AND RUSCELLO</a:t>
            </a:r>
          </a:p>
          <a:p>
            <a:pPr marL="571500" indent="-571500" algn="ctr">
              <a:spcBef>
                <a:spcPts val="600"/>
              </a:spcBef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n-US" sz="35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 DISCOUNT STORE CALLED RACK IS ATTACHED TO MANY OF THE FLAGSHIP STORES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-76200"/>
            <a:ext cx="91439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14</a:t>
            </a:r>
            <a:br>
              <a:rPr lang="en-US" sz="3600" b="1" dirty="0">
                <a:latin typeface="+mn-lt"/>
                <a:cs typeface="Arial" pitchFamily="34" charset="0"/>
              </a:rPr>
            </a:br>
            <a:endParaRPr lang="en-US" sz="3600" b="1" dirty="0">
              <a:latin typeface="+mn-lt"/>
              <a:cs typeface="Arial" pitchFamily="34" charset="0"/>
            </a:endParaRPr>
          </a:p>
        </p:txBody>
      </p:sp>
      <p:pic>
        <p:nvPicPr>
          <p:cNvPr id="1028" name="Picture 4" descr="Nordstrom Logo, symbol, meaning, history, PNG, brand">
            <a:extLst>
              <a:ext uri="{FF2B5EF4-FFF2-40B4-BE49-F238E27FC236}">
                <a16:creationId xmlns:a16="http://schemas.microsoft.com/office/drawing/2014/main" id="{5A80219A-0A1B-C5F5-CC99-2248FD914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5" b="14646"/>
          <a:stretch/>
        </p:blipFill>
        <p:spPr bwMode="auto">
          <a:xfrm>
            <a:off x="332316" y="1143000"/>
            <a:ext cx="8583084" cy="3810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15</a:t>
            </a:r>
            <a:b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FOREIGN WORDS &amp; PHRASES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1500" y="1371600"/>
            <a:ext cx="8001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ONCE THE TITLE USED FOR THE JAPANESE EMPEROR, WHAT WORD TRANSLATES TO ENGLISH AS “THE HONORABLE GATE”?</a:t>
            </a:r>
          </a:p>
        </p:txBody>
      </p:sp>
    </p:spTree>
    <p:extLst>
      <p:ext uri="{BB962C8B-B14F-4D97-AF65-F5344CB8AC3E}">
        <p14:creationId xmlns:p14="http://schemas.microsoft.com/office/powerpoint/2010/main" val="334570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64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91A18-5A38-B2A3-88EA-D35BDEC97215}"/>
              </a:ext>
            </a:extLst>
          </p:cNvPr>
          <p:cNvSpPr txBox="1"/>
          <p:nvPr/>
        </p:nvSpPr>
        <p:spPr>
          <a:xfrm>
            <a:off x="23674" y="457200"/>
            <a:ext cx="9120326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3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MIKADO</a:t>
            </a:r>
          </a:p>
        </p:txBody>
      </p:sp>
      <p:pic>
        <p:nvPicPr>
          <p:cNvPr id="2050" name="Picture 2" descr="Hinamatsuri – Japanese Girls' Day Celebration | Detroit Institute of Arts  Museum">
            <a:extLst>
              <a:ext uri="{FF2B5EF4-FFF2-40B4-BE49-F238E27FC236}">
                <a16:creationId xmlns:a16="http://schemas.microsoft.com/office/drawing/2014/main" id="{FE2E474C-B21F-62FD-1597-4BF633CF7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23" y="3200400"/>
            <a:ext cx="383455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dirty="0">
                <a:latin typeface="+mn-lt"/>
                <a:cs typeface="Arial" pitchFamily="34" charset="0"/>
              </a:rPr>
              <a:t>QUESTION # 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43100" y="1828800"/>
            <a:ext cx="5257800" cy="1394961"/>
          </a:xfrm>
        </p:spPr>
        <p:txBody>
          <a:bodyPr/>
          <a:lstStyle/>
          <a:p>
            <a:r>
              <a:rPr lang="en-US" altLang="en-US" sz="6600" b="1" dirty="0">
                <a:solidFill>
                  <a:srgbClr val="0070C0"/>
                </a:solidFill>
                <a:cs typeface="Arial" panose="020B0604020202020204" pitchFamily="34" charset="0"/>
              </a:rPr>
              <a:t>WHAT IS THEIR ONLY #1 HIT?</a:t>
            </a:r>
          </a:p>
        </p:txBody>
      </p:sp>
      <p:pic>
        <p:nvPicPr>
          <p:cNvPr id="2" name="Picture 6" descr="Guns N' Roses - Everything That Hard Rock And Heavy Metal Should Be">
            <a:extLst>
              <a:ext uri="{FF2B5EF4-FFF2-40B4-BE49-F238E27FC236}">
                <a16:creationId xmlns:a16="http://schemas.microsoft.com/office/drawing/2014/main" id="{E95F11C7-DC86-F17B-1234-F4E62957E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38200"/>
            <a:ext cx="8763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wen Stefani on Her Go-To Red Lipstick and Worst Beauty Disaster">
            <a:extLst>
              <a:ext uri="{FF2B5EF4-FFF2-40B4-BE49-F238E27FC236}">
                <a16:creationId xmlns:a16="http://schemas.microsoft.com/office/drawing/2014/main" id="{B6902CBF-1471-E606-53FF-439AD535C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106532"/>
            <a:ext cx="717394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ancing Queen — Theresa May danced to it, but the Abba song speaks to all  of us — FT.com">
            <a:extLst>
              <a:ext uri="{FF2B5EF4-FFF2-40B4-BE49-F238E27FC236}">
                <a16:creationId xmlns:a16="http://schemas.microsoft.com/office/drawing/2014/main" id="{F0DD7E1E-B03D-E986-0ED9-FB9010C5F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7" y="807128"/>
            <a:ext cx="8763000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organ Wallen | Big Loud Publishing">
            <a:extLst>
              <a:ext uri="{FF2B5EF4-FFF2-40B4-BE49-F238E27FC236}">
                <a16:creationId xmlns:a16="http://schemas.microsoft.com/office/drawing/2014/main" id="{C3025893-C2D3-B3AF-B196-E083D3B05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9200" y="106532"/>
            <a:ext cx="6419244" cy="664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olio | Game Shows Wiki | Fandom">
            <a:extLst>
              <a:ext uri="{FF2B5EF4-FFF2-40B4-BE49-F238E27FC236}">
                <a16:creationId xmlns:a16="http://schemas.microsoft.com/office/drawing/2014/main" id="{30D67A63-133B-E7C3-A27D-904C5B9C5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133" y="180645"/>
            <a:ext cx="8709734" cy="653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C5FB8-E4E5-22D1-30B6-737EDBD14E7C}"/>
              </a:ext>
            </a:extLst>
          </p:cNvPr>
          <p:cNvSpPr txBox="1"/>
          <p:nvPr/>
        </p:nvSpPr>
        <p:spPr>
          <a:xfrm>
            <a:off x="17756" y="-13542"/>
            <a:ext cx="9143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SWEET CHILD O’ MINE</a:t>
            </a:r>
            <a:br>
              <a:rPr lang="en-US" sz="105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GUNS N’ ROSES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8" name="Picture 6" descr="Guns N' Roses - Everything That Hard Rock And Heavy Metal Should Be">
            <a:extLst>
              <a:ext uri="{FF2B5EF4-FFF2-40B4-BE49-F238E27FC236}">
                <a16:creationId xmlns:a16="http://schemas.microsoft.com/office/drawing/2014/main" id="{3F032D3C-6004-824D-717E-9A0E506C9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6" y="1870582"/>
            <a:ext cx="8028972" cy="481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587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1</a:t>
            </a:r>
          </a:p>
        </p:txBody>
      </p:sp>
      <p:pic>
        <p:nvPicPr>
          <p:cNvPr id="1026" name="Picture 2" descr="Amazon Freevee: How to watch free streaming service in the UK | BT TV">
            <a:extLst>
              <a:ext uri="{FF2B5EF4-FFF2-40B4-BE49-F238E27FC236}">
                <a16:creationId xmlns:a16="http://schemas.microsoft.com/office/drawing/2014/main" id="{E2FBA09C-6CDB-4417-A19F-4CFAE08A8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918" y="1295400"/>
            <a:ext cx="8584164" cy="35052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189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953AFD-2675-4FDA-ABD5-04DA75956F8F}"/>
              </a:ext>
            </a:extLst>
          </p:cNvPr>
          <p:cNvSpPr txBox="1">
            <a:spLocks/>
          </p:cNvSpPr>
          <p:nvPr/>
        </p:nvSpPr>
        <p:spPr bwMode="auto">
          <a:xfrm>
            <a:off x="-76200" y="1234557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8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altLang="en-US" sz="72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altLang="en-US" sz="4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altLang="en-US" sz="138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altLang="en-US" sz="138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en-US" sz="8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altLang="en-US" sz="8000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ACE70C-5BFE-DF64-3DCB-BC1742354F6D}"/>
              </a:ext>
            </a:extLst>
          </p:cNvPr>
          <p:cNvSpPr txBox="1"/>
          <p:nvPr/>
        </p:nvSpPr>
        <p:spPr>
          <a:xfrm>
            <a:off x="0" y="-28545"/>
            <a:ext cx="91439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HOLLABACK GIRL</a:t>
            </a:r>
            <a:br>
              <a:rPr lang="en-US" sz="105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GWEN STEFANI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098" name="Picture 2" descr="Gwen Stefani on Her Go-To Red Lipstick and Worst Beauty Disaster">
            <a:extLst>
              <a:ext uri="{FF2B5EF4-FFF2-40B4-BE49-F238E27FC236}">
                <a16:creationId xmlns:a16="http://schemas.microsoft.com/office/drawing/2014/main" id="{F5D86F7D-C032-EFF3-E1F5-CBE3A9A2D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7400" y="2205866"/>
            <a:ext cx="4809113" cy="449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29987"/>
      </p:ext>
    </p:extLst>
  </p:cSld>
  <p:clrMapOvr>
    <a:masterClrMapping/>
  </p:clrMapOvr>
  <p:transition spd="slow">
    <p:push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17837" y="9257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953AFD-2675-4FDA-ABD5-04DA75956F8F}"/>
              </a:ext>
            </a:extLst>
          </p:cNvPr>
          <p:cNvSpPr txBox="1">
            <a:spLocks/>
          </p:cNvSpPr>
          <p:nvPr/>
        </p:nvSpPr>
        <p:spPr bwMode="auto">
          <a:xfrm>
            <a:off x="-95491" y="581387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8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altLang="en-US" sz="72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altLang="en-US" sz="4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altLang="en-US" sz="138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altLang="en-US" sz="138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en-US" sz="8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altLang="en-US" sz="8000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68BDAB-94E2-9508-375E-F0E8DB24D432}"/>
              </a:ext>
            </a:extLst>
          </p:cNvPr>
          <p:cNvSpPr txBox="1"/>
          <p:nvPr/>
        </p:nvSpPr>
        <p:spPr>
          <a:xfrm>
            <a:off x="0" y="-54573"/>
            <a:ext cx="91440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DANCING QUEEN</a:t>
            </a:r>
            <a:br>
              <a:rPr lang="en-US" sz="105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ABBA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2" name="Picture 2" descr="Dancing Queen — Theresa May danced to it, but the Abba song speaks to all  of us — FT.com">
            <a:extLst>
              <a:ext uri="{FF2B5EF4-FFF2-40B4-BE49-F238E27FC236}">
                <a16:creationId xmlns:a16="http://schemas.microsoft.com/office/drawing/2014/main" id="{A64E523F-7C8C-F4BF-B47C-8F54A2AEE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3" y="2079286"/>
            <a:ext cx="8070935" cy="4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7695"/>
      </p:ext>
    </p:extLst>
  </p:cSld>
  <p:clrMapOvr>
    <a:masterClrMapping/>
  </p:clrMapOvr>
  <p:transition spd="slow">
    <p:push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64748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2E1E90-1C1C-E109-B920-CCCC7D4F281E}"/>
              </a:ext>
            </a:extLst>
          </p:cNvPr>
          <p:cNvSpPr txBox="1"/>
          <p:nvPr/>
        </p:nvSpPr>
        <p:spPr>
          <a:xfrm>
            <a:off x="8681" y="-177418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LAST NIGHT</a:t>
            </a:r>
            <a:br>
              <a:rPr lang="en-US" sz="105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MORGAN WALLEN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8" name="Picture 4" descr="Morgan Wallen | Big Loud Publishing">
            <a:extLst>
              <a:ext uri="{FF2B5EF4-FFF2-40B4-BE49-F238E27FC236}">
                <a16:creationId xmlns:a16="http://schemas.microsoft.com/office/drawing/2014/main" id="{A92FB6AA-E801-B32C-EE5B-5A2A08AF6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4867" y="2192699"/>
            <a:ext cx="4343400" cy="449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06364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5" y="1519528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22183-BC3C-9636-9CF2-3322A5C15577}"/>
              </a:ext>
            </a:extLst>
          </p:cNvPr>
          <p:cNvSpPr txBox="1"/>
          <p:nvPr/>
        </p:nvSpPr>
        <p:spPr>
          <a:xfrm>
            <a:off x="0" y="11640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GANGSTA’S PARADISE</a:t>
            </a:r>
            <a:br>
              <a:rPr lang="en-US" sz="105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COOLIO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0" name="Picture 2" descr="Coolio | Game Shows Wiki | Fandom">
            <a:extLst>
              <a:ext uri="{FF2B5EF4-FFF2-40B4-BE49-F238E27FC236}">
                <a16:creationId xmlns:a16="http://schemas.microsoft.com/office/drawing/2014/main" id="{E623870E-5EC5-6BE6-E406-4442DF06C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3498" y="1932630"/>
            <a:ext cx="6357003" cy="47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63401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4414" y="304800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QUESTION # 17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ANIMALS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ALPHABETICALLY, WHAT SMALL DOG IS FIRST AMONG THOSE RECOGNIZED BY THE AMERICAN KENNEL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CLUB?</a:t>
            </a:r>
          </a:p>
          <a:p>
            <a:pPr marL="0" indent="0" algn="ctr">
              <a:buNone/>
            </a:pPr>
            <a:endParaRPr lang="en-US" sz="355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762000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ANSWER # 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A26740-A856-B22B-DF8E-5F07F15865A3}"/>
              </a:ext>
            </a:extLst>
          </p:cNvPr>
          <p:cNvSpPr txBox="1"/>
          <p:nvPr/>
        </p:nvSpPr>
        <p:spPr>
          <a:xfrm>
            <a:off x="0" y="685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AFFENPINSCHER</a:t>
            </a:r>
          </a:p>
        </p:txBody>
      </p:sp>
      <p:pic>
        <p:nvPicPr>
          <p:cNvPr id="1028" name="Picture 4" descr="Affenpinscher Facts - Wisdom Panel™ Dog Breeds">
            <a:extLst>
              <a:ext uri="{FF2B5EF4-FFF2-40B4-BE49-F238E27FC236}">
                <a16:creationId xmlns:a16="http://schemas.microsoft.com/office/drawing/2014/main" id="{CE1EDCAD-393B-3281-4D5D-F79FFEC12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6283" y="2560260"/>
            <a:ext cx="4431434" cy="404902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19567" y="533400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QUESTION # 18</a:t>
            </a: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COMEDY</a:t>
            </a: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2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-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PARTER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9EE381-5930-8C40-8FA9-9976DE4C3F54}"/>
              </a:ext>
            </a:extLst>
          </p:cNvPr>
          <p:cNvSpPr txBox="1"/>
          <p:nvPr/>
        </p:nvSpPr>
        <p:spPr>
          <a:xfrm>
            <a:off x="368053" y="1752600"/>
            <a:ext cx="84582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5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WHAT TWO COMEDIANS HAVE TOURED TOGETHER FREQUENTLY SINCE 2015, INCLUDING THE “AN EVENING YOU WILL FORGET FOR THE REST OF YOUR LIFE” SHOW WHICH WAS FILMED </a:t>
            </a:r>
            <a:br>
              <a:rPr lang="en-US" sz="465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465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FOR NETFLIX?</a:t>
            </a:r>
          </a:p>
        </p:txBody>
      </p:sp>
    </p:spTree>
    <p:extLst>
      <p:ext uri="{BB962C8B-B14F-4D97-AF65-F5344CB8AC3E}">
        <p14:creationId xmlns:p14="http://schemas.microsoft.com/office/powerpoint/2010/main" val="26303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ANSWER # 18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777E68-EE70-240A-971D-6DF26E617A62}"/>
              </a:ext>
            </a:extLst>
          </p:cNvPr>
          <p:cNvSpPr txBox="1"/>
          <p:nvPr/>
        </p:nvSpPr>
        <p:spPr>
          <a:xfrm>
            <a:off x="50307" y="647700"/>
            <a:ext cx="9128464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STEVE MARTIN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MARTIN SHORT</a:t>
            </a:r>
          </a:p>
        </p:txBody>
      </p:sp>
      <p:pic>
        <p:nvPicPr>
          <p:cNvPr id="2050" name="Picture 2" descr="Steve Martin &amp; Martin Short Tickets | Event Dates &amp; Schedule | Ticketmaster">
            <a:extLst>
              <a:ext uri="{FF2B5EF4-FFF2-40B4-BE49-F238E27FC236}">
                <a16:creationId xmlns:a16="http://schemas.microsoft.com/office/drawing/2014/main" id="{0E46B501-10F9-6060-B893-5F9666C74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39" y="3733800"/>
            <a:ext cx="5181600" cy="291465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84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7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QUESTION # 19</a:t>
            </a:r>
          </a:p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U.S. PRESIDENTS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26EAC-FAD1-4216-8708-5EF38584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86227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800" b="1" dirty="0">
                <a:solidFill>
                  <a:srgbClr val="FFFF00"/>
                </a:solidFill>
              </a:rPr>
              <a:t>FOLLOWING JOHN TYLER AND GROVER CLEVELAND, WOODROW WILSON IS THE THIRD AND MOST RECENT PRESIDENT TO DO WHAT WHILE IN OFFICE?</a:t>
            </a:r>
            <a:endParaRPr lang="en-US" sz="5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5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7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ANSWER # 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E447B-1F18-EE8D-D50E-31D43798420F}"/>
              </a:ext>
            </a:extLst>
          </p:cNvPr>
          <p:cNvSpPr txBox="1"/>
          <p:nvPr/>
        </p:nvSpPr>
        <p:spPr>
          <a:xfrm>
            <a:off x="228600" y="692897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dirty="0">
                <a:solidFill>
                  <a:srgbClr val="FFFF00"/>
                </a:solidFill>
                <a:latin typeface="+mn-lt"/>
              </a:rPr>
              <a:t>GET MARRIED</a:t>
            </a:r>
          </a:p>
        </p:txBody>
      </p:sp>
      <p:pic>
        <p:nvPicPr>
          <p:cNvPr id="3074" name="Picture 2" descr="FAQ About Hosting Your Wedding at the Wilson House - President Wilson House">
            <a:extLst>
              <a:ext uri="{FF2B5EF4-FFF2-40B4-BE49-F238E27FC236}">
                <a16:creationId xmlns:a16="http://schemas.microsoft.com/office/drawing/2014/main" id="{D6C8AC62-338F-20E7-1814-CD334C705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0200" y="2850438"/>
            <a:ext cx="6344920" cy="366053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43365" y="-11097"/>
            <a:ext cx="8657264" cy="1143000"/>
          </a:xfrm>
        </p:spPr>
        <p:txBody>
          <a:bodyPr/>
          <a:lstStyle/>
          <a:p>
            <a:br>
              <a:rPr lang="en-US" sz="4200" b="1" dirty="0">
                <a:solidFill>
                  <a:srgbClr val="C00000"/>
                </a:solidFill>
                <a:cs typeface="Arial" charset="0"/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QUESTION # 2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U.S. HISTORY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</a:t>
            </a:r>
            <a:r>
              <a:rPr 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-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PARTER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7" y="1752600"/>
            <a:ext cx="8458200" cy="437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C00000"/>
                </a:solidFill>
              </a:rPr>
              <a:t>BOTH LOCATED IN SOUTHERN U.S. STATES, WHAT TWO MOUNTAINS ARE NAMED IN MARTIN LUTHER KING JR.’S “I HAVE A DREAM” SPEECH?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br>
              <a:rPr lang="en-US" altLang="en-US" sz="3200" b="1" dirty="0"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QUESTION # 20</a:t>
            </a:r>
            <a:b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BET UP TO 15 POINTS</a:t>
            </a:r>
            <a:b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MOVIES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8686800" cy="4525963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sz="5300" b="1" dirty="0">
                <a:solidFill>
                  <a:srgbClr val="FFFF00"/>
                </a:solidFill>
              </a:rPr>
              <a:t>WHAT 2018 FILM STARS THE THREE WOMEN WHO WON THE OSCARS FOR BEST SUPPORTING ACTRESS IN 2006, BEST ACTRESS IN 2017, AND BEST ACTRESS IN 2019?</a:t>
            </a:r>
          </a:p>
        </p:txBody>
      </p:sp>
    </p:spTree>
    <p:extLst>
      <p:ext uri="{BB962C8B-B14F-4D97-AF65-F5344CB8AC3E}">
        <p14:creationId xmlns:p14="http://schemas.microsoft.com/office/powerpoint/2010/main" val="36514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1"/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677863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ANSWER # 20</a:t>
            </a:r>
          </a:p>
        </p:txBody>
      </p:sp>
      <p:sp>
        <p:nvSpPr>
          <p:cNvPr id="2" name="AutoShape 2" descr="Image result for surgeon's pho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surgeon's phot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098" name="Picture 2" descr="Dial M for Movie - THE FAVOURITE: Anaerkil İktidar Mücadelesi">
            <a:extLst>
              <a:ext uri="{FF2B5EF4-FFF2-40B4-BE49-F238E27FC236}">
                <a16:creationId xmlns:a16="http://schemas.microsoft.com/office/drawing/2014/main" id="{54DFB30E-4E9E-81B6-EB2F-F474DCD9A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838200"/>
            <a:ext cx="5105400" cy="5733123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" y="304800"/>
            <a:ext cx="9144000" cy="1084835"/>
          </a:xfrm>
        </p:spPr>
        <p:txBody>
          <a:bodyPr/>
          <a:lstStyle/>
          <a:p>
            <a:r>
              <a:rPr lang="en-US" sz="7200" dirty="0">
                <a:ln w="19050">
                  <a:solidFill>
                    <a:prstClr val="black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TRIVIAMARYLAND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C9A0-EBB2-4D3C-91A8-1A4118EC5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8" y="6324600"/>
            <a:ext cx="90678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triviamaryland.com                                                          @triviamaryland</a:t>
            </a:r>
          </a:p>
        </p:txBody>
      </p:sp>
      <p:pic>
        <p:nvPicPr>
          <p:cNvPr id="4" name="Picture 2" descr="Facebook, soscialmedia, connection, fb, logo, media, social icon - Free  download">
            <a:extLst>
              <a:ext uri="{FF2B5EF4-FFF2-40B4-BE49-F238E27FC236}">
                <a16:creationId xmlns:a16="http://schemas.microsoft.com/office/drawing/2014/main" id="{CA308591-82D6-4164-BDD4-0197B7B01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4600" y="6399178"/>
            <a:ext cx="295470" cy="3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4414" y="76200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TIEBREAKER QUESTION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106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700" b="1" dirty="0">
                <a:solidFill>
                  <a:schemeClr val="accent1">
                    <a:lumMod val="50000"/>
                  </a:schemeClr>
                </a:solidFill>
              </a:rPr>
              <a:t>WHAT WAS THE POPULATION OF MARYLAND ACCORDING TO THE 2020 CENSUS?</a:t>
            </a:r>
          </a:p>
          <a:p>
            <a:pPr marL="0" indent="0" algn="ctr">
              <a:buNone/>
            </a:pPr>
            <a:endParaRPr lang="en-US" sz="3550" b="1" dirty="0"/>
          </a:p>
        </p:txBody>
      </p:sp>
    </p:spTree>
    <p:extLst>
      <p:ext uri="{BB962C8B-B14F-4D97-AF65-F5344CB8AC3E}">
        <p14:creationId xmlns:p14="http://schemas.microsoft.com/office/powerpoint/2010/main" val="4043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762000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TIEBREAKER ANSWER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A26740-A856-B22B-DF8E-5F07F15865A3}"/>
              </a:ext>
            </a:extLst>
          </p:cNvPr>
          <p:cNvSpPr txBox="1"/>
          <p:nvPr/>
        </p:nvSpPr>
        <p:spPr>
          <a:xfrm>
            <a:off x="0" y="91440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3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6,177,224</a:t>
            </a:r>
          </a:p>
        </p:txBody>
      </p:sp>
    </p:spTree>
    <p:extLst>
      <p:ext uri="{BB962C8B-B14F-4D97-AF65-F5344CB8AC3E}">
        <p14:creationId xmlns:p14="http://schemas.microsoft.com/office/powerpoint/2010/main" val="4518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ANSWER # 2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6EB0C0-1C90-689F-3B31-7109DDC36A1D}"/>
              </a:ext>
            </a:extLst>
          </p:cNvPr>
          <p:cNvSpPr txBox="1"/>
          <p:nvPr/>
        </p:nvSpPr>
        <p:spPr>
          <a:xfrm>
            <a:off x="152400" y="690979"/>
            <a:ext cx="88392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800" dirty="0">
                <a:solidFill>
                  <a:srgbClr val="C00000"/>
                </a:solidFill>
                <a:latin typeface="+mn-lt"/>
              </a:rPr>
              <a:t>STONE MOUNTAIN </a:t>
            </a:r>
            <a:br>
              <a:rPr lang="en-US" sz="5400" dirty="0">
                <a:solidFill>
                  <a:srgbClr val="C00000"/>
                </a:solidFill>
                <a:latin typeface="+mn-lt"/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(GEORGIA)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800" dirty="0">
                <a:solidFill>
                  <a:srgbClr val="C00000"/>
                </a:solidFill>
                <a:latin typeface="+mn-lt"/>
              </a:rPr>
              <a:t>LOOKOUT MOUNTAIN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(TENNESSEE)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0" name="Picture 2" descr="MLK Day of Learning — CITY MISSION">
            <a:extLst>
              <a:ext uri="{FF2B5EF4-FFF2-40B4-BE49-F238E27FC236}">
                <a16:creationId xmlns:a16="http://schemas.microsoft.com/office/drawing/2014/main" id="{DB20F44F-3080-6F20-0EB0-2EEEA8DD3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4242"/>
            <a:ext cx="2749957" cy="274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adford: Have All Those 'White Moderates' Martin Luther King, Jr. Decried  From Jail Become Today's Anti-School Choice Progressives? – The 74">
            <a:extLst>
              <a:ext uri="{FF2B5EF4-FFF2-40B4-BE49-F238E27FC236}">
                <a16:creationId xmlns:a16="http://schemas.microsoft.com/office/drawing/2014/main" id="{3D10A7F1-16EE-DBB2-28D6-03BB38CDE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178652" y="4184242"/>
            <a:ext cx="2966088" cy="267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9144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charset="0"/>
              </a:rPr>
              <a:t>QUESTION # 3</a:t>
            </a:r>
            <a:br>
              <a:rPr lang="en-US" sz="4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charset="0"/>
              </a:rPr>
              <a:t>THE HUMAN BODY</a:t>
            </a:r>
            <a:br>
              <a:rPr lang="en-US" sz="4200" b="1" dirty="0">
                <a:solidFill>
                  <a:srgbClr val="006666"/>
                </a:solidFill>
                <a:cs typeface="Arial" charset="0"/>
              </a:rPr>
            </a:b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2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8686799" cy="2895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800" b="1" dirty="0">
                <a:solidFill>
                  <a:srgbClr val="FFFF00"/>
                </a:solidFill>
              </a:rPr>
              <a:t>DEGLUTITION IS THE SCIENTIFIC TERM FOR WHAT COMMON BODILY FUNCTION THAT HUMANS DO HUNDREDS OF TIMES EVERY DAY?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4403"/>
            <a:ext cx="8229600" cy="690203"/>
          </a:xfrm>
        </p:spPr>
        <p:txBody>
          <a:bodyPr/>
          <a:lstStyle/>
          <a:p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charset="0"/>
              </a:rPr>
              <a:t>ANSWER #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FF2DFC-C0CF-54E3-EE8C-52422E65A17B}"/>
              </a:ext>
            </a:extLst>
          </p:cNvPr>
          <p:cNvSpPr txBox="1"/>
          <p:nvPr/>
        </p:nvSpPr>
        <p:spPr>
          <a:xfrm>
            <a:off x="-8878" y="457200"/>
            <a:ext cx="9152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FF00"/>
                </a:solidFill>
                <a:latin typeface="+mn-lt"/>
              </a:rPr>
              <a:t>SWALLOW</a:t>
            </a:r>
          </a:p>
        </p:txBody>
      </p:sp>
      <p:pic>
        <p:nvPicPr>
          <p:cNvPr id="3074" name="Picture 2" descr="Barium swallow: What to expect and side effects">
            <a:extLst>
              <a:ext uri="{FF2B5EF4-FFF2-40B4-BE49-F238E27FC236}">
                <a16:creationId xmlns:a16="http://schemas.microsoft.com/office/drawing/2014/main" id="{B17033D1-1671-C13F-A054-87DCF1F06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6781800" cy="3810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546893"/>
            <a:ext cx="9144000" cy="1284287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QUESTION # 4</a:t>
            </a:r>
            <a:b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TOYS &amp; GAMES</a:t>
            </a:r>
            <a:b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4</a:t>
            </a:r>
            <a:r>
              <a:rPr lang="en-US" altLang="en-US" sz="3600" b="1" i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-</a:t>
            </a: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PARTER</a:t>
            </a:r>
            <a:b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endParaRPr lang="en-US" altLang="en-US" sz="4000" dirty="0">
              <a:solidFill>
                <a:schemeClr val="accent3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0"/>
            <a:ext cx="8382000" cy="4144963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5400" dirty="0">
              <a:solidFill>
                <a:schemeClr val="bg1"/>
              </a:solidFill>
            </a:endParaRPr>
          </a:p>
          <a:p>
            <a:pPr algn="ctr"/>
            <a:endParaRPr lang="en-US" altLang="en-US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0500" y="1753689"/>
            <a:ext cx="8801100" cy="403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400" b="1" dirty="0">
                <a:solidFill>
                  <a:schemeClr val="bg1"/>
                </a:solidFill>
              </a:rPr>
              <a:t>WHAT ARE THE FOUR VERSIONS OF CANDY CRUSH CURRENTLY AVAILABLE ON MOST PLATFORMS?</a:t>
            </a:r>
          </a:p>
        </p:txBody>
      </p:sp>
    </p:spTree>
    <p:extLst>
      <p:ext uri="{BB962C8B-B14F-4D97-AF65-F5344CB8AC3E}">
        <p14:creationId xmlns:p14="http://schemas.microsoft.com/office/powerpoint/2010/main" val="30568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172929</TotalTime>
  <Words>1036</Words>
  <Application>Microsoft Office PowerPoint</Application>
  <PresentationFormat>On-screen Show (4:3)</PresentationFormat>
  <Paragraphs>236</Paragraphs>
  <Slides>54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Berlin Sans FB Demi</vt:lpstr>
      <vt:lpstr>Arial</vt:lpstr>
      <vt:lpstr>Calibri</vt:lpstr>
      <vt:lpstr>1_Office Theme</vt:lpstr>
      <vt:lpstr>TRIVIAMARYLAND WORLD SERIES </vt:lpstr>
      <vt:lpstr>PowerPoint Presentation</vt:lpstr>
      <vt:lpstr> QUESTION # 1 TELEVISION</vt:lpstr>
      <vt:lpstr>ANSWER # 1</vt:lpstr>
      <vt:lpstr> QUESTION # 2 U.S. HISTORY 2-PARTER</vt:lpstr>
      <vt:lpstr>ANSWER # 2</vt:lpstr>
      <vt:lpstr> QUESTION # 3 THE HUMAN BODY  </vt:lpstr>
      <vt:lpstr>ANSWER # 3</vt:lpstr>
      <vt:lpstr>QUESTION # 4 TOYS &amp; GAMES 4-PARTER </vt:lpstr>
      <vt:lpstr>ANSWER # 4</vt:lpstr>
      <vt:lpstr> QUESTION # 5 IN THE NEWS</vt:lpstr>
      <vt:lpstr>ANSWER # 5</vt:lpstr>
      <vt:lpstr>QUESTION # 6</vt:lpstr>
      <vt:lpstr>   </vt:lpstr>
      <vt:lpstr>   </vt:lpstr>
      <vt:lpstr>   </vt:lpstr>
      <vt:lpstr>   </vt:lpstr>
      <vt:lpstr>   </vt:lpstr>
      <vt:lpstr>  QUESTION # 7 NAME’S THE SAME </vt:lpstr>
      <vt:lpstr> ANSWER # 7</vt:lpstr>
      <vt:lpstr> QUESTION # 8 TRANSPORTATION 4-PARTER</vt:lpstr>
      <vt:lpstr>ANSWER # 8</vt:lpstr>
      <vt:lpstr>  QUESTION # 9 BOOKS &amp; AUTHORS </vt:lpstr>
      <vt:lpstr>ANSWER # 9</vt:lpstr>
      <vt:lpstr>      </vt:lpstr>
      <vt:lpstr>PowerPoint Presentation</vt:lpstr>
      <vt:lpstr>HALFTIME </vt:lpstr>
      <vt:lpstr> QUESTION # 11 RELIGION </vt:lpstr>
      <vt:lpstr> ANSWER # 11</vt:lpstr>
      <vt:lpstr> QUESTION # 12 BASKETBALL 3-PARTER</vt:lpstr>
      <vt:lpstr>ANSWER # 12</vt:lpstr>
      <vt:lpstr> QUESTION # 13 PODCASTS </vt:lpstr>
      <vt:lpstr>ANSWER # 13</vt:lpstr>
      <vt:lpstr>PowerPoint Presentation</vt:lpstr>
      <vt:lpstr>PowerPoint Presentation</vt:lpstr>
      <vt:lpstr> QUESTION # 15 FOREIGN WORDS &amp; PHRASES</vt:lpstr>
      <vt:lpstr>ANSWER # 15</vt:lpstr>
      <vt:lpstr>QUESTION # 16</vt:lpstr>
      <vt:lpstr>  </vt:lpstr>
      <vt:lpstr>  </vt:lpstr>
      <vt:lpstr>  </vt:lpstr>
      <vt:lpstr>  </vt:lpstr>
      <vt:lpstr>   </vt:lpstr>
      <vt:lpstr> QUESTION # 17 ANIMALS </vt:lpstr>
      <vt:lpstr> ANSWER # 17</vt:lpstr>
      <vt:lpstr> QUESTION # 18 COMEDY 2-PARTER </vt:lpstr>
      <vt:lpstr> ANSWER # 18  </vt:lpstr>
      <vt:lpstr>PowerPoint Presentation</vt:lpstr>
      <vt:lpstr>PowerPoint Presentation</vt:lpstr>
      <vt:lpstr> QUESTION # 20 BET UP TO 15 POINTS MOVIES</vt:lpstr>
      <vt:lpstr>ANSWER # 20</vt:lpstr>
      <vt:lpstr>TRIVIAMARYLAND </vt:lpstr>
      <vt:lpstr> TIEBREAKER QUESTION </vt:lpstr>
      <vt:lpstr> TIEBREAKER ANSWER</vt:lpstr>
    </vt:vector>
  </TitlesOfParts>
  <Company>GSB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TriviaMaryland</dc:title>
  <dc:creator>Brad Glazer</dc:creator>
  <cp:keywords>trivia</cp:keywords>
  <cp:lastModifiedBy>kent hash</cp:lastModifiedBy>
  <cp:revision>10279</cp:revision>
  <cp:lastPrinted>2016-06-16T12:22:30Z</cp:lastPrinted>
  <dcterms:created xsi:type="dcterms:W3CDTF">2007-02-10T13:01:25Z</dcterms:created>
  <dcterms:modified xsi:type="dcterms:W3CDTF">2023-06-11T11:20:55Z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-1240828456</vt:i4>
  </property>
  <property fmtid="{D5CDD505-2E9C-101B-9397-08002B2CF9AE}" pid="3" name="_NewReviewCycle">
    <vt:lpwstr/>
  </property>
  <property fmtid="{D5CDD505-2E9C-101B-9397-08002B2CF9AE}" pid="4" name="_EmailSubject">
    <vt:lpwstr>World Series</vt:lpwstr>
  </property>
  <property fmtid="{D5CDD505-2E9C-101B-9397-08002B2CF9AE}" pid="5" name="_AuthorEmail">
    <vt:lpwstr>Brad.M.Glazer@ssa.gov</vt:lpwstr>
  </property>
  <property fmtid="{D5CDD505-2E9C-101B-9397-08002B2CF9AE}" pid="6" name="_AuthorEmailDisplayName">
    <vt:lpwstr>Glazer, Brad M.</vt:lpwstr>
  </property>
  <property fmtid="{D5CDD505-2E9C-101B-9397-08002B2CF9AE}" pid="7" name="_PreviousAdHocReviewCycleID">
    <vt:i4>1373386483</vt:i4>
  </property>
</Properties>
</file>