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94" r:id="rId1"/>
  </p:sldMasterIdLst>
  <p:notesMasterIdLst>
    <p:notesMasterId r:id="rId55"/>
  </p:notesMasterIdLst>
  <p:sldIdLst>
    <p:sldId id="6420" r:id="rId2"/>
    <p:sldId id="6368" r:id="rId3"/>
    <p:sldId id="6369" r:id="rId4"/>
    <p:sldId id="6421" r:id="rId5"/>
    <p:sldId id="6422" r:id="rId6"/>
    <p:sldId id="6423" r:id="rId7"/>
    <p:sldId id="6424" r:id="rId8"/>
    <p:sldId id="6425" r:id="rId9"/>
    <p:sldId id="6426" r:id="rId10"/>
    <p:sldId id="6427" r:id="rId11"/>
    <p:sldId id="6428" r:id="rId12"/>
    <p:sldId id="6338" r:id="rId13"/>
    <p:sldId id="6403" r:id="rId14"/>
    <p:sldId id="6342" r:id="rId15"/>
    <p:sldId id="6457" r:id="rId16"/>
    <p:sldId id="6456" r:id="rId17"/>
    <p:sldId id="6455" r:id="rId18"/>
    <p:sldId id="6429" r:id="rId19"/>
    <p:sldId id="6430" r:id="rId20"/>
    <p:sldId id="6431" r:id="rId21"/>
    <p:sldId id="6432" r:id="rId22"/>
    <p:sldId id="6433" r:id="rId23"/>
    <p:sldId id="6434" r:id="rId24"/>
    <p:sldId id="6336" r:id="rId25"/>
    <p:sldId id="6337" r:id="rId26"/>
    <p:sldId id="6419" r:id="rId27"/>
    <p:sldId id="6435" r:id="rId28"/>
    <p:sldId id="6436" r:id="rId29"/>
    <p:sldId id="6437" r:id="rId30"/>
    <p:sldId id="6438" r:id="rId31"/>
    <p:sldId id="6439" r:id="rId32"/>
    <p:sldId id="6440" r:id="rId33"/>
    <p:sldId id="6441" r:id="rId34"/>
    <p:sldId id="6442" r:id="rId35"/>
    <p:sldId id="6443" r:id="rId36"/>
    <p:sldId id="6444" r:id="rId37"/>
    <p:sldId id="6344" r:id="rId38"/>
    <p:sldId id="6410" r:id="rId39"/>
    <p:sldId id="6458" r:id="rId40"/>
    <p:sldId id="6405" r:id="rId41"/>
    <p:sldId id="6459" r:id="rId42"/>
    <p:sldId id="6460" r:id="rId43"/>
    <p:sldId id="6445" r:id="rId44"/>
    <p:sldId id="6446" r:id="rId45"/>
    <p:sldId id="6449" r:id="rId46"/>
    <p:sldId id="6450" r:id="rId47"/>
    <p:sldId id="6447" r:id="rId48"/>
    <p:sldId id="6448" r:id="rId49"/>
    <p:sldId id="6451" r:id="rId50"/>
    <p:sldId id="6452" r:id="rId51"/>
    <p:sldId id="6418" r:id="rId52"/>
    <p:sldId id="6453" r:id="rId53"/>
    <p:sldId id="6454" r:id="rId54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A1E"/>
    <a:srgbClr val="303C18"/>
    <a:srgbClr val="0F243D"/>
    <a:srgbClr val="122B4A"/>
    <a:srgbClr val="FFFFCF"/>
    <a:srgbClr val="00602B"/>
    <a:srgbClr val="CCCCFF"/>
    <a:srgbClr val="FF0000"/>
    <a:srgbClr val="CC3300"/>
    <a:srgbClr val="33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50" autoAdjust="0"/>
    <p:restoredTop sz="93304" autoAdjust="0"/>
  </p:normalViewPr>
  <p:slideViewPr>
    <p:cSldViewPr>
      <p:cViewPr varScale="1">
        <p:scale>
          <a:sx n="62" d="100"/>
          <a:sy n="62" d="100"/>
        </p:scale>
        <p:origin x="20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0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01CE0B-949C-4FE5-80A8-C22AB8A9E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6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4B7877-3125-4D73-87B8-43B763FABF4E}" type="slidenum">
              <a:rPr lang="en-US" altLang="en-US" b="0"/>
              <a:pPr eaLnBrk="1" hangingPunct="1"/>
              <a:t>12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6103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60252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24166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636469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554363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55274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6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0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0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41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EAE2E-8A09-456F-8FA3-401295A11B4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8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15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1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24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3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4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6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20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22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29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04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89F42-EE96-4531-ADA7-80295343A434}" type="slidenum">
              <a:rPr lang="en-US" altLang="en-US" b="0"/>
              <a:pPr eaLnBrk="1" hangingPunct="1"/>
              <a:t>37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01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38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45174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39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085020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212907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41058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25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16358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402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15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27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64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91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86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078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79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94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286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62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6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0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6E031-F8C5-4928-A703-A0815E18D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09A3-5A6C-4094-9E12-239E1B063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3969-FA3C-4D9B-8714-F09C58639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97D1-A9D1-41DA-9D0E-1A27E38E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DCCA-2F4A-4C25-9CBD-5B93A687B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B687-CBE1-4F5A-BD86-9C0A1F17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0549-2241-4E44-88F2-E19F4F10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288-E223-4C72-81C1-67DCF81E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973B-E76F-47FD-87C9-C4BD9077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13EB-C8EF-482B-B8DF-55E1F8066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03CCC-7D81-4607-B02D-C98FB85A1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5257800" cy="1600200"/>
          </a:xfrm>
        </p:spPr>
        <p:txBody>
          <a:bodyPr/>
          <a:lstStyle/>
          <a:p>
            <a:pPr algn="l"/>
            <a: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T</a:t>
            </a:r>
            <a:r>
              <a:rPr lang="en-US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RIVIA</a:t>
            </a:r>
            <a:r>
              <a:rPr lang="en-US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M</a:t>
            </a:r>
            <a:r>
              <a:rPr lang="en-US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ARYLAND </a:t>
            </a:r>
            <a:r>
              <a:rPr lang="en-US" sz="48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W</a:t>
            </a:r>
            <a:r>
              <a:rPr lang="en-US" sz="48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ORLD</a:t>
            </a:r>
            <a:br>
              <a:rPr lang="en-US" sz="48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</a:br>
            <a:r>
              <a:rPr lang="en-US" sz="48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 </a:t>
            </a:r>
            <a:r>
              <a:rPr lang="en-US" sz="48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S</a:t>
            </a:r>
            <a:r>
              <a:rPr lang="en-US" sz="48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ERIES</a:t>
            </a:r>
            <a:br>
              <a:rPr lang="en-US" sz="48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591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5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BOTANY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chemeClr val="bg1"/>
                </a:solidFill>
              </a:rPr>
              <a:t>DIATOMS, WHICH PRODUCE 20% OF THE EARTH’S OXYGEN, ARE A TYPE OF WHAT PLANT GROUP?</a:t>
            </a:r>
            <a:endParaRPr lang="en-US" sz="6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5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4572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9900" dirty="0">
                <a:solidFill>
                  <a:schemeClr val="bg1"/>
                </a:solidFill>
              </a:rPr>
              <a:t>ALGAE</a:t>
            </a:r>
            <a:endParaRPr lang="en-US" altLang="en-US" sz="199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4200"/>
            <a:ext cx="5562600" cy="3756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642" y="3124200"/>
            <a:ext cx="5614358" cy="37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US" altLang="en-US" sz="8000" b="1" dirty="0">
                <a:cs typeface="Arial" panose="020B0604020202020204" pitchFamily="34" charset="0"/>
              </a:rPr>
              <a:t>QUESTION # 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1752600"/>
            <a:ext cx="6705600" cy="175260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NAME THE CURRENT HOSTS OF THE FOLLOWING GAME SHOWS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028700"/>
            <a:ext cx="8870337" cy="495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0" y="1485900"/>
            <a:ext cx="8935259" cy="415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214" y="228600"/>
            <a:ext cx="8047171" cy="640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0975"/>
            <a:ext cx="8610010" cy="644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"/>
          <a:stretch/>
        </p:blipFill>
        <p:spPr>
          <a:xfrm>
            <a:off x="190205" y="56240"/>
            <a:ext cx="8503126" cy="65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75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25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72541" y="3217109"/>
            <a:ext cx="86428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1500" dirty="0">
                <a:solidFill>
                  <a:srgbClr val="FF0000"/>
                </a:solidFill>
                <a:cs typeface="Arial" panose="020B0604020202020204" pitchFamily="34" charset="0"/>
              </a:rPr>
              <a:t>JOEL McHALE</a:t>
            </a:r>
            <a:br>
              <a:rPr lang="en-US" altLang="en-US" sz="115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48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CARD SHARKS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21603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3772256"/>
            <a:ext cx="4941451" cy="2759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684" y="3912138"/>
            <a:ext cx="3610716" cy="24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98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8600" y="2807305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1500" dirty="0">
                <a:solidFill>
                  <a:srgbClr val="FF0000"/>
                </a:solidFill>
                <a:cs typeface="Arial" panose="020B0604020202020204" pitchFamily="34" charset="0"/>
              </a:rPr>
              <a:t>JOHN CENA</a:t>
            </a:r>
            <a:br>
              <a:rPr lang="en-US" altLang="en-US" sz="96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ARE YOU SMARTER THAN A 5</a:t>
            </a:r>
            <a:r>
              <a:rPr lang="en-US" altLang="en-US" i="1" baseline="30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TH</a:t>
            </a:r>
            <a:r>
              <a:rPr lang="en-US" altLang="en-US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GRADER?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91" y="3993727"/>
            <a:ext cx="4767578" cy="2215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895" y="3993727"/>
            <a:ext cx="4049294" cy="219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1284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8600" y="2546264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1500" dirty="0">
                <a:solidFill>
                  <a:srgbClr val="FF0000"/>
                </a:solidFill>
                <a:cs typeface="Arial" panose="020B0604020202020204" pitchFamily="34" charset="0"/>
              </a:rPr>
              <a:t>LIZA KOSHY</a:t>
            </a:r>
            <a:br>
              <a:rPr lang="en-US" altLang="en-US" sz="96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DOUBLE DARE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256089"/>
            <a:ext cx="4074811" cy="3251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5654" y="3583341"/>
            <a:ext cx="4593931" cy="22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4568"/>
      </p:ext>
    </p:extLst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8600" y="2546264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1000" dirty="0">
                <a:solidFill>
                  <a:srgbClr val="FF0000"/>
                </a:solidFill>
                <a:cs typeface="Arial" panose="020B0604020202020204" pitchFamily="34" charset="0"/>
              </a:rPr>
              <a:t>SNOOP DOGG</a:t>
            </a:r>
            <a:br>
              <a:rPr lang="en-US" altLang="en-US" sz="96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THE JOKER’S WILD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195237"/>
            <a:ext cx="4012019" cy="3004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21" y="3196233"/>
            <a:ext cx="4484194" cy="30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2192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15660" y="2460167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8900" dirty="0">
                <a:solidFill>
                  <a:srgbClr val="FF0000"/>
                </a:solidFill>
                <a:cs typeface="Arial" panose="020B0604020202020204" pitchFamily="34" charset="0"/>
              </a:rPr>
              <a:t>ELIZABETH BANKS</a:t>
            </a:r>
            <a:br>
              <a:rPr lang="en-US" altLang="en-US" sz="96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PRESS YOUR LUCK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"/>
          <a:stretch/>
        </p:blipFill>
        <p:spPr>
          <a:xfrm>
            <a:off x="177442" y="3054917"/>
            <a:ext cx="4343400" cy="3357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145" y="3481240"/>
            <a:ext cx="4390933" cy="24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214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7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ANIMALS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600" dirty="0">
                <a:solidFill>
                  <a:srgbClr val="FFFF00"/>
                </a:solidFill>
              </a:rPr>
              <a:t>KOMODO DRAGONS ARE THE LARGEST OF WHAT TYPE OF LIZARD, SO NAMED BECAUSE THEY CAN STAND ON TWO LEGS TO WATCH THEIR SURROUNDINGS?</a:t>
            </a:r>
            <a:endParaRPr lang="en-US" sz="5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7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5334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3800" dirty="0">
                <a:solidFill>
                  <a:srgbClr val="FFFF00"/>
                </a:solidFill>
              </a:rPr>
              <a:t>MONITOR</a:t>
            </a:r>
            <a:endParaRPr lang="en-US" altLang="en-US" sz="138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048000"/>
            <a:ext cx="2224714" cy="36011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676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1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PEOPLE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534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chemeClr val="bg1">
                    <a:lumMod val="95000"/>
                  </a:schemeClr>
                </a:solidFill>
              </a:rPr>
              <a:t>WHAT SOCIETY WAS DIVIDED INTO THREE SOCIO-ECONOMIC CLASSES:  JARLS, KARLS, AND THRALLS?</a:t>
            </a:r>
            <a:endParaRPr lang="en-US" sz="69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04800"/>
            <a:ext cx="8458200" cy="6096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8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BASKETBALL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4-PARTER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905000"/>
            <a:ext cx="8534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400" dirty="0">
                <a:solidFill>
                  <a:srgbClr val="003366"/>
                </a:solidFill>
              </a:rPr>
              <a:t>WHO WERE THE LAST FOUR #1 PICKS IN THE NBA DRAFT ELECTED TO THE BASKETBALL HALL OF FAME?</a:t>
            </a:r>
            <a:endParaRPr lang="en-US" sz="64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35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65826" y="762000"/>
            <a:ext cx="80010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Blip>
                <a:blip r:embed="rId3"/>
              </a:buBlip>
            </a:pPr>
            <a:r>
              <a:rPr lang="en-US" altLang="en-US" sz="7000" dirty="0">
                <a:solidFill>
                  <a:srgbClr val="003366"/>
                </a:solidFill>
              </a:rPr>
              <a:t> DAVID ROBINSON</a:t>
            </a:r>
          </a:p>
          <a:p>
            <a:pPr algn="ctr">
              <a:buBlip>
                <a:blip r:embed="rId3"/>
              </a:buBlip>
            </a:pPr>
            <a:r>
              <a:rPr lang="en-US" altLang="en-US" sz="7000" b="1" dirty="0">
                <a:solidFill>
                  <a:srgbClr val="003366"/>
                </a:solidFill>
              </a:rPr>
              <a:t> SHAQUILLE O’NEAL</a:t>
            </a:r>
          </a:p>
          <a:p>
            <a:pPr algn="ctr">
              <a:buBlip>
                <a:blip r:embed="rId3"/>
              </a:buBlip>
            </a:pPr>
            <a:r>
              <a:rPr lang="en-US" altLang="en-US" sz="7000" dirty="0">
                <a:solidFill>
                  <a:srgbClr val="003366"/>
                </a:solidFill>
              </a:rPr>
              <a:t> ALLEN IVERSON</a:t>
            </a:r>
          </a:p>
          <a:p>
            <a:pPr algn="ctr">
              <a:buBlip>
                <a:blip r:embed="rId3"/>
              </a:buBlip>
            </a:pPr>
            <a:r>
              <a:rPr lang="en-US" altLang="en-US" sz="7000" b="1" dirty="0">
                <a:solidFill>
                  <a:srgbClr val="003366"/>
                </a:solidFill>
              </a:rPr>
              <a:t> YAO MING</a:t>
            </a:r>
          </a:p>
        </p:txBody>
      </p:sp>
    </p:spTree>
    <p:extLst>
      <p:ext uri="{BB962C8B-B14F-4D97-AF65-F5344CB8AC3E}">
        <p14:creationId xmlns:p14="http://schemas.microsoft.com/office/powerpoint/2010/main" val="5876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9</a:t>
            </a:r>
            <a:b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THE MILITARY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5300" y="1447800"/>
            <a:ext cx="82677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rgbClr val="1A4E34"/>
                </a:solidFill>
              </a:rPr>
              <a:t>WHAT WAS THE ONLY U.S. NAVY SUBMARINE NAMED FOR A LIVING FORMER PRESIDENT?</a:t>
            </a:r>
            <a:endParaRPr lang="en-US" sz="6900" b="1" dirty="0">
              <a:solidFill>
                <a:srgbClr val="1A4E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9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09910" y="914401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2500" dirty="0">
                <a:solidFill>
                  <a:srgbClr val="1A4E34"/>
                </a:solidFill>
              </a:rPr>
              <a:t>USS</a:t>
            </a:r>
            <a:br>
              <a:rPr lang="en-US" altLang="en-US" sz="12500" dirty="0">
                <a:solidFill>
                  <a:srgbClr val="1A4E34"/>
                </a:solidFill>
              </a:rPr>
            </a:br>
            <a:r>
              <a:rPr lang="en-US" altLang="en-US" sz="12500" dirty="0">
                <a:solidFill>
                  <a:srgbClr val="1A4E34"/>
                </a:solidFill>
              </a:rPr>
              <a:t>JIMMY</a:t>
            </a:r>
            <a:br>
              <a:rPr lang="en-US" altLang="en-US" sz="12500" dirty="0">
                <a:solidFill>
                  <a:srgbClr val="1A4E34"/>
                </a:solidFill>
              </a:rPr>
            </a:br>
            <a:r>
              <a:rPr lang="en-US" altLang="en-US" sz="12500" dirty="0">
                <a:solidFill>
                  <a:srgbClr val="1A4E34"/>
                </a:solidFill>
              </a:rPr>
              <a:t>CARTER</a:t>
            </a:r>
            <a:endParaRPr lang="en-US" altLang="en-US" sz="12500" b="1" dirty="0">
              <a:solidFill>
                <a:srgbClr val="1A4E3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335" y="1295400"/>
            <a:ext cx="327660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04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0296" y="44149"/>
            <a:ext cx="5715000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  <a:t>QUESTION # 10</a:t>
            </a:r>
            <a:br>
              <a:rPr lang="en-US" sz="4200" dirty="0">
                <a:ln w="12700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</a:br>
            <a:r>
              <a:rPr lang="en-US" sz="4200" dirty="0">
                <a:ln w="12700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  <a:t>MUSIC</a:t>
            </a:r>
          </a:p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cs typeface="Arial" pitchFamily="34" charset="0"/>
              </a:rPr>
              <a:t>4-PARTER</a:t>
            </a:r>
            <a:endParaRPr lang="en-US" sz="4200" dirty="0">
              <a:ln w="12700"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7946" y="2195423"/>
            <a:ext cx="53396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cap="all" dirty="0">
                <a:solidFill>
                  <a:srgbClr val="0F243D"/>
                </a:solidFill>
                <a:latin typeface="+mn-lt"/>
              </a:rPr>
              <a:t>NAME THE SONG AND THE THREE SINGERS PERFORMING IT</a:t>
            </a:r>
            <a:endParaRPr lang="en-US" sz="6000" dirty="0">
              <a:solidFill>
                <a:srgbClr val="0F243D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3352800"/>
            <a:ext cx="2915503" cy="33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5712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ANSWER # 10</a:t>
            </a: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3565921" y="1072783"/>
            <a:ext cx="2012157" cy="685800"/>
          </a:xfrm>
          <a:prstGeom prst="rect">
            <a:avLst/>
          </a:prstGeom>
          <a:solidFill>
            <a:srgbClr val="FFFFC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SONG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466726" y="3179448"/>
            <a:ext cx="2210545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SINGERS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995678"/>
            <a:ext cx="662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F243D"/>
                </a:solidFill>
                <a:latin typeface="+mn-lt"/>
              </a:rPr>
              <a:t> </a:t>
            </a:r>
            <a:r>
              <a:rPr lang="en-US" sz="4400" dirty="0">
                <a:solidFill>
                  <a:srgbClr val="0F243D"/>
                </a:solidFill>
                <a:latin typeface="+mn-lt"/>
              </a:rPr>
              <a:t>♪</a:t>
            </a:r>
            <a:r>
              <a:rPr lang="en-US" sz="6000" dirty="0">
                <a:solidFill>
                  <a:srgbClr val="0F243D"/>
                </a:solidFill>
                <a:latin typeface="+mn-lt"/>
              </a:rPr>
              <a:t> </a:t>
            </a:r>
            <a:r>
              <a:rPr lang="en-US" sz="5500" dirty="0">
                <a:solidFill>
                  <a:srgbClr val="0F243D"/>
                </a:solidFill>
                <a:latin typeface="+mn-lt"/>
              </a:rPr>
              <a:t>DAVE GROHL</a:t>
            </a:r>
          </a:p>
          <a:p>
            <a:pPr algn="ctr"/>
            <a:r>
              <a:rPr lang="en-US" sz="4400" dirty="0">
                <a:solidFill>
                  <a:srgbClr val="0F243D"/>
                </a:solidFill>
                <a:latin typeface="+mn-lt"/>
              </a:rPr>
              <a:t>♪</a:t>
            </a:r>
            <a:r>
              <a:rPr lang="en-US" sz="6000" dirty="0">
                <a:solidFill>
                  <a:srgbClr val="0F243D"/>
                </a:solidFill>
                <a:latin typeface="+mn-lt"/>
              </a:rPr>
              <a:t> </a:t>
            </a:r>
            <a:r>
              <a:rPr lang="en-US" sz="5500" dirty="0">
                <a:solidFill>
                  <a:srgbClr val="0F243D"/>
                </a:solidFill>
                <a:latin typeface="+mn-lt"/>
              </a:rPr>
              <a:t>CARLY SIMON</a:t>
            </a:r>
          </a:p>
          <a:p>
            <a:pPr algn="ctr"/>
            <a:r>
              <a:rPr lang="en-US" sz="4400" dirty="0">
                <a:solidFill>
                  <a:srgbClr val="0F243D"/>
                </a:solidFill>
                <a:latin typeface="+mn-lt"/>
              </a:rPr>
              <a:t>♪</a:t>
            </a:r>
            <a:r>
              <a:rPr lang="en-US" sz="6000" dirty="0">
                <a:solidFill>
                  <a:srgbClr val="0F243D"/>
                </a:solidFill>
                <a:latin typeface="+mn-lt"/>
              </a:rPr>
              <a:t> </a:t>
            </a:r>
            <a:r>
              <a:rPr lang="en-US" sz="5500" dirty="0">
                <a:solidFill>
                  <a:srgbClr val="0F243D"/>
                </a:solidFill>
                <a:latin typeface="+mn-lt"/>
              </a:rPr>
              <a:t>NEIL DIAMOND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5491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rgbClr val="0F243D"/>
                </a:solidFill>
                <a:latin typeface="+mn-lt"/>
              </a:rPr>
              <a:t> “BLACKBIRD”</a:t>
            </a:r>
          </a:p>
        </p:txBody>
      </p:sp>
    </p:spTree>
    <p:extLst>
      <p:ext uri="{BB962C8B-B14F-4D97-AF65-F5344CB8AC3E}">
        <p14:creationId xmlns:p14="http://schemas.microsoft.com/office/powerpoint/2010/main" val="20806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72" y="533400"/>
            <a:ext cx="8768752" cy="1488806"/>
          </a:xfrm>
          <a:noFill/>
          <a:ln>
            <a:noFill/>
          </a:ln>
        </p:spPr>
        <p:txBody>
          <a:bodyPr/>
          <a:lstStyle/>
          <a:p>
            <a:r>
              <a:rPr lang="en-US" sz="12500" dirty="0">
                <a:ln>
                  <a:solidFill>
                    <a:srgbClr val="00FA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HALFTIME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48" y="5791200"/>
            <a:ext cx="8499176" cy="639763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</p:spTree>
    <p:extLst>
      <p:ext uri="{BB962C8B-B14F-4D97-AF65-F5344CB8AC3E}">
        <p14:creationId xmlns:p14="http://schemas.microsoft.com/office/powerpoint/2010/main" val="3056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11</a:t>
            </a:r>
            <a:b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???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524000"/>
            <a:ext cx="86868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700" dirty="0">
                <a:solidFill>
                  <a:schemeClr val="bg1">
                    <a:lumMod val="95000"/>
                  </a:schemeClr>
                </a:solidFill>
              </a:rPr>
              <a:t>ANNA O, WOLF MAN, DORA, AND LITTLE HANS ARE THE ALIASES OF PEOPLE KNOWN FOR THEIR ASSOCIATION WITH WHOM?</a:t>
            </a:r>
            <a:endParaRPr lang="en-US" sz="57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ANSWER # 11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7620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3800" dirty="0">
                <a:solidFill>
                  <a:schemeClr val="bg1"/>
                </a:solidFill>
              </a:rPr>
              <a:t>SIGMUND FREUD</a:t>
            </a:r>
            <a:endParaRPr lang="en-US" altLang="en-US" sz="13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048000"/>
            <a:ext cx="2819400" cy="37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12954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12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WORLD HISTORY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3-PARTER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0075" y="1981200"/>
            <a:ext cx="78676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300" dirty="0">
                <a:solidFill>
                  <a:schemeClr val="tx2">
                    <a:lumMod val="50000"/>
                  </a:schemeClr>
                </a:solidFill>
              </a:rPr>
              <a:t>WHAT THREE BALTIC COUNTRIES WERE ANNEXED BY THE SOVIET UNION IN 1940?</a:t>
            </a:r>
            <a:endParaRPr lang="en-US" sz="63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533400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600" dirty="0">
                <a:solidFill>
                  <a:schemeClr val="bg1"/>
                </a:solidFill>
              </a:rPr>
              <a:t>VIKINGS</a:t>
            </a:r>
            <a:endParaRPr lang="en-US" altLang="en-US" sz="16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9" y="3429000"/>
            <a:ext cx="6664959" cy="31242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221897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99CC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12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8382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1500" dirty="0">
                <a:solidFill>
                  <a:schemeClr val="tx2">
                    <a:lumMod val="50000"/>
                  </a:schemeClr>
                </a:solidFill>
              </a:rPr>
              <a:t>LITHUANIA</a:t>
            </a:r>
          </a:p>
          <a:p>
            <a:pPr algn="ctr"/>
            <a:r>
              <a:rPr lang="en-US" altLang="en-US" sz="11500" b="1" dirty="0">
                <a:solidFill>
                  <a:schemeClr val="tx2">
                    <a:lumMod val="50000"/>
                  </a:schemeClr>
                </a:solidFill>
              </a:rPr>
              <a:t>ESTONIA</a:t>
            </a:r>
          </a:p>
          <a:p>
            <a:pPr algn="ctr"/>
            <a:r>
              <a:rPr lang="en-US" altLang="en-US" sz="11500" dirty="0">
                <a:solidFill>
                  <a:schemeClr val="tx2">
                    <a:lumMod val="50000"/>
                  </a:schemeClr>
                </a:solidFill>
              </a:rPr>
              <a:t>LATVIA</a:t>
            </a:r>
            <a:endParaRPr lang="en-US" altLang="en-US" sz="115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2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2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CF"/>
                </a:solidFill>
                <a:latin typeface="+mn-lt"/>
                <a:cs typeface="Arial" pitchFamily="34" charset="0"/>
              </a:rPr>
              <a:t>QUESTION # 13</a:t>
            </a:r>
            <a:br>
              <a:rPr lang="en-US" sz="4200" b="1" dirty="0">
                <a:solidFill>
                  <a:srgbClr val="FFFFCF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CF"/>
                </a:solidFill>
                <a:latin typeface="+mn-lt"/>
                <a:cs typeface="Arial" pitchFamily="34" charset="0"/>
              </a:rPr>
              <a:t>LITERATURE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700" dirty="0">
                <a:solidFill>
                  <a:schemeClr val="bg1"/>
                </a:solidFill>
              </a:rPr>
              <a:t>IN THE TEXT OF A 20</a:t>
            </a:r>
            <a:r>
              <a:rPr lang="en-US" sz="5700" baseline="30000" dirty="0">
                <a:solidFill>
                  <a:schemeClr val="bg1"/>
                </a:solidFill>
              </a:rPr>
              <a:t>TH</a:t>
            </a:r>
            <a:r>
              <a:rPr lang="en-US" sz="5700" dirty="0">
                <a:solidFill>
                  <a:schemeClr val="bg1"/>
                </a:solidFill>
              </a:rPr>
              <a:t> CENTURY NOVEL, WHAT TITLE PHRASE PRECEDES THE WORDS “WHICH HAD SWEPT THROUGH GEORGIA”?</a:t>
            </a:r>
            <a:endParaRPr lang="en-US" sz="5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CF"/>
                </a:solidFill>
                <a:latin typeface="+mn-lt"/>
                <a:cs typeface="Arial" pitchFamily="34" charset="0"/>
              </a:rPr>
              <a:t>ANSWER #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1066800"/>
            <a:ext cx="3581400" cy="55204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7905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14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TELEVISION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00100" y="1905000"/>
            <a:ext cx="7467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300" dirty="0">
                <a:solidFill>
                  <a:schemeClr val="accent2">
                    <a:lumMod val="50000"/>
                  </a:schemeClr>
                </a:solidFill>
              </a:rPr>
              <a:t>WHAT TWO WORDS FROM THE NATO PHONETIC ALPHABET ARE ALSO THE NAMES OF NBC-OWNED CABLE NETWORKS?</a:t>
            </a:r>
            <a:endParaRPr lang="en-US" sz="53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2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ANSWER #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4953000" cy="3741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4953000"/>
            <a:ext cx="731520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QUESTION # 15</a:t>
            </a:r>
            <a:b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BUSINESS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700" dirty="0">
                <a:solidFill>
                  <a:schemeClr val="accent5">
                    <a:lumMod val="50000"/>
                  </a:schemeClr>
                </a:solidFill>
              </a:rPr>
              <a:t>IN JULY 2002, WHAT COMPANY FILED FOR CHAPTER 11 BANKRUPTCY PROTECTION IN THE LARGEST FILING IN U.S. HISTORY AT THE TIME?</a:t>
            </a:r>
            <a:endParaRPr lang="en-US" sz="57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ANSWER # 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1600200"/>
            <a:ext cx="865909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b="1" dirty="0">
                <a:latin typeface="+mn-lt"/>
                <a:cs typeface="Arial" pitchFamily="34" charset="0"/>
              </a:rPr>
              <a:t>QUESTION # 16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0200" y="1905000"/>
            <a:ext cx="6019800" cy="1394961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  <a:cs typeface="Arial" panose="020B0604020202020204" pitchFamily="34" charset="0"/>
              </a:rPr>
              <a:t>NAME THE ARTISTS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28600"/>
            <a:ext cx="6438900" cy="643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28600"/>
            <a:ext cx="5365751" cy="643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8774117" cy="5160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52400"/>
            <a:ext cx="4684077" cy="6640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82" y="1016479"/>
            <a:ext cx="8759325" cy="49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50"/>
                            </p:stCondLst>
                            <p:childTnLst>
                              <p:par>
                                <p:cTn id="5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43056" y="3103213"/>
            <a:ext cx="867234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9200" dirty="0">
                <a:solidFill>
                  <a:srgbClr val="FF0000"/>
                </a:solidFill>
                <a:cs typeface="Arial" panose="020B0604020202020204" pitchFamily="34" charset="0"/>
              </a:rPr>
              <a:t>AUGUSTE RODIN</a:t>
            </a:r>
            <a:br>
              <a:rPr lang="en-US" altLang="en-US" sz="92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THE THINKER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89793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321045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990600" y="101070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27467" y="179339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rgbClr val="FF0000"/>
                </a:solidFill>
                <a:cs typeface="Arial" panose="020B0604020202020204" pitchFamily="34" charset="0"/>
              </a:rPr>
              <a:t>GEORGIA O’KEEFFE</a:t>
            </a:r>
            <a:br>
              <a:rPr lang="en-US" altLang="en-US" sz="96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RED CANNA</a:t>
            </a: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401600"/>
            <a:ext cx="3516885" cy="42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QUESTION # 2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U.S. STATES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5656" y="1981200"/>
            <a:ext cx="84963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300" dirty="0">
                <a:solidFill>
                  <a:srgbClr val="C00000"/>
                </a:solidFill>
              </a:rPr>
              <a:t>ALPHABETICALLY, WHAT WERE THE FIRST AND LAST STATES TO JOIN THE UNION IN THE 19</a:t>
            </a:r>
            <a:r>
              <a:rPr lang="en-US" sz="6300" baseline="30000" dirty="0">
                <a:solidFill>
                  <a:srgbClr val="C00000"/>
                </a:solidFill>
              </a:rPr>
              <a:t>TH</a:t>
            </a:r>
            <a:r>
              <a:rPr lang="en-US" sz="6300" dirty="0">
                <a:solidFill>
                  <a:srgbClr val="C00000"/>
                </a:solidFill>
              </a:rPr>
              <a:t> CENTURY?</a:t>
            </a:r>
            <a:endParaRPr lang="en-US" sz="6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990600" y="101070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27467" y="179339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rgbClr val="FF0000"/>
                </a:solidFill>
                <a:cs typeface="Arial" panose="020B0604020202020204" pitchFamily="34" charset="0"/>
              </a:rPr>
              <a:t>JACKSON POLLOCK</a:t>
            </a:r>
            <a:br>
              <a:rPr lang="en-US" altLang="en-US" sz="96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NUMBER 5</a:t>
            </a: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084" y="2569873"/>
            <a:ext cx="6705600" cy="39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990600" y="101070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27467" y="179339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9600" dirty="0">
                <a:solidFill>
                  <a:srgbClr val="FF0000"/>
                </a:solidFill>
                <a:cs typeface="Arial" panose="020B0604020202020204" pitchFamily="34" charset="0"/>
              </a:rPr>
              <a:t>HENRI MATISSE</a:t>
            </a:r>
            <a:br>
              <a:rPr lang="en-US" altLang="en-US" sz="96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WOMAN WITH A HAT</a:t>
            </a: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612" y="2569873"/>
            <a:ext cx="2786089" cy="39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990600" y="101070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14584" y="157572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8800" dirty="0">
                <a:solidFill>
                  <a:srgbClr val="FF0000"/>
                </a:solidFill>
                <a:cs typeface="Arial" panose="020B0604020202020204" pitchFamily="34" charset="0"/>
              </a:rPr>
              <a:t>SALVADOR DALÍ</a:t>
            </a:r>
            <a:br>
              <a:rPr lang="en-US" altLang="en-US" sz="96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SWANS REFLECTING ELEPHANTS</a:t>
            </a:r>
            <a:endParaRPr lang="en-US" altLang="en-US" sz="4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67" y="2569873"/>
            <a:ext cx="7086600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17</a:t>
            </a:r>
            <a:b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MATHEMATICS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800" dirty="0">
                <a:solidFill>
                  <a:schemeClr val="bg1">
                    <a:lumMod val="95000"/>
                  </a:schemeClr>
                </a:solidFill>
              </a:rPr>
              <a:t>WHAT PUNCTUATION MARK IS USED TO REPRESENT A FACTORIAL OPERATION?</a:t>
            </a:r>
            <a:endParaRPr lang="en-US" sz="6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965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17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9906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0500" dirty="0">
                <a:solidFill>
                  <a:schemeClr val="bg1"/>
                </a:solidFill>
              </a:rPr>
              <a:t>EXCLAMATION MARK</a:t>
            </a:r>
            <a:endParaRPr lang="en-US" altLang="en-US" sz="105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746" y="3276600"/>
            <a:ext cx="4134280" cy="33528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46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6096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18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MUSIC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3-PARTER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6109" y="1981200"/>
            <a:ext cx="85725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200" dirty="0">
                <a:solidFill>
                  <a:srgbClr val="C00000"/>
                </a:solidFill>
              </a:rPr>
              <a:t>WHAT THREE SONGS WITH THE WORD “AWAY” IN THE TITLE REACHED #1 ON THE </a:t>
            </a:r>
            <a:r>
              <a:rPr lang="en-US" sz="6200" u="sng" dirty="0">
                <a:solidFill>
                  <a:srgbClr val="C00000"/>
                </a:solidFill>
              </a:rPr>
              <a:t>BILLBOARD</a:t>
            </a:r>
            <a:r>
              <a:rPr lang="en-US" sz="6200" dirty="0">
                <a:solidFill>
                  <a:srgbClr val="C00000"/>
                </a:solidFill>
              </a:rPr>
              <a:t> CHART IN THE 1980s?</a:t>
            </a:r>
            <a:endParaRPr lang="en-US" sz="6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ANSWER # 18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09600" y="838200"/>
            <a:ext cx="77724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C00000"/>
                </a:solidFill>
              </a:rPr>
              <a:t>‘EVERY TIME YOU GO AWAY’ </a:t>
            </a:r>
            <a:r>
              <a:rPr lang="en-US" altLang="en-US" sz="6000" i="1" dirty="0">
                <a:solidFill>
                  <a:srgbClr val="C00000"/>
                </a:solidFill>
              </a:rPr>
              <a:t>-</a:t>
            </a:r>
            <a:r>
              <a:rPr lang="en-US" altLang="en-US" sz="6000" dirty="0">
                <a:solidFill>
                  <a:srgbClr val="C00000"/>
                </a:solidFill>
              </a:rPr>
              <a:t> </a:t>
            </a:r>
            <a:r>
              <a:rPr lang="en-US" altLang="en-US" sz="6000" dirty="0">
                <a:solidFill>
                  <a:srgbClr val="0070C0"/>
                </a:solidFill>
              </a:rPr>
              <a:t>PAUL YOUNG</a:t>
            </a:r>
          </a:p>
          <a:p>
            <a:pPr algn="ctr"/>
            <a:r>
              <a:rPr lang="en-US" altLang="en-US" sz="6000" b="1" dirty="0">
                <a:solidFill>
                  <a:srgbClr val="C00000"/>
                </a:solidFill>
              </a:rPr>
              <a:t>‘TAKE MY BREATH AWAY’ </a:t>
            </a:r>
            <a:r>
              <a:rPr lang="en-US" altLang="en-US" sz="6000" b="1" i="1" dirty="0">
                <a:solidFill>
                  <a:srgbClr val="C00000"/>
                </a:solidFill>
              </a:rPr>
              <a:t>-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>
                <a:solidFill>
                  <a:srgbClr val="0070C0"/>
                </a:solidFill>
              </a:rPr>
              <a:t>BERLIN</a:t>
            </a:r>
          </a:p>
          <a:p>
            <a:pPr algn="ctr"/>
            <a:r>
              <a:rPr lang="en-US" altLang="en-US" sz="6000" dirty="0">
                <a:solidFill>
                  <a:srgbClr val="C00000"/>
                </a:solidFill>
              </a:rPr>
              <a:t>‘LOOK AWAY’ </a:t>
            </a:r>
            <a:r>
              <a:rPr lang="en-US" altLang="en-US" sz="6000" i="1" dirty="0">
                <a:solidFill>
                  <a:srgbClr val="C00000"/>
                </a:solidFill>
              </a:rPr>
              <a:t>-</a:t>
            </a:r>
            <a:r>
              <a:rPr lang="en-US" altLang="en-US" sz="6000" dirty="0">
                <a:solidFill>
                  <a:srgbClr val="C00000"/>
                </a:solidFill>
              </a:rPr>
              <a:t> </a:t>
            </a:r>
            <a:r>
              <a:rPr lang="en-US" altLang="en-US" sz="6000" dirty="0">
                <a:solidFill>
                  <a:srgbClr val="0070C0"/>
                </a:solidFill>
              </a:rPr>
              <a:t>CHICAGO</a:t>
            </a:r>
            <a:endParaRPr lang="en-US" alt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478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19</a:t>
            </a:r>
            <a:b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CRIME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8997" y="1447800"/>
            <a:ext cx="8286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>
                <a:solidFill>
                  <a:srgbClr val="FFFF00"/>
                </a:solidFill>
              </a:rPr>
              <a:t>MEHMET ALI AGCA, WHO SHOT WHAT MAN IN 1981, WAS RELEASED FROM PRISON IN 2006 BUT SENT BACK A WEEK LATER?</a:t>
            </a:r>
            <a:endParaRPr lang="en-US" sz="5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19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800" y="8382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1500" dirty="0">
                <a:solidFill>
                  <a:srgbClr val="FFFF00"/>
                </a:solidFill>
              </a:rPr>
              <a:t>POPE JOHN PAUL II</a:t>
            </a:r>
            <a:endParaRPr lang="en-US" altLang="en-US" sz="115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162" y="2895600"/>
            <a:ext cx="2971800" cy="4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48" y="3048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QUESTION # 20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BET UP TO 15 POINTS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AWARDS</a:t>
            </a:r>
            <a:endParaRPr lang="en-US" sz="4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90600" y="2057400"/>
            <a:ext cx="71628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100" dirty="0">
                <a:solidFill>
                  <a:srgbClr val="FFFF00"/>
                </a:solidFill>
              </a:rPr>
              <a:t>INCLUDING AN HONORARY AWARD FOR ONE PARENT, WHO IS THE ONLY OSCAR WINNER WHOSE PARENTS BOTH WON OSCARS?</a:t>
            </a:r>
            <a:endParaRPr lang="en-US" sz="5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8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685800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9600" dirty="0">
                <a:solidFill>
                  <a:srgbClr val="C00000"/>
                </a:solidFill>
              </a:rPr>
              <a:t>ALABAMA</a:t>
            </a:r>
          </a:p>
          <a:p>
            <a:pPr algn="ctr"/>
            <a:r>
              <a:rPr lang="en-US" altLang="en-US" sz="9600" dirty="0">
                <a:solidFill>
                  <a:srgbClr val="C00000"/>
                </a:solidFill>
              </a:rPr>
              <a:t>WYOMING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419600"/>
            <a:ext cx="32004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419600"/>
            <a:ext cx="3211286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20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7620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0500" dirty="0">
                <a:solidFill>
                  <a:srgbClr val="FFFF00"/>
                </a:solidFill>
              </a:rPr>
              <a:t>LIZA MINNELLI</a:t>
            </a:r>
            <a:endParaRPr lang="en-US" altLang="en-US" sz="105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895600"/>
            <a:ext cx="2476500" cy="364509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3665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48" y="533400"/>
            <a:ext cx="8229600" cy="808038"/>
          </a:xfrm>
        </p:spPr>
        <p:txBody>
          <a:bodyPr/>
          <a:lstStyle/>
          <a:p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M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00"/>
            <a:ext cx="8991600" cy="639763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r">
              <a:buNone/>
            </a:pPr>
            <a:r>
              <a:rPr lang="en-US" sz="24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</p:spTree>
    <p:extLst>
      <p:ext uri="{BB962C8B-B14F-4D97-AF65-F5344CB8AC3E}">
        <p14:creationId xmlns:p14="http://schemas.microsoft.com/office/powerpoint/2010/main" val="14473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96300" cy="381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6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TIEBREAKER</a:t>
            </a:r>
            <a:endParaRPr lang="en-US" sz="42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8650" y="1143000"/>
            <a:ext cx="7848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HOW MANY ACTORS WERE CAST TO PLAY MUNCHKINS IN </a:t>
            </a:r>
            <a:r>
              <a:rPr lang="en-US" sz="7200" i="1" dirty="0">
                <a:solidFill>
                  <a:schemeClr val="bg1">
                    <a:lumMod val="95000"/>
                  </a:schemeClr>
                </a:solidFill>
              </a:rPr>
              <a:t>THE WIZARD OF OZ</a:t>
            </a: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en-US"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799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cs typeface="Arial" pitchFamily="34" charset="0"/>
              </a:rPr>
              <a:t>TIEBREAKER ANSWER</a:t>
            </a:r>
            <a:endParaRPr lang="en-US" sz="60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9131" y="762000"/>
            <a:ext cx="9067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4400" dirty="0">
                <a:solidFill>
                  <a:schemeClr val="bg1"/>
                </a:solidFill>
              </a:rPr>
              <a:t>124</a:t>
            </a:r>
            <a:endParaRPr lang="en-US" altLang="en-US" sz="3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62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3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TOYS &amp; GAMES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610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700" dirty="0">
                <a:solidFill>
                  <a:srgbClr val="FFFF00"/>
                </a:solidFill>
              </a:rPr>
              <a:t>WHAT VIDEO GAME, WHICH SHARES ITS NAME WITH A TYPE OF SHIP, WAS FIRST AVAILABLE TO PLAY ON MICROSOFT WINDOWS IN 1990?</a:t>
            </a:r>
            <a:endParaRPr lang="en-US" sz="5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3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7620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0200" dirty="0">
                <a:solidFill>
                  <a:srgbClr val="FFFF00"/>
                </a:solidFill>
              </a:rPr>
              <a:t>MINESWEEPER</a:t>
            </a:r>
            <a:endParaRPr lang="en-US" altLang="en-US" sz="102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5"/>
          <a:stretch/>
        </p:blipFill>
        <p:spPr>
          <a:xfrm>
            <a:off x="1828800" y="2819400"/>
            <a:ext cx="5688533" cy="38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94" y="381000"/>
            <a:ext cx="8458200" cy="5334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QUESTION # 4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MOVIES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5-PARTER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0327" y="1981200"/>
            <a:ext cx="7863534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300" dirty="0">
                <a:solidFill>
                  <a:srgbClr val="3B4A1E"/>
                </a:solidFill>
              </a:rPr>
              <a:t>ACCORDING TO DOMESTIC BOX OFFICE, OF THE TEN HIGHEST-GROSSING MOVIES IN 2019, WHICH FIVE HAVE ONE-WORD TITLES?</a:t>
            </a:r>
            <a:endParaRPr lang="en-US" sz="5300" b="1" dirty="0">
              <a:solidFill>
                <a:srgbClr val="3B4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ANSWER # 4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7620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6700" dirty="0">
                <a:solidFill>
                  <a:srgbClr val="3B4A1E"/>
                </a:solidFill>
              </a:rPr>
              <a:t>ALADDIN</a:t>
            </a:r>
          </a:p>
          <a:p>
            <a:r>
              <a:rPr lang="en-US" altLang="en-US" sz="6700" b="1" dirty="0">
                <a:solidFill>
                  <a:srgbClr val="3B4A1E"/>
                </a:solidFill>
              </a:rPr>
              <a:t>US</a:t>
            </a:r>
          </a:p>
          <a:p>
            <a:r>
              <a:rPr lang="en-US" altLang="en-US" sz="6700" dirty="0">
                <a:solidFill>
                  <a:srgbClr val="3B4A1E"/>
                </a:solidFill>
              </a:rPr>
              <a:t>SHAZAM!</a:t>
            </a:r>
          </a:p>
          <a:p>
            <a:r>
              <a:rPr lang="en-US" altLang="en-US" sz="6700" b="1" dirty="0">
                <a:solidFill>
                  <a:srgbClr val="3B4A1E"/>
                </a:solidFill>
              </a:rPr>
              <a:t>DUMBO</a:t>
            </a:r>
          </a:p>
          <a:p>
            <a:r>
              <a:rPr lang="en-US" altLang="en-US" sz="6700" dirty="0">
                <a:solidFill>
                  <a:srgbClr val="3B4A1E"/>
                </a:solidFill>
              </a:rPr>
              <a:t>GLASS</a:t>
            </a:r>
            <a:endParaRPr lang="en-US" altLang="en-US" sz="6700" b="1" dirty="0">
              <a:solidFill>
                <a:srgbClr val="3B4A1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0200" y="1143000"/>
            <a:ext cx="3408340" cy="5334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09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139188</TotalTime>
  <Words>594</Words>
  <Application>Microsoft Office PowerPoint</Application>
  <PresentationFormat>On-screen Show (4:3)</PresentationFormat>
  <Paragraphs>291</Paragraphs>
  <Slides>53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Berlin Sans FB Demi</vt:lpstr>
      <vt:lpstr>Calibri</vt:lpstr>
      <vt:lpstr>Arial</vt:lpstr>
      <vt:lpstr>1_Office Theme</vt:lpstr>
      <vt:lpstr>TRIVIAMARYLAND WORLD  SERIES </vt:lpstr>
      <vt:lpstr> QUESTION # 1 PEOPLE</vt:lpstr>
      <vt:lpstr>ANSWER # 1</vt:lpstr>
      <vt:lpstr> QUESTION # 2 U.S. STATES 2-PARTER</vt:lpstr>
      <vt:lpstr>ANSWER # 2</vt:lpstr>
      <vt:lpstr> QUESTION # 3 TOYS &amp; GAMES</vt:lpstr>
      <vt:lpstr>ANSWER # 3</vt:lpstr>
      <vt:lpstr> QUESTION # 4 MOVIES 5-PARTER</vt:lpstr>
      <vt:lpstr>ANSWER # 4</vt:lpstr>
      <vt:lpstr> QUESTION # 5 BOTANY</vt:lpstr>
      <vt:lpstr>ANSWER # 5</vt:lpstr>
      <vt:lpstr>QUESTION # 6</vt:lpstr>
      <vt:lpstr>   </vt:lpstr>
      <vt:lpstr>   </vt:lpstr>
      <vt:lpstr>   </vt:lpstr>
      <vt:lpstr>   </vt:lpstr>
      <vt:lpstr>   </vt:lpstr>
      <vt:lpstr> QUESTION # 7 ANIMALS</vt:lpstr>
      <vt:lpstr>ANSWER # 7</vt:lpstr>
      <vt:lpstr> QUESTION # 8 BASKETBALL 4-PARTER</vt:lpstr>
      <vt:lpstr>ANSWER # 8</vt:lpstr>
      <vt:lpstr> QUESTION # 9 THE MILITARY</vt:lpstr>
      <vt:lpstr>ANSWER # 9</vt:lpstr>
      <vt:lpstr>      </vt:lpstr>
      <vt:lpstr>PowerPoint Presentation</vt:lpstr>
      <vt:lpstr>HALFTIME </vt:lpstr>
      <vt:lpstr> QUESTION # 11 ???</vt:lpstr>
      <vt:lpstr>ANSWER # 11</vt:lpstr>
      <vt:lpstr> QUESTION # 12 WORLD HISTORY 3-PARTER</vt:lpstr>
      <vt:lpstr>ANSWER # 12</vt:lpstr>
      <vt:lpstr> QUESTION # 13 LITERATURE</vt:lpstr>
      <vt:lpstr>ANSWER # 13</vt:lpstr>
      <vt:lpstr> QUESTION # 14 TELEVISION 2-PARTER</vt:lpstr>
      <vt:lpstr>ANSWER # 14</vt:lpstr>
      <vt:lpstr> QUESTION # 15 BUSINESS</vt:lpstr>
      <vt:lpstr>ANSWER # 15</vt:lpstr>
      <vt:lpstr>QUESTION # 16</vt:lpstr>
      <vt:lpstr>   </vt:lpstr>
      <vt:lpstr>  </vt:lpstr>
      <vt:lpstr>  </vt:lpstr>
      <vt:lpstr>  </vt:lpstr>
      <vt:lpstr>  </vt:lpstr>
      <vt:lpstr> QUESTION # 17 MATHEMATICS</vt:lpstr>
      <vt:lpstr>ANSWER # 17</vt:lpstr>
      <vt:lpstr> QUESTION # 18 MUSIC 3-PARTER</vt:lpstr>
      <vt:lpstr>ANSWER # 18</vt:lpstr>
      <vt:lpstr> QUESTION # 19 CRIME</vt:lpstr>
      <vt:lpstr>ANSWER # 19</vt:lpstr>
      <vt:lpstr> QUESTION # 20 BET UP TO 15 POINTS AWARDS</vt:lpstr>
      <vt:lpstr>ANSWER # 20</vt:lpstr>
      <vt:lpstr>TRIVIAMARYLAND </vt:lpstr>
      <vt:lpstr> TIEBREAKER</vt:lpstr>
      <vt:lpstr>TIEBREAKER ANSWER</vt:lpstr>
    </vt:vector>
  </TitlesOfParts>
  <Company>GSB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Brad Glazer</dc:creator>
  <cp:keywords>trivia</cp:keywords>
  <cp:lastModifiedBy>kent hash</cp:lastModifiedBy>
  <cp:revision>8793</cp:revision>
  <cp:lastPrinted>2016-06-16T12:22:30Z</cp:lastPrinted>
  <dcterms:created xsi:type="dcterms:W3CDTF">2007-02-10T13:01:25Z</dcterms:created>
  <dcterms:modified xsi:type="dcterms:W3CDTF">2019-06-23T16:02:08Z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1711297674</vt:i4>
  </property>
  <property fmtid="{D5CDD505-2E9C-101B-9397-08002B2CF9AE}" pid="3" name="_NewReviewCycle">
    <vt:lpwstr/>
  </property>
  <property fmtid="{D5CDD505-2E9C-101B-9397-08002B2CF9AE}" pid="4" name="_EmailSubject">
    <vt:lpwstr>World Series</vt:lpwstr>
  </property>
  <property fmtid="{D5CDD505-2E9C-101B-9397-08002B2CF9AE}" pid="5" name="_AuthorEmail">
    <vt:lpwstr>Brad.M.Glazer@ssa.gov</vt:lpwstr>
  </property>
  <property fmtid="{D5CDD505-2E9C-101B-9397-08002B2CF9AE}" pid="6" name="_AuthorEmailDisplayName">
    <vt:lpwstr>Glazer, Brad M.</vt:lpwstr>
  </property>
  <property fmtid="{D5CDD505-2E9C-101B-9397-08002B2CF9AE}" pid="7" name="_PreviousAdHocReviewCycleID">
    <vt:i4>1373386483</vt:i4>
  </property>
</Properties>
</file>