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5"/>
  </p:notesMasterIdLst>
  <p:sldIdLst>
    <p:sldId id="6418" r:id="rId2"/>
    <p:sldId id="6368" r:id="rId3"/>
    <p:sldId id="6369" r:id="rId4"/>
    <p:sldId id="6216" r:id="rId5"/>
    <p:sldId id="6217" r:id="rId6"/>
    <p:sldId id="6264" r:id="rId7"/>
    <p:sldId id="6265" r:id="rId8"/>
    <p:sldId id="6412" r:id="rId9"/>
    <p:sldId id="6413" r:id="rId10"/>
    <p:sldId id="6235" r:id="rId11"/>
    <p:sldId id="6236" r:id="rId12"/>
    <p:sldId id="6338" r:id="rId13"/>
    <p:sldId id="6403" r:id="rId14"/>
    <p:sldId id="6342" r:id="rId15"/>
    <p:sldId id="6402" r:id="rId16"/>
    <p:sldId id="6400" r:id="rId17"/>
    <p:sldId id="6401" r:id="rId18"/>
    <p:sldId id="6351" r:id="rId19"/>
    <p:sldId id="6352" r:id="rId20"/>
    <p:sldId id="6359" r:id="rId21"/>
    <p:sldId id="6360" r:id="rId22"/>
    <p:sldId id="6285" r:id="rId23"/>
    <p:sldId id="6286" r:id="rId24"/>
    <p:sldId id="6336" r:id="rId25"/>
    <p:sldId id="6337" r:id="rId26"/>
    <p:sldId id="6419" r:id="rId27"/>
    <p:sldId id="6370" r:id="rId28"/>
    <p:sldId id="6371" r:id="rId29"/>
    <p:sldId id="6271" r:id="rId30"/>
    <p:sldId id="6272" r:id="rId31"/>
    <p:sldId id="6319" r:id="rId32"/>
    <p:sldId id="6320" r:id="rId33"/>
    <p:sldId id="6212" r:id="rId34"/>
    <p:sldId id="6213" r:id="rId35"/>
    <p:sldId id="6361" r:id="rId36"/>
    <p:sldId id="6373" r:id="rId37"/>
    <p:sldId id="6344" r:id="rId38"/>
    <p:sldId id="6410" r:id="rId39"/>
    <p:sldId id="6405" r:id="rId40"/>
    <p:sldId id="6408" r:id="rId41"/>
    <p:sldId id="6407" r:id="rId42"/>
    <p:sldId id="6406" r:id="rId43"/>
    <p:sldId id="6218" r:id="rId44"/>
    <p:sldId id="6219" r:id="rId45"/>
    <p:sldId id="6416" r:id="rId46"/>
    <p:sldId id="6417" r:id="rId47"/>
    <p:sldId id="6414" r:id="rId48"/>
    <p:sldId id="6415" r:id="rId49"/>
    <p:sldId id="6353" r:id="rId50"/>
    <p:sldId id="6354" r:id="rId51"/>
    <p:sldId id="6420" r:id="rId52"/>
    <p:sldId id="6398" r:id="rId53"/>
    <p:sldId id="6399" r:id="rId54"/>
  </p:sldIdLst>
  <p:sldSz cx="9144000" cy="6858000" type="screen4x3"/>
  <p:notesSz cx="6858000" cy="9144000"/>
  <p:embeddedFontLst>
    <p:embeddedFont>
      <p:font typeface="Algerian" panose="04020705040A02060702" pitchFamily="82" charset="0"/>
      <p:regular r:id="rId56"/>
    </p:embeddedFont>
    <p:embeddedFont>
      <p:font typeface="Berlin Sans FB Demi" panose="020E0802020502020306" pitchFamily="34" charset="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E34"/>
    <a:srgbClr val="336600"/>
    <a:srgbClr val="FF9900"/>
    <a:srgbClr val="006600"/>
    <a:srgbClr val="62AEBD"/>
    <a:srgbClr val="00FA00"/>
    <a:srgbClr val="003366"/>
    <a:srgbClr val="FFFFFF"/>
    <a:srgbClr val="FCFC8E"/>
    <a:srgbClr val="2E3A3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3304" autoAdjust="0"/>
  </p:normalViewPr>
  <p:slideViewPr>
    <p:cSldViewPr>
      <p:cViewPr varScale="1">
        <p:scale>
          <a:sx n="69" d="100"/>
          <a:sy n="69" d="100"/>
        </p:scale>
        <p:origin x="17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507B-7AB8-471C-8D24-E359A28C73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2416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854102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8990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29316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240262-2532-49F3-BA71-B4CF1D507A2F}" type="slidenum">
              <a:rPr lang="en-US" altLang="en-US" b="0"/>
              <a:pPr eaLnBrk="1" hangingPunct="1"/>
              <a:t>18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229285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B47B6A-91D9-403F-8C89-85448AFA2421}" type="slidenum">
              <a:rPr lang="en-US" altLang="en-US" b="0"/>
              <a:pPr eaLnBrk="1" hangingPunct="1"/>
              <a:t>19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7069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BF21B8-6157-47F6-92F4-DDB44D957995}" type="slidenum">
              <a:rPr lang="en-US" altLang="en-US" b="0"/>
              <a:pPr eaLnBrk="1" hangingPunct="1"/>
              <a:t>20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424376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7C2D46-3B59-4412-9BA6-F545B1902A71}" type="slidenum">
              <a:rPr lang="en-US" altLang="en-US" b="0"/>
              <a:pPr eaLnBrk="1" hangingPunct="1"/>
              <a:t>21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96876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1ADCA-6495-447F-B72B-2693E5E1AE59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6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ADD13E-66E6-4A31-8929-B178A7F3BFC1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4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EAE2E-8A09-456F-8FA3-401295A11B4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C28CFA-F268-49BD-B219-5F11181A33D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1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7942C-CA18-4189-9B8A-98DD8DE19B6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8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BAC14-66EF-4BD9-BC45-164459A19B5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74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5C47E-722F-4739-B08B-FF9906E7572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09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4DA11-077C-4D69-9104-B737D698622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96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2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50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70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1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37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38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39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212907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36069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8213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974BE-8C8C-44CE-8319-E7632F50E27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290511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2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0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B78AC-4062-4AD9-979E-FCAF9308FCE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212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3A39D-BC88-4DB4-BD6C-F125BD440DA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13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BEE81-57C5-4505-8D8F-C5690E29A184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53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25A17-F75D-462E-A0E1-3EF096F78E0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2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C64D47-85CB-4B8A-9943-46EAF7C5A715}" type="slidenum">
              <a:rPr lang="en-US" altLang="en-US" b="0"/>
              <a:pPr eaLnBrk="1" hangingPunct="1"/>
              <a:t>49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981598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B1B63-9EC3-4906-9AFC-C153847DB520}" type="slidenum">
              <a:rPr lang="en-US" altLang="en-US" b="0"/>
              <a:pPr eaLnBrk="1" hangingPunct="1"/>
              <a:t>50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4042145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DE73E-683A-42C1-8873-22BE0D990D8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40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1C2CA6-546E-411B-9759-C5236E00326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79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5507B-7AB8-471C-8D24-E359A28C738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B7132-3F34-4FF7-A925-10CD48B5539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1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573983-91F3-4580-9CA9-94579D234E9D}" type="slidenum">
              <a:rPr lang="en-US" altLang="en-US" b="0"/>
              <a:pPr eaLnBrk="1" hangingPunct="1"/>
              <a:t>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551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26505B-C4CB-4A6C-BD6B-A15F7C7771E6}" type="slidenum">
              <a:rPr lang="en-US" altLang="en-US" b="0"/>
              <a:pPr eaLnBrk="1" hangingPunct="1"/>
              <a:t>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494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DE73E-683A-42C1-8873-22BE0D990D8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8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81" y="1095584"/>
            <a:ext cx="82296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W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Algerian" panose="04020705040A02060702" pitchFamily="82" charset="0"/>
              </a:rPr>
              <a:t>ORLD 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S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Algerian" panose="04020705040A02060702" pitchFamily="82" charset="0"/>
              </a:rPr>
              <a:t>ERIES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229600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514600"/>
            <a:ext cx="2028237" cy="373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14600"/>
            <a:ext cx="202823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394" y="-152400"/>
            <a:ext cx="8229600" cy="1143000"/>
          </a:xfrm>
        </p:spPr>
        <p:txBody>
          <a:bodyPr/>
          <a:lstStyle/>
          <a:p>
            <a:pPr>
              <a:defRPr/>
            </a:pP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NOTABLE WOMEN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5694" y="1447800"/>
            <a:ext cx="8001000" cy="46021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5700" b="1" dirty="0">
                <a:solidFill>
                  <a:srgbClr val="FFFF00"/>
                </a:solidFill>
              </a:rPr>
              <a:t>THE FIRST NAME OF WHAT FILIPINO PRESIDENT, WHO SERVED FROM 1986 TO 1992, MEANS “HEART” IN SPANISH?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152400"/>
            <a:ext cx="8229600" cy="703943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36" y="1142320"/>
            <a:ext cx="8382000" cy="1752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b="1" dirty="0"/>
              <a:t> </a:t>
            </a:r>
            <a:endParaRPr lang="en-US" sz="5400" b="1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223030" y="863532"/>
            <a:ext cx="8592855" cy="137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en-US" sz="12500" b="1" dirty="0">
                <a:solidFill>
                  <a:srgbClr val="FFFF00"/>
                </a:solidFill>
              </a:rPr>
              <a:t>CORAZON AQUINO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81400"/>
            <a:ext cx="259080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381000"/>
            <a:ext cx="7772400" cy="1470025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981200"/>
            <a:ext cx="67056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NAME THE TV SHOWS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15" y="1219200"/>
            <a:ext cx="8043656" cy="4535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01" y="685800"/>
            <a:ext cx="7391400" cy="5359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45" y="591464"/>
            <a:ext cx="7614356" cy="579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45" y="622931"/>
            <a:ext cx="7584017" cy="5688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40" y="872417"/>
            <a:ext cx="7853363" cy="52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72541" y="2836989"/>
            <a:ext cx="86428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50" b="1" dirty="0">
                <a:cs typeface="Arial" panose="020B0604020202020204" pitchFamily="34" charset="0"/>
              </a:rPr>
            </a:br>
            <a:r>
              <a:rPr lang="en-US" altLang="en-US" sz="9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NEW GIRL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152400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21" y="2855045"/>
            <a:ext cx="6140157" cy="34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2702" y="2212535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ALL IN THE FAMILY</a:t>
            </a:r>
            <a:br>
              <a:rPr lang="en-US" altLang="en-US" sz="7200" dirty="0">
                <a:cs typeface="Arial" panose="020B0604020202020204" pitchFamily="34" charset="0"/>
              </a:rPr>
            </a:br>
            <a:endParaRPr lang="en-US" altLang="en-US" sz="72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433" y="2337375"/>
            <a:ext cx="514953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3011" y="2124664"/>
            <a:ext cx="900137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FREAKS AND GEEKS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2197785"/>
            <a:ext cx="509711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05102" y="2265013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15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THE WIRE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401" y="2465230"/>
            <a:ext cx="48641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19593" y="2422973"/>
            <a:ext cx="89747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6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BILL NYE THE SCIENCE GUY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2522908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4729" y="25400"/>
            <a:ext cx="82296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7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ANIMALS</a:t>
            </a:r>
            <a:b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58" y="1524000"/>
            <a:ext cx="8298271" cy="39925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6500" b="1" dirty="0">
                <a:solidFill>
                  <a:srgbClr val="FFFF00"/>
                </a:solidFill>
              </a:rPr>
              <a:t>ALPHABETICALLY, WHAT ANIMAL IS FIRST AMONG THE MEMBERS OF THE SOUTH AMERICAN CAMELIDS?</a:t>
            </a:r>
          </a:p>
        </p:txBody>
      </p:sp>
    </p:spTree>
    <p:extLst>
      <p:ext uri="{BB962C8B-B14F-4D97-AF65-F5344CB8AC3E}">
        <p14:creationId xmlns:p14="http://schemas.microsoft.com/office/powerpoint/2010/main" val="42850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28575"/>
            <a:ext cx="8229600" cy="809625"/>
          </a:xfrm>
        </p:spPr>
        <p:txBody>
          <a:bodyPr/>
          <a:lstStyle/>
          <a:p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ANSWER # 7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-304800" y="4953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95325"/>
            <a:ext cx="8686800" cy="121919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600" b="1" dirty="0">
                <a:solidFill>
                  <a:srgbClr val="FFFF00"/>
                </a:solidFill>
              </a:rPr>
              <a:t>ALPACA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352800"/>
            <a:ext cx="28575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U.S. STATES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447800"/>
            <a:ext cx="79248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800" dirty="0">
                <a:solidFill>
                  <a:schemeClr val="bg1">
                    <a:lumMod val="95000"/>
                  </a:schemeClr>
                </a:solidFill>
              </a:rPr>
              <a:t>WHAT WAS THE FIRST STATE ADMITTED TO THE UNION IN THE 20</a:t>
            </a:r>
            <a:r>
              <a:rPr lang="en-US" sz="68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6800" dirty="0">
                <a:solidFill>
                  <a:schemeClr val="bg1">
                    <a:lumMod val="95000"/>
                  </a:schemeClr>
                </a:solidFill>
              </a:rPr>
              <a:t> CENTURY?</a:t>
            </a:r>
            <a:endParaRPr lang="en-US" sz="6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42900" y="533400"/>
            <a:ext cx="8458200" cy="1371600"/>
          </a:xfrm>
        </p:spPr>
        <p:txBody>
          <a:bodyPr/>
          <a:lstStyle/>
          <a:p>
            <a:r>
              <a:rPr lang="en-US" altLang="en-US" sz="3600" b="1" dirty="0">
                <a:cs typeface="Arial" panose="020B0604020202020204" pitchFamily="34" charset="0"/>
              </a:rPr>
              <a:t>QUESTION # 8</a:t>
            </a:r>
            <a:br>
              <a:rPr lang="en-US" altLang="en-US" sz="3600" b="1" dirty="0">
                <a:cs typeface="Arial" panose="020B0604020202020204" pitchFamily="34" charset="0"/>
              </a:rPr>
            </a:br>
            <a:r>
              <a:rPr lang="en-US" altLang="en-US" sz="3600" b="1" dirty="0">
                <a:cs typeface="Arial" panose="020B0604020202020204" pitchFamily="34" charset="0"/>
              </a:rPr>
              <a:t>SOCCER</a:t>
            </a:r>
            <a:br>
              <a:rPr lang="en-US" altLang="en-US" sz="3600" b="1" dirty="0">
                <a:cs typeface="Arial" panose="020B0604020202020204" pitchFamily="34" charset="0"/>
              </a:rPr>
            </a:br>
            <a:r>
              <a:rPr lang="en-US" altLang="en-US" sz="3600" b="1" dirty="0">
                <a:cs typeface="Arial" panose="020B0604020202020204" pitchFamily="34" charset="0"/>
              </a:rPr>
              <a:t>3-PARTER</a:t>
            </a:r>
            <a:br>
              <a:rPr lang="en-US" altLang="en-US" sz="40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US" altLang="en-US" sz="40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24000"/>
            <a:ext cx="8382000" cy="4144963"/>
          </a:xfrm>
        </p:spPr>
        <p:txBody>
          <a:bodyPr/>
          <a:lstStyle/>
          <a:p>
            <a:pPr marL="0" indent="0" algn="ctr">
              <a:buNone/>
            </a:pPr>
            <a:endParaRPr lang="en-US" altLang="en-US" sz="5400" dirty="0">
              <a:solidFill>
                <a:schemeClr val="bg1"/>
              </a:solidFill>
            </a:endParaRPr>
          </a:p>
          <a:p>
            <a:pPr algn="ctr"/>
            <a:endParaRPr lang="en-US" alt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00050" y="1828800"/>
            <a:ext cx="8267700" cy="4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6300" dirty="0">
                <a:solidFill>
                  <a:schemeClr val="tx2">
                    <a:lumMod val="75000"/>
                  </a:schemeClr>
                </a:solidFill>
              </a:rPr>
              <a:t>SINCE 1970, WHAT THREE COUNTRIES HAVE WON THE WORLD CUP WHILE SERVING AS THE HOST COUNTRY?</a:t>
            </a:r>
          </a:p>
          <a:p>
            <a:pPr algn="ctr"/>
            <a:endParaRPr lang="en-US" altLang="en-US" sz="3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37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-396073"/>
            <a:ext cx="8229600" cy="1143000"/>
          </a:xfrm>
        </p:spPr>
        <p:txBody>
          <a:bodyPr/>
          <a:lstStyle/>
          <a:p>
            <a:br>
              <a:rPr lang="en-US" altLang="en-US" sz="4200" b="1" dirty="0">
                <a:cs typeface="Arial" panose="020B0604020202020204" pitchFamily="34" charset="0"/>
              </a:rPr>
            </a:br>
            <a:r>
              <a:rPr lang="en-US" altLang="en-US" sz="4200" b="1" dirty="0">
                <a:cs typeface="Arial" panose="020B0604020202020204" pitchFamily="34" charset="0"/>
              </a:rPr>
              <a:t>ANSWER # 8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-228600" y="5127171"/>
            <a:ext cx="556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8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-152400" y="49530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990600"/>
            <a:ext cx="84582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60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2900" y="990600"/>
            <a:ext cx="8420100" cy="4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7200" dirty="0">
                <a:solidFill>
                  <a:schemeClr val="tx2">
                    <a:lumMod val="75000"/>
                  </a:schemeClr>
                </a:solidFill>
              </a:rPr>
              <a:t>WEST GERMANY</a:t>
            </a:r>
          </a:p>
          <a:p>
            <a:pPr algn="ctr"/>
            <a:r>
              <a:rPr lang="en-US" altLang="en-US" sz="7200" dirty="0">
                <a:solidFill>
                  <a:schemeClr val="tx2">
                    <a:lumMod val="75000"/>
                  </a:schemeClr>
                </a:solidFill>
              </a:rPr>
              <a:t>ARGENTINA</a:t>
            </a:r>
          </a:p>
          <a:p>
            <a:pPr algn="ctr"/>
            <a:r>
              <a:rPr lang="en-US" altLang="en-US" sz="7200" dirty="0">
                <a:solidFill>
                  <a:schemeClr val="tx2">
                    <a:lumMod val="75000"/>
                  </a:schemeClr>
                </a:solidFill>
              </a:rPr>
              <a:t>FRANCE</a:t>
            </a:r>
          </a:p>
          <a:p>
            <a:pPr algn="r"/>
            <a:endParaRPr lang="en-US" altLang="en-US" sz="6000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n-US" altLang="en-US" sz="6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altLang="en-US" sz="3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37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alt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127171"/>
            <a:ext cx="8991600" cy="15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990600"/>
          </a:xfrm>
        </p:spPr>
        <p:txBody>
          <a:bodyPr/>
          <a:lstStyle/>
          <a:p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b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QUESTION # 9</a:t>
            </a:r>
            <a:b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IN THE NEWS</a:t>
            </a: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endParaRPr lang="en-US" sz="4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605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VOTERS IN IRELAND RECENTLY SUCCEEDED  IN REPEALING THE COUNTRY’S BAN ON WHAT?</a:t>
            </a:r>
          </a:p>
          <a:p>
            <a:pPr algn="ctr"/>
            <a:endParaRPr lang="en-US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457057" cy="990600"/>
          </a:xfrm>
        </p:spPr>
        <p:txBody>
          <a:bodyPr/>
          <a:lstStyle/>
          <a:p>
            <a:br>
              <a:rPr lang="en-US" sz="4200" b="1" dirty="0">
                <a:solidFill>
                  <a:srgbClr val="FF0000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ANSWER # 9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7956" y="914400"/>
            <a:ext cx="823074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13800" dirty="0">
                <a:solidFill>
                  <a:schemeClr val="bg1"/>
                </a:solidFill>
              </a:rPr>
              <a:t>ABORTION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581400"/>
            <a:ext cx="3960586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76200"/>
            <a:ext cx="861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solidFill>
                    <a:srgbClr val="006600"/>
                  </a:solidFill>
                </a:ln>
                <a:effectLst/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ln w="12700">
                  <a:solidFill>
                    <a:srgbClr val="006600"/>
                  </a:solidFill>
                </a:ln>
                <a:effectLst/>
                <a:latin typeface="+mj-lt"/>
                <a:cs typeface="Arial" pitchFamily="34" charset="0"/>
              </a:rPr>
            </a:br>
            <a:r>
              <a:rPr lang="en-US" sz="4200" dirty="0">
                <a:ln w="12700">
                  <a:solidFill>
                    <a:srgbClr val="006600"/>
                  </a:solidFill>
                </a:ln>
                <a:effectLst/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ln w="12700">
                  <a:solidFill>
                    <a:srgbClr val="006600"/>
                  </a:solidFill>
                </a:ln>
                <a:effectLst/>
                <a:latin typeface="+mj-lt"/>
                <a:cs typeface="Arial" pitchFamily="34" charset="0"/>
              </a:rPr>
              <a:t>4-PARTER</a:t>
            </a:r>
            <a:endParaRPr lang="en-US" sz="4200" dirty="0">
              <a:ln w="12700">
                <a:solidFill>
                  <a:srgbClr val="006600"/>
                </a:solidFill>
              </a:ln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597" y="2362200"/>
            <a:ext cx="58666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cap="all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NAME THE SONG AND THE THREE ARTISTS/GROUPS PERFORMING IT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65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57120"/>
            <a:ext cx="419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  <a:cs typeface="Arial" pitchFamily="34" charset="0"/>
              </a:rPr>
              <a:t>ANSWER # 10</a:t>
            </a: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2819400" y="1224282"/>
            <a:ext cx="2012157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SONG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1676400" y="3345878"/>
            <a:ext cx="450797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ARTISTS/GROUPS</a:t>
            </a:r>
            <a:br>
              <a:rPr lang="en-US" sz="6400" dirty="0"/>
            </a:b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417" y="4267200"/>
            <a:ext cx="6596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+mn-lt"/>
              </a:rPr>
              <a:t>SMASHING PUMPKINS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+mn-lt"/>
              </a:rPr>
              <a:t>NATALIE MERCHANT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800" dirty="0">
                <a:latin typeface="+mn-lt"/>
              </a:rPr>
              <a:t>JOHN WAITE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73414" y="2136732"/>
            <a:ext cx="801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n-lt"/>
              </a:rPr>
              <a:t>“SPACE ODDITY”</a:t>
            </a:r>
          </a:p>
        </p:txBody>
      </p:sp>
    </p:spTree>
    <p:extLst>
      <p:ext uri="{BB962C8B-B14F-4D97-AF65-F5344CB8AC3E}">
        <p14:creationId xmlns:p14="http://schemas.microsoft.com/office/powerpoint/2010/main" val="208067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72" y="533400"/>
            <a:ext cx="8768752" cy="1488806"/>
          </a:xfrm>
          <a:noFill/>
          <a:ln>
            <a:noFill/>
          </a:ln>
        </p:spPr>
        <p:txBody>
          <a:bodyPr/>
          <a:lstStyle/>
          <a:p>
            <a:r>
              <a:rPr lang="en-US" sz="12500" dirty="0">
                <a:ln>
                  <a:solidFill>
                    <a:srgbClr val="00FA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499176" cy="639763"/>
          </a:xfrm>
        </p:spPr>
        <p:txBody>
          <a:bodyPr/>
          <a:lstStyle/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11</a:t>
            </a:r>
            <a:b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SCIENCE TERMS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b="1" dirty="0">
                <a:solidFill>
                  <a:schemeClr val="bg1"/>
                </a:solidFill>
              </a:rPr>
              <a:t>WHAT TERM FOR THE LOWEST LEVEL OF THE OCEAN THAT THE SUN’S RAYS CAN REACH SHARES ITS NAME WITH A 1960s TV SHOW?</a:t>
            </a:r>
          </a:p>
        </p:txBody>
      </p:sp>
    </p:spTree>
    <p:extLst>
      <p:ext uri="{BB962C8B-B14F-4D97-AF65-F5344CB8AC3E}">
        <p14:creationId xmlns:p14="http://schemas.microsoft.com/office/powerpoint/2010/main" val="334570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15" y="1295400"/>
            <a:ext cx="7344169" cy="482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41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QUESTION # 12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U.S. PRESIDENTS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9100" y="1981200"/>
            <a:ext cx="8305800" cy="4373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7400" b="1" dirty="0">
                <a:solidFill>
                  <a:schemeClr val="accent2">
                    <a:lumMod val="50000"/>
                  </a:schemeClr>
                </a:solidFill>
              </a:rPr>
              <a:t>WHICH THREE U.S. PRESIDENTS ATTENDED MILITARY ACADEMIES?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87" y="1295400"/>
            <a:ext cx="86032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124115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228600" y="3733800"/>
            <a:ext cx="5442857" cy="135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86200" y="1309505"/>
            <a:ext cx="410967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60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0" y="959758"/>
            <a:ext cx="441447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04776" cy="2227923"/>
          </a:xfrm>
        </p:spPr>
        <p:txBody>
          <a:bodyPr/>
          <a:lstStyle/>
          <a:p>
            <a:pPr algn="ctr"/>
            <a:r>
              <a:rPr lang="en-US" sz="6500" b="1" dirty="0">
                <a:solidFill>
                  <a:srgbClr val="C00000"/>
                </a:solidFill>
              </a:rPr>
              <a:t>JIMMY CARTER </a:t>
            </a: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(U.S. NAVAL ACADEMY)</a:t>
            </a:r>
          </a:p>
          <a:p>
            <a:pPr algn="ctr"/>
            <a:r>
              <a:rPr lang="en-US" sz="6500" b="1" dirty="0">
                <a:solidFill>
                  <a:srgbClr val="C00000"/>
                </a:solidFill>
              </a:rPr>
              <a:t>DWIGHT EISENHOWER </a:t>
            </a: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(WEST POINT)</a:t>
            </a:r>
          </a:p>
          <a:p>
            <a:pPr algn="ctr"/>
            <a:r>
              <a:rPr lang="en-US" sz="6500" b="1" dirty="0">
                <a:solidFill>
                  <a:srgbClr val="C00000"/>
                </a:solidFill>
              </a:rPr>
              <a:t>ULYSSES GRANT </a:t>
            </a: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(WEST POINT)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534400" cy="12192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200" b="1" dirty="0">
                <a:cs typeface="Arial" charset="0"/>
              </a:rPr>
              <a:t>QUESTION # 13</a:t>
            </a:r>
            <a:br>
              <a:rPr lang="en-US" sz="4200" b="1" dirty="0">
                <a:cs typeface="Arial" charset="0"/>
              </a:rPr>
            </a:br>
            <a:r>
              <a:rPr lang="en-US" sz="4200" b="1" dirty="0">
                <a:cs typeface="Arial" charset="0"/>
              </a:rPr>
              <a:t>FOOD &amp; DRINK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317" y="1524000"/>
            <a:ext cx="8839200" cy="37338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8400" b="1" dirty="0">
                <a:solidFill>
                  <a:schemeClr val="accent2">
                    <a:lumMod val="50000"/>
                  </a:schemeClr>
                </a:solidFill>
              </a:rPr>
              <a:t>WHAT DOES A BEER’s </a:t>
            </a:r>
            <a:r>
              <a:rPr lang="en-US" sz="8400" b="1" dirty="0">
                <a:solidFill>
                  <a:schemeClr val="accent2">
                    <a:lumMod val="75000"/>
                  </a:schemeClr>
                </a:solidFill>
              </a:rPr>
              <a:t>IBU</a:t>
            </a:r>
            <a:r>
              <a:rPr lang="en-US" sz="8400" b="1" dirty="0">
                <a:solidFill>
                  <a:schemeClr val="accent2">
                    <a:lumMod val="50000"/>
                  </a:schemeClr>
                </a:solidFill>
              </a:rPr>
              <a:t> NUMBER MEASURE?</a:t>
            </a:r>
          </a:p>
        </p:txBody>
      </p:sp>
    </p:spTree>
    <p:extLst>
      <p:ext uri="{BB962C8B-B14F-4D97-AF65-F5344CB8AC3E}">
        <p14:creationId xmlns:p14="http://schemas.microsoft.com/office/powerpoint/2010/main" val="20616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1945"/>
            <a:ext cx="8229600" cy="643855"/>
          </a:xfrm>
        </p:spPr>
        <p:txBody>
          <a:bodyPr/>
          <a:lstStyle/>
          <a:p>
            <a:r>
              <a:rPr lang="en-US" sz="4200" b="1" dirty="0"/>
              <a:t>ANSWER # 13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896035"/>
          </a:xfrm>
        </p:spPr>
        <p:txBody>
          <a:bodyPr/>
          <a:lstStyle/>
          <a:p>
            <a:pPr marL="0" indent="0" algn="ctr">
              <a:buNone/>
            </a:pPr>
            <a:br>
              <a:rPr lang="en-US" sz="11500" b="1" dirty="0">
                <a:solidFill>
                  <a:schemeClr val="bg1"/>
                </a:solidFill>
              </a:rPr>
            </a:br>
            <a:endParaRPr lang="en-US" sz="115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717430"/>
            <a:ext cx="8534400" cy="54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500" dirty="0">
                <a:solidFill>
                  <a:schemeClr val="accent2">
                    <a:lumMod val="50000"/>
                  </a:schemeClr>
                </a:solidFill>
              </a:rPr>
              <a:t>BITTERNESS</a:t>
            </a:r>
            <a:endParaRPr lang="en-US" sz="1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048000"/>
            <a:ext cx="307339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07628" y="76200"/>
            <a:ext cx="878397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3600" b="1" dirty="0">
                <a:latin typeface="+mn-lt"/>
                <a:cs typeface="Arial" pitchFamily="34" charset="0"/>
              </a:rPr>
              <a:t>QUESTION # 14</a:t>
            </a:r>
            <a:br>
              <a:rPr lang="en-US" sz="3600" b="1" dirty="0">
                <a:latin typeface="+mn-lt"/>
                <a:cs typeface="Arial" pitchFamily="34" charset="0"/>
              </a:rPr>
            </a:br>
            <a:r>
              <a:rPr lang="en-US" sz="3600" dirty="0">
                <a:latin typeface="+mn-lt"/>
                <a:cs typeface="Arial" pitchFamily="34" charset="0"/>
              </a:rPr>
              <a:t>BOOKS</a:t>
            </a:r>
            <a:endParaRPr lang="en-US" sz="3600" b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3600" dirty="0">
                <a:latin typeface="+mn-lt"/>
                <a:cs typeface="Arial" pitchFamily="34" charset="0"/>
              </a:rPr>
              <a:t>3-PARTER</a:t>
            </a:r>
            <a:endParaRPr lang="en-US" sz="3600" b="1" dirty="0">
              <a:latin typeface="+mn-lt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382000" cy="3612961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6400" b="1" dirty="0">
                <a:solidFill>
                  <a:srgbClr val="1A4E34"/>
                </a:solidFill>
              </a:rPr>
              <a:t>WHO ARE THE THREE MOST-MENTIONED CHARACTERS IN THE </a:t>
            </a:r>
            <a:r>
              <a:rPr lang="en-US" sz="6400" b="1" u="sng" dirty="0">
                <a:solidFill>
                  <a:srgbClr val="1A4E34"/>
                </a:solidFill>
              </a:rPr>
              <a:t>LORD OF THE RINGS </a:t>
            </a:r>
            <a:r>
              <a:rPr lang="en-US" sz="6400" b="1" dirty="0">
                <a:solidFill>
                  <a:srgbClr val="1A4E34"/>
                </a:solidFill>
              </a:rPr>
              <a:t>TRILOGY?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66346" y="-32610"/>
            <a:ext cx="8175381" cy="833026"/>
          </a:xfrm>
        </p:spPr>
        <p:txBody>
          <a:bodyPr/>
          <a:lstStyle/>
          <a:p>
            <a:br>
              <a:rPr lang="en-US" sz="4200" b="1" dirty="0"/>
            </a:br>
            <a:r>
              <a:rPr lang="en-US" sz="4200" b="1" dirty="0"/>
              <a:t>ANSWER # 14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346" y="1319421"/>
            <a:ext cx="83820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1835004"/>
            <a:ext cx="32766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20761" y="1113812"/>
            <a:ext cx="37338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4180" y="1073003"/>
            <a:ext cx="4478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097" y="980146"/>
            <a:ext cx="8456464" cy="2120932"/>
          </a:xfrm>
        </p:spPr>
        <p:txBody>
          <a:bodyPr/>
          <a:lstStyle/>
          <a:p>
            <a:pPr algn="ctr"/>
            <a:r>
              <a:rPr lang="en-US" sz="8500" b="1" dirty="0">
                <a:solidFill>
                  <a:srgbClr val="1A4E34"/>
                </a:solidFill>
              </a:rPr>
              <a:t>FRODO BAGGINS</a:t>
            </a:r>
          </a:p>
          <a:p>
            <a:pPr algn="ctr"/>
            <a:r>
              <a:rPr lang="en-US" sz="8500" b="1" dirty="0">
                <a:solidFill>
                  <a:srgbClr val="1A4E34"/>
                </a:solidFill>
              </a:rPr>
              <a:t>SAMWISE GAMGEE</a:t>
            </a:r>
          </a:p>
          <a:p>
            <a:pPr algn="ctr"/>
            <a:r>
              <a:rPr lang="en-US" sz="8500" b="1" dirty="0">
                <a:solidFill>
                  <a:srgbClr val="1A4E34"/>
                </a:solidFill>
              </a:rPr>
              <a:t>GANDALF</a:t>
            </a:r>
            <a:endParaRPr lang="en-US" sz="85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3810001"/>
            <a:ext cx="1672548" cy="1447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9000" y="3810001"/>
            <a:ext cx="1744622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457785"/>
            <a:ext cx="8686800" cy="3992563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5700" b="1" dirty="0"/>
              <a:t>THE NAME OF WHAT FORMER BANK HONORED THE SETTLERS OF NORTH CAROLINA WHO CAME FROM A DANUBE VALLEY?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64203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QUESTION # 15</a:t>
            </a:r>
          </a:p>
          <a:p>
            <a:pPr algn="ctr"/>
            <a:r>
              <a:rPr lang="en-US" sz="4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NAME ORIGINS</a:t>
            </a:r>
          </a:p>
        </p:txBody>
      </p:sp>
    </p:spTree>
    <p:extLst>
      <p:ext uri="{BB962C8B-B14F-4D97-AF65-F5344CB8AC3E}">
        <p14:creationId xmlns:p14="http://schemas.microsoft.com/office/powerpoint/2010/main" val="19347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5929" y="152400"/>
            <a:ext cx="33721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ANSWER # 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62" y="1447800"/>
            <a:ext cx="681887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981200"/>
            <a:ext cx="64008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0070C0"/>
                </a:solidFill>
                <a:cs typeface="Arial" panose="020B0604020202020204" pitchFamily="34" charset="0"/>
              </a:rPr>
              <a:t>NAME THE CURRENCY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44" y="1143000"/>
            <a:ext cx="8228956" cy="4541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69" y="1124309"/>
            <a:ext cx="8373948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30" y="1542102"/>
            <a:ext cx="8397825" cy="381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04" y="1447800"/>
            <a:ext cx="8527391" cy="4108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8" y="1092575"/>
            <a:ext cx="8104517" cy="50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5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69105" y="3152018"/>
            <a:ext cx="866558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0070C0"/>
                </a:solidFill>
                <a:cs typeface="Arial" panose="020B0604020202020204" pitchFamily="34" charset="0"/>
              </a:rPr>
              <a:t>SHEKEL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152400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686" y="3371853"/>
            <a:ext cx="5470190" cy="30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11804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190165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3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0070C0"/>
                </a:solidFill>
                <a:cs typeface="Arial" panose="020B0604020202020204" pitchFamily="34" charset="0"/>
              </a:rPr>
              <a:t>EURO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28" y="2635249"/>
            <a:ext cx="670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242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58136" y="76200"/>
            <a:ext cx="8657264" cy="12192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000" b="1" dirty="0">
                <a:cs typeface="Arial" charset="0"/>
              </a:rPr>
              <a:t>QUESTION # 2</a:t>
            </a:r>
            <a:br>
              <a:rPr lang="en-US" sz="4000" b="1" dirty="0">
                <a:cs typeface="Arial" charset="0"/>
              </a:rPr>
            </a:br>
            <a:r>
              <a:rPr lang="en-US" sz="4000" b="1" dirty="0">
                <a:cs typeface="Arial" charset="0"/>
              </a:rPr>
              <a:t>AUTOMOBILES</a:t>
            </a:r>
            <a:br>
              <a:rPr lang="en-US" sz="4000" b="1" dirty="0">
                <a:cs typeface="Arial" charset="0"/>
              </a:rPr>
            </a:br>
            <a:r>
              <a:rPr lang="en-US" sz="4000" b="1" dirty="0">
                <a:cs typeface="Arial" charset="0"/>
              </a:rPr>
              <a:t>3-PARTER</a:t>
            </a:r>
            <a:endParaRPr lang="en-US" sz="3600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68" y="2057400"/>
            <a:ext cx="8229600" cy="42973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100" b="1" dirty="0">
                <a:solidFill>
                  <a:srgbClr val="1A4E34"/>
                </a:solidFill>
              </a:rPr>
              <a:t>WHAT THREE SPECIALTY CONVERTIBLES DID GENERAL MOTORS ORIGINALLY INTRODUCE IN 1953?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201612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8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0070C0"/>
                </a:solidFill>
                <a:cs typeface="Arial" panose="020B0604020202020204" pitchFamily="34" charset="0"/>
              </a:rPr>
              <a:t>RUPEE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55" y="2700746"/>
            <a:ext cx="7593145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82255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4405" y="27717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18558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0070C0"/>
                </a:solidFill>
                <a:cs typeface="Arial" panose="020B0604020202020204" pitchFamily="34" charset="0"/>
              </a:rPr>
              <a:t>YEN</a:t>
            </a:r>
            <a:endParaRPr lang="en-US" altLang="en-US" sz="9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01" y="2590800"/>
            <a:ext cx="7053532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733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0070C0"/>
                </a:solidFill>
                <a:cs typeface="Arial" panose="020B0604020202020204" pitchFamily="34" charset="0"/>
              </a:rPr>
              <a:t>FRANC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246" y="2268670"/>
            <a:ext cx="6663107" cy="41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0473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897" y="152400"/>
            <a:ext cx="8155172" cy="12192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QUESTION # 17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TECHNOLOGY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3" y="1524000"/>
            <a:ext cx="80010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500" b="1" dirty="0"/>
              <a:t>WHAT WORD FOR RELEASING SOMEONE’S PERSONAL INFORMATION ON THE INTERNET CAN BE SPELLED WITH ONE OR TWO “X”s IN THE MIDDLE?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9228" y="-228600"/>
            <a:ext cx="8382000" cy="7620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ANSWER # 17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21224" y="772108"/>
            <a:ext cx="834915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 b="1" dirty="0"/>
              <a:t>DOXXING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5800" y="47244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sz="8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586" y="3429000"/>
            <a:ext cx="3149283" cy="2920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07628" y="76200"/>
            <a:ext cx="878397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18</a:t>
            </a:r>
            <a:br>
              <a:rPr lang="en-US" sz="36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MUSIC</a:t>
            </a:r>
            <a:endParaRPr lang="en-US" sz="36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2-PARTER</a:t>
            </a:r>
            <a:endParaRPr lang="en-US" sz="36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7628" y="1752600"/>
            <a:ext cx="8077200" cy="3612961"/>
          </a:xfrm>
        </p:spPr>
        <p:txBody>
          <a:bodyPr/>
          <a:lstStyle/>
          <a:p>
            <a:pPr marL="800100" lvl="2" indent="0" algn="ctr">
              <a:buNone/>
            </a:pPr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TWO SONGS WITH THE WORD “ALWAYS” IN THE TITLE REACHED #1 ON THE U.S. BILLBOARD CHART IN THE 1990s?</a:t>
            </a:r>
          </a:p>
        </p:txBody>
      </p:sp>
    </p:spTree>
    <p:extLst>
      <p:ext uri="{BB962C8B-B14F-4D97-AF65-F5344CB8AC3E}">
        <p14:creationId xmlns:p14="http://schemas.microsoft.com/office/powerpoint/2010/main" val="40568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9180" y="-29189"/>
            <a:ext cx="8382000" cy="937391"/>
          </a:xfrm>
        </p:spPr>
        <p:txBody>
          <a:bodyPr/>
          <a:lstStyle/>
          <a:p>
            <a:br>
              <a:rPr lang="en-US" sz="4200" b="1" dirty="0"/>
            </a:br>
            <a:r>
              <a:rPr lang="en-US" sz="4200" b="1" dirty="0">
                <a:solidFill>
                  <a:srgbClr val="FFFF00"/>
                </a:solidFill>
              </a:rPr>
              <a:t>ANSWER # 18</a:t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346" y="1319421"/>
            <a:ext cx="83820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1835004"/>
            <a:ext cx="32766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20761" y="1113812"/>
            <a:ext cx="3733800" cy="7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4180" y="1073003"/>
            <a:ext cx="4478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282" y="685800"/>
            <a:ext cx="8343631" cy="2120932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6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“I WILL ALWAYS LOVE YOU”</a:t>
            </a:r>
            <a:br>
              <a:rPr lang="en-US" sz="6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(WHITNEY HOUSTON)</a:t>
            </a:r>
          </a:p>
          <a:p>
            <a:pPr algn="ctr"/>
            <a:r>
              <a:rPr lang="en-US" sz="6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“ALWAYS BE MY BABY”</a:t>
            </a:r>
            <a:br>
              <a:rPr lang="en-US" sz="6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(MARIAH CAREY)</a:t>
            </a:r>
          </a:p>
          <a:p>
            <a:pPr algn="ctr"/>
            <a:endParaRPr lang="en-US" sz="8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897" y="228600"/>
            <a:ext cx="8155172" cy="1143000"/>
          </a:xfrm>
        </p:spPr>
        <p:txBody>
          <a:bodyPr/>
          <a:lstStyle/>
          <a:p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QUESTION # 19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ON THE ROAD AGAIN</a:t>
            </a:r>
            <a:br>
              <a:rPr lang="en-US" sz="4200" b="1" dirty="0">
                <a:cs typeface="Arial" charset="0"/>
              </a:rPr>
            </a:br>
            <a:endParaRPr lang="en-US" sz="4200" b="1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548" y="1600200"/>
            <a:ext cx="7393869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500" b="1" dirty="0"/>
              <a:t>FOUNDED IN 1856, WHAT COMPANY INTRODUCED A NUMBERING SYSTEM FOR U.S. HIGHWAYS IN 1917?</a:t>
            </a:r>
          </a:p>
        </p:txBody>
      </p:sp>
    </p:spTree>
    <p:extLst>
      <p:ext uri="{BB962C8B-B14F-4D97-AF65-F5344CB8AC3E}">
        <p14:creationId xmlns:p14="http://schemas.microsoft.com/office/powerpoint/2010/main" val="26847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9228" y="-228600"/>
            <a:ext cx="8382000" cy="762000"/>
          </a:xfrm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ANSWER # 19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5800" y="47244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sz="8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28" y="-152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AWARDS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162800" cy="4525963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4800" b="1" dirty="0">
                <a:solidFill>
                  <a:srgbClr val="FFFF00"/>
                </a:solidFill>
              </a:rPr>
              <a:t>THE ONLY OSCAR WINNER ALSO TO WIN A NOBEL PRIZE, WHO WON THE OSCAR FOR ADAPTING HIS OWN WORK?</a:t>
            </a:r>
          </a:p>
        </p:txBody>
      </p:sp>
    </p:spTree>
    <p:extLst>
      <p:ext uri="{BB962C8B-B14F-4D97-AF65-F5344CB8AC3E}">
        <p14:creationId xmlns:p14="http://schemas.microsoft.com/office/powerpoint/2010/main" val="36514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-25400"/>
            <a:ext cx="8441871" cy="1143000"/>
          </a:xfrm>
        </p:spPr>
        <p:txBody>
          <a:bodyPr/>
          <a:lstStyle/>
          <a:p>
            <a:r>
              <a:rPr lang="en-US" sz="4200" b="1" dirty="0">
                <a:cs typeface="Arial" charset="0"/>
              </a:rPr>
              <a:t>ANSWER #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604" y="1219200"/>
            <a:ext cx="8229602" cy="2743200"/>
          </a:xfrm>
        </p:spPr>
        <p:txBody>
          <a:bodyPr/>
          <a:lstStyle/>
          <a:p>
            <a:pPr marL="0" indent="0" algn="ctr">
              <a:buNone/>
            </a:pPr>
            <a:br>
              <a:rPr lang="en-US" sz="6000" b="1" dirty="0">
                <a:solidFill>
                  <a:srgbClr val="5C4600"/>
                </a:solidFill>
              </a:rPr>
            </a:br>
            <a:endParaRPr lang="en-US" sz="6000" b="1" dirty="0">
              <a:solidFill>
                <a:srgbClr val="5C46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0" y="1418789"/>
            <a:ext cx="4191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33400" y="1060533"/>
            <a:ext cx="7162800" cy="7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800" dirty="0">
                <a:solidFill>
                  <a:srgbClr val="1A4E34"/>
                </a:solidFill>
              </a:rPr>
              <a:t>BUICK SKYLARK</a:t>
            </a:r>
          </a:p>
          <a:p>
            <a:r>
              <a:rPr lang="en-US" sz="6800" b="1" dirty="0">
                <a:solidFill>
                  <a:srgbClr val="C00000"/>
                </a:solidFill>
              </a:rPr>
              <a:t>OLDSMOBILE FIESTA</a:t>
            </a:r>
          </a:p>
          <a:p>
            <a:r>
              <a:rPr lang="en-US" sz="6800" dirty="0">
                <a:solidFill>
                  <a:srgbClr val="1A4E34"/>
                </a:solidFill>
              </a:rPr>
              <a:t>CADILLAC ELDORADO</a:t>
            </a:r>
            <a:endParaRPr lang="en-US" sz="6800" b="1" dirty="0">
              <a:solidFill>
                <a:srgbClr val="1A4E3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971" y="3137056"/>
            <a:ext cx="3390900" cy="225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754063"/>
          </a:xfrm>
        </p:spPr>
        <p:txBody>
          <a:bodyPr/>
          <a:lstStyle/>
          <a:p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ANSWER # 20</a:t>
            </a:r>
          </a:p>
        </p:txBody>
      </p:sp>
      <p:sp>
        <p:nvSpPr>
          <p:cNvPr id="2" name="AutoShape 2" descr="Image result for surgeon's phot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surgeon's phot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358" y="1287463"/>
            <a:ext cx="8229600" cy="1227137"/>
          </a:xfrm>
        </p:spPr>
        <p:txBody>
          <a:bodyPr/>
          <a:lstStyle/>
          <a:p>
            <a:pPr marL="0" indent="0" algn="ctr">
              <a:buNone/>
            </a:pPr>
            <a:endParaRPr lang="en-US" sz="138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115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838201"/>
            <a:ext cx="852593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GEORGE BERNARD SHAW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828" y="4038600"/>
            <a:ext cx="4333875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48" y="5791200"/>
            <a:ext cx="8229600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</a:t>
            </a:r>
          </a:p>
          <a:p>
            <a:pPr marL="0" indent="0" algn="ctr">
              <a:buNone/>
            </a:pPr>
            <a:r>
              <a:rPr lang="en-US" sz="2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FACEBOOK.COM/TRIVIAMARYLAND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828800"/>
            <a:ext cx="630470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>
              <a:defRPr/>
            </a:pPr>
            <a:br>
              <a:rPr lang="en-US" sz="4200" b="1" dirty="0">
                <a:latin typeface="+mn-lt"/>
                <a:cs typeface="Arial" pitchFamily="34" charset="0"/>
              </a:rPr>
            </a:br>
            <a:r>
              <a:rPr lang="en-US" sz="4200" b="1" dirty="0">
                <a:latin typeface="+mn-lt"/>
                <a:cs typeface="Arial" pitchFamily="34" charset="0"/>
              </a:rPr>
              <a:t>TIEBREAKER</a:t>
            </a:r>
            <a:br>
              <a:rPr lang="en-US" sz="4200" b="1" dirty="0">
                <a:latin typeface="+mn-lt"/>
                <a:cs typeface="Arial" pitchFamily="34" charset="0"/>
              </a:rPr>
            </a:br>
            <a:endParaRPr lang="en-US" sz="4200" b="1" dirty="0">
              <a:latin typeface="+mn-lt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39925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WHAT WAS THE ATTENDANCE OF THE 2018 PREAKNESS STAKES?</a:t>
            </a:r>
          </a:p>
        </p:txBody>
      </p:sp>
    </p:spTree>
    <p:extLst>
      <p:ext uri="{BB962C8B-B14F-4D97-AF65-F5344CB8AC3E}">
        <p14:creationId xmlns:p14="http://schemas.microsoft.com/office/powerpoint/2010/main" val="276177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1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TIEBREAKER ANSWER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0371" y="1600200"/>
            <a:ext cx="51054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41230" cy="2590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9000" b="1" dirty="0">
                <a:solidFill>
                  <a:schemeClr val="tx2">
                    <a:lumMod val="75000"/>
                  </a:schemeClr>
                </a:solidFill>
              </a:rPr>
              <a:t>134,487</a:t>
            </a:r>
          </a:p>
          <a:p>
            <a:pPr marL="0" indent="0" algn="ctr">
              <a:buNone/>
            </a:pPr>
            <a:br>
              <a:rPr lang="en-US" sz="6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19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11410" y="533400"/>
            <a:ext cx="8229600" cy="990600"/>
          </a:xfrm>
        </p:spPr>
        <p:txBody>
          <a:bodyPr/>
          <a:lstStyle/>
          <a:p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  <a:t>QUESTION # 3</a:t>
            </a:r>
            <a:br>
              <a:rPr lang="en-US" sz="4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</a:br>
            <a:r>
              <a:rPr lang="en-US" sz="4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  <a:t>COMEDY</a:t>
            </a:r>
            <a:br>
              <a:rPr lang="en-US" sz="4200" b="1" dirty="0">
                <a:solidFill>
                  <a:srgbClr val="006666"/>
                </a:solidFill>
                <a:cs typeface="Arial" charset="0"/>
              </a:rPr>
            </a:b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4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905" y="1447800"/>
            <a:ext cx="6964610" cy="41148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4200" b="1" dirty="0">
                <a:solidFill>
                  <a:schemeClr val="bg1"/>
                </a:solidFill>
              </a:rPr>
              <a:t>WHOSE COMEDY ALBUM “RETALIATION” DEBUTED AT #4 ON THE </a:t>
            </a:r>
            <a:r>
              <a:rPr lang="en-US" sz="4200" b="1" u="sng" dirty="0">
                <a:solidFill>
                  <a:schemeClr val="bg1"/>
                </a:solidFill>
              </a:rPr>
              <a:t>BILLBOARD</a:t>
            </a:r>
            <a:r>
              <a:rPr lang="en-US" sz="4200" b="1" dirty="0">
                <a:solidFill>
                  <a:schemeClr val="bg1"/>
                </a:solidFill>
              </a:rPr>
              <a:t> CHART IN 2005, THE HIGHEST-CHARTING ALBUM DEBUT BY A COMEDIAN SINCE STEVE MARTIN’S “A WILD AND CRAZY GUY” IN 1978?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929"/>
            <a:ext cx="8229600" cy="1022754"/>
          </a:xfrm>
        </p:spPr>
        <p:txBody>
          <a:bodyPr/>
          <a:lstStyle/>
          <a:p>
            <a:r>
              <a:rPr lang="en-US" sz="4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Arial" charset="0"/>
              </a:rPr>
              <a:t>ANSWER # 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016057"/>
            <a:ext cx="4572000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3800" dirty="0">
                <a:solidFill>
                  <a:schemeClr val="bg1"/>
                </a:solidFill>
              </a:rPr>
              <a:t>DANE COOK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"/>
          <a:stretch/>
        </p:blipFill>
        <p:spPr>
          <a:xfrm>
            <a:off x="5715000" y="1371600"/>
            <a:ext cx="3168624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72" y="304800"/>
            <a:ext cx="8382000" cy="990600"/>
          </a:xfrm>
        </p:spPr>
        <p:txBody>
          <a:bodyPr/>
          <a:lstStyle/>
          <a:p>
            <a:pPr>
              <a:defRPr/>
            </a:pPr>
            <a:br>
              <a:rPr lang="en-US" sz="28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QUESTION # 4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MOVIES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4-PARTER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435740" y="2133600"/>
            <a:ext cx="835037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5900" b="1" dirty="0">
                <a:solidFill>
                  <a:schemeClr val="tx2">
                    <a:lumMod val="50000"/>
                  </a:schemeClr>
                </a:solidFill>
                <a:sym typeface="Calibri" panose="020F0502020204030204" pitchFamily="34" charset="0"/>
              </a:rPr>
              <a:t>ACCORDING TO U.S. BOX OFFICE, WHAT ARE THE FOUR HIGHEST-GROSSING MOVIES DIRECTED BY ROBERT ZEMECKIS?</a:t>
            </a:r>
          </a:p>
          <a:p>
            <a:pPr algn="ctr"/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156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38200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4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4421" y="6096000"/>
            <a:ext cx="885108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85694" y="195649"/>
            <a:ext cx="43011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8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553528" y="854132"/>
            <a:ext cx="815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6800" b="1" dirty="0">
                <a:solidFill>
                  <a:srgbClr val="1A4E34"/>
                </a:solidFill>
              </a:rPr>
              <a:t>FORREST GUMP</a:t>
            </a:r>
          </a:p>
          <a:p>
            <a:pPr marL="0" indent="0" algn="ctr"/>
            <a:r>
              <a:rPr lang="en-US" altLang="en-US" sz="6800" b="1" dirty="0">
                <a:solidFill>
                  <a:schemeClr val="tx2">
                    <a:lumMod val="50000"/>
                  </a:schemeClr>
                </a:solidFill>
              </a:rPr>
              <a:t>CAST AWAY</a:t>
            </a:r>
          </a:p>
          <a:p>
            <a:pPr marL="0" indent="0" algn="ctr"/>
            <a:r>
              <a:rPr lang="en-US" altLang="en-US" sz="6800" b="1" dirty="0">
                <a:solidFill>
                  <a:srgbClr val="1A4E34"/>
                </a:solidFill>
              </a:rPr>
              <a:t>BACK TO THE FUTURE</a:t>
            </a:r>
          </a:p>
          <a:p>
            <a:pPr marL="0" indent="0" algn="ctr"/>
            <a:r>
              <a:rPr lang="en-US" altLang="en-US" sz="6800" b="1" dirty="0">
                <a:solidFill>
                  <a:schemeClr val="tx2">
                    <a:lumMod val="50000"/>
                  </a:schemeClr>
                </a:solidFill>
              </a:rPr>
              <a:t>THE POLAR EXPRESS</a:t>
            </a:r>
          </a:p>
        </p:txBody>
      </p:sp>
    </p:spTree>
    <p:extLst>
      <p:ext uri="{BB962C8B-B14F-4D97-AF65-F5344CB8AC3E}">
        <p14:creationId xmlns:p14="http://schemas.microsoft.com/office/powerpoint/2010/main" val="763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138518</TotalTime>
  <Words>568</Words>
  <Application>Microsoft Office PowerPoint</Application>
  <PresentationFormat>On-screen Show (4:3)</PresentationFormat>
  <Paragraphs>308</Paragraphs>
  <Slides>53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Berlin Sans FB Demi</vt:lpstr>
      <vt:lpstr>Calibri</vt:lpstr>
      <vt:lpstr>Arial</vt:lpstr>
      <vt:lpstr>Algerian</vt:lpstr>
      <vt:lpstr>1_Office Theme</vt:lpstr>
      <vt:lpstr>TRIVIAMARYLAND WORLD SERIES </vt:lpstr>
      <vt:lpstr> QUESTION # 1 U.S. STATES</vt:lpstr>
      <vt:lpstr>ANSWER # 1</vt:lpstr>
      <vt:lpstr> QUESTION # 2 AUTOMOBILES 3-PARTER</vt:lpstr>
      <vt:lpstr>ANSWER # 2</vt:lpstr>
      <vt:lpstr> QUESTION # 3 COMEDY  </vt:lpstr>
      <vt:lpstr>ANSWER # 3</vt:lpstr>
      <vt:lpstr> QUESTION # 4 MOVIES 4-PARTER</vt:lpstr>
      <vt:lpstr>ANSWER # 4</vt:lpstr>
      <vt:lpstr> QUESTION # 5 NOTABLE WOMEN</vt:lpstr>
      <vt:lpstr>ANSWER # 5</vt:lpstr>
      <vt:lpstr>QUESTION # 6</vt:lpstr>
      <vt:lpstr>   </vt:lpstr>
      <vt:lpstr>   </vt:lpstr>
      <vt:lpstr>   </vt:lpstr>
      <vt:lpstr>   </vt:lpstr>
      <vt:lpstr>   </vt:lpstr>
      <vt:lpstr>  QUESTION # 7 ANIMALS </vt:lpstr>
      <vt:lpstr>ANSWER # 7</vt:lpstr>
      <vt:lpstr>QUESTION # 8 SOCCER 3-PARTER </vt:lpstr>
      <vt:lpstr> ANSWER # 8</vt:lpstr>
      <vt:lpstr>  QUESTION # 9 IN THE NEWS </vt:lpstr>
      <vt:lpstr> ANSWER # 9</vt:lpstr>
      <vt:lpstr>      </vt:lpstr>
      <vt:lpstr>PowerPoint Presentation</vt:lpstr>
      <vt:lpstr>HALFTIME </vt:lpstr>
      <vt:lpstr> QUESTION # 11 SCIENCE TERMS</vt:lpstr>
      <vt:lpstr>ANSWER # 11</vt:lpstr>
      <vt:lpstr> QUESTION # 12 U.S. PRESIDENTS 3-PARTER</vt:lpstr>
      <vt:lpstr>ANSWER # 12</vt:lpstr>
      <vt:lpstr> QUESTION # 13 FOOD &amp; DRINK </vt:lpstr>
      <vt:lpstr>ANSWER # 13</vt:lpstr>
      <vt:lpstr>PowerPoint Presentation</vt:lpstr>
      <vt:lpstr> ANSWER # 14 </vt:lpstr>
      <vt:lpstr>PowerPoint Presentation</vt:lpstr>
      <vt:lpstr>PowerPoint Presentation</vt:lpstr>
      <vt:lpstr>QUESTION # 16</vt:lpstr>
      <vt:lpstr>   </vt:lpstr>
      <vt:lpstr>  </vt:lpstr>
      <vt:lpstr>  </vt:lpstr>
      <vt:lpstr>  </vt:lpstr>
      <vt:lpstr>  </vt:lpstr>
      <vt:lpstr> QUESTION # 17 TECHNOLOGY </vt:lpstr>
      <vt:lpstr> ANSWER # 17</vt:lpstr>
      <vt:lpstr>PowerPoint Presentation</vt:lpstr>
      <vt:lpstr> ANSWER # 18 </vt:lpstr>
      <vt:lpstr> QUESTION # 19 ON THE ROAD AGAIN </vt:lpstr>
      <vt:lpstr> ANSWER # 19</vt:lpstr>
      <vt:lpstr> QUESTION # 20 BET UP TO 15 POINTS AWARDS</vt:lpstr>
      <vt:lpstr>ANSWER # 20</vt:lpstr>
      <vt:lpstr>TRIVIAMARYLAND </vt:lpstr>
      <vt:lpstr> TIEBREAKER 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8729</cp:revision>
  <cp:lastPrinted>2016-06-16T12:22:30Z</cp:lastPrinted>
  <dcterms:created xsi:type="dcterms:W3CDTF">2007-02-10T13:01:25Z</dcterms:created>
  <dcterms:modified xsi:type="dcterms:W3CDTF">2018-06-24T14:21:00Z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-1458938825</vt:i4>
  </property>
  <property fmtid="{D5CDD505-2E9C-101B-9397-08002B2CF9AE}" pid="3" name="_NewReviewCycle">
    <vt:lpwstr/>
  </property>
  <property fmtid="{D5CDD505-2E9C-101B-9397-08002B2CF9AE}" pid="4" name="_EmailSubject">
    <vt:lpwstr>World Series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1373386483</vt:i4>
  </property>
</Properties>
</file>