
<file path=[Content_Types].xml><?xml version="1.0" encoding="utf-8"?>
<Types xmlns="http://schemas.openxmlformats.org/package/2006/content-types">
  <Default Extension="fntdata" ContentType="application/x-fontdata"/>
  <Default Extension="jfif"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355" r:id="rId3"/>
    <p:sldId id="257" r:id="rId4"/>
    <p:sldId id="258" r:id="rId5"/>
    <p:sldId id="353" r:id="rId6"/>
    <p:sldId id="354" r:id="rId7"/>
    <p:sldId id="302" r:id="rId8"/>
    <p:sldId id="303" r:id="rId9"/>
    <p:sldId id="348" r:id="rId10"/>
    <p:sldId id="349" r:id="rId11"/>
    <p:sldId id="265" r:id="rId12"/>
    <p:sldId id="266" r:id="rId13"/>
    <p:sldId id="267" r:id="rId14"/>
    <p:sldId id="268" r:id="rId15"/>
    <p:sldId id="269" r:id="rId16"/>
    <p:sldId id="272" r:id="rId17"/>
    <p:sldId id="270" r:id="rId18"/>
    <p:sldId id="271" r:id="rId19"/>
    <p:sldId id="275" r:id="rId20"/>
    <p:sldId id="276" r:id="rId21"/>
    <p:sldId id="273" r:id="rId22"/>
    <p:sldId id="274" r:id="rId23"/>
    <p:sldId id="315" r:id="rId24"/>
    <p:sldId id="316" r:id="rId25"/>
    <p:sldId id="279" r:id="rId26"/>
    <p:sldId id="280" r:id="rId27"/>
    <p:sldId id="281" r:id="rId28"/>
    <p:sldId id="313" r:id="rId29"/>
    <p:sldId id="314" r:id="rId30"/>
    <p:sldId id="336" r:id="rId31"/>
    <p:sldId id="337" r:id="rId32"/>
    <p:sldId id="346" r:id="rId33"/>
    <p:sldId id="347" r:id="rId34"/>
    <p:sldId id="323" r:id="rId35"/>
    <p:sldId id="322" r:id="rId36"/>
    <p:sldId id="290" r:id="rId37"/>
    <p:sldId id="291" r:id="rId38"/>
    <p:sldId id="338" r:id="rId39"/>
    <p:sldId id="339" r:id="rId40"/>
    <p:sldId id="340" r:id="rId41"/>
    <p:sldId id="342" r:id="rId42"/>
    <p:sldId id="341" r:id="rId43"/>
    <p:sldId id="343" r:id="rId44"/>
    <p:sldId id="298" r:id="rId45"/>
    <p:sldId id="299" r:id="rId46"/>
    <p:sldId id="344" r:id="rId47"/>
    <p:sldId id="345" r:id="rId48"/>
    <p:sldId id="311" r:id="rId49"/>
    <p:sldId id="278" r:id="rId50"/>
    <p:sldId id="332" r:id="rId51"/>
    <p:sldId id="333" r:id="rId52"/>
    <p:sldId id="306" r:id="rId53"/>
    <p:sldId id="307" r:id="rId54"/>
    <p:sldId id="308" r:id="rId55"/>
  </p:sldIdLst>
  <p:sldSz cx="12192000" cy="6858000"/>
  <p:notesSz cx="6858000" cy="9144000"/>
  <p:embeddedFontLst>
    <p:embeddedFont>
      <p:font typeface="Broadway" panose="04040905080B02020502" pitchFamily="82" charset="0"/>
      <p:regular r:id="rId57"/>
    </p:embeddedFont>
    <p:embeddedFont>
      <p:font typeface="Candara" panose="020E0502030303020204" pitchFamily="34" charset="0"/>
      <p:regular r:id="rId58"/>
      <p:bold r:id="rId59"/>
      <p:italic r:id="rId60"/>
      <p:boldItalic r:id="rId61"/>
    </p:embeddedFont>
    <p:embeddedFont>
      <p:font typeface="Caveat" panose="020B0604020202020204" charset="0"/>
      <p:regular r:id="rId62"/>
      <p:bold r:id="rId63"/>
    </p:embeddedFont>
    <p:embeddedFont>
      <p:font typeface="Overlock"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S0SNsGpDeZK4zBp1qP+5MTLIz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D17"/>
    <a:srgbClr val="222664"/>
    <a:srgbClr val="000000"/>
    <a:srgbClr val="F8F8F8"/>
    <a:srgbClr val="FEFFFF"/>
    <a:srgbClr val="FFFFFF"/>
    <a:srgbClr val="FCFCFC"/>
    <a:srgbClr val="1E792C"/>
    <a:srgbClr val="436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44" autoAdjust="0"/>
    <p:restoredTop sz="94660"/>
  </p:normalViewPr>
  <p:slideViewPr>
    <p:cSldViewPr snapToGrid="0">
      <p:cViewPr varScale="1">
        <p:scale>
          <a:sx n="69" d="100"/>
          <a:sy n="69" d="100"/>
        </p:scale>
        <p:origin x="1122"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67" name="Google Shape;1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13</a:t>
            </a:fld>
            <a:endParaRPr sz="1200" b="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79" name="Google Shape;17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14</a:t>
            </a:fld>
            <a:endParaRPr sz="1200" b="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07" name="Google Shape;2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16</a:t>
            </a:fld>
            <a:endParaRPr sz="1200" b="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00" name="Google Shape;20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18</a:t>
            </a:fld>
            <a:endParaRPr sz="1200" b="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19</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20</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 name="Google Shape;9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4" name="Google Shape;21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21" name="Google Shape;2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4" name="Google Shape;21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19845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21" name="Google Shape;2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92732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14" name="Google Shape;31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821653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13654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4" name="Google Shape;21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1076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21" name="Google Shape;2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9169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14" name="Google Shape;31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2509615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3140595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116086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536845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3" name="Google Shape;34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69" name="Google Shape;16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38</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656613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81" name="Google Shape;181;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39</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157096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996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4" name="Google Shape;21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5351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05" name="Google Shape;205;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41</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705623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7473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3" name="Google Shape;213;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43</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476437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05" name="Google Shape;40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44</a:t>
            </a:fld>
            <a:endParaRPr sz="1200" b="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12" name="Google Shape;41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45</a:t>
            </a:fld>
            <a:endParaRPr sz="1200" b="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4" name="Google Shape;21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5080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21" name="Google Shape;2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2979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3582366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50" name="Google Shape;45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50</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06617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21" name="Google Shape;2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8375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 name="Google Shape;45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57" name="Google Shape;45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a:solidFill>
                  <a:schemeClr val="dk1"/>
                </a:solidFill>
                <a:latin typeface="Arial"/>
                <a:ea typeface="Arial"/>
                <a:cs typeface="Arial"/>
                <a:sym typeface="Arial"/>
              </a:rPr>
              <a:t>51</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152526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 name="Google Shape;47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42" name="Google Shape;44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4" name="Google Shape;21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212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21" name="Google Shape;2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821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5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3"/>
          <p:cNvSpPr>
            <a:spLocks noGrp="1"/>
          </p:cNvSpPr>
          <p:nvPr>
            <p:ph type="pic" idx="2"/>
          </p:nvPr>
        </p:nvSpPr>
        <p:spPr>
          <a:xfrm>
            <a:off x="5183188" y="987425"/>
            <a:ext cx="6172200" cy="4873625"/>
          </a:xfrm>
          <a:prstGeom prst="rect">
            <a:avLst/>
          </a:prstGeom>
          <a:noFill/>
          <a:ln>
            <a:noFill/>
          </a:ln>
        </p:spPr>
      </p:sp>
      <p:sp>
        <p:nvSpPr>
          <p:cNvPr id="68" name="Google Shape;68;p6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t="20000" r="26000" b="20000"/>
          </a:stretch>
        </a:blipFill>
        <a:effectLst/>
      </p:bgPr>
    </p:bg>
    <p:spTree>
      <p:nvGrpSpPr>
        <p:cNvPr id="1" name="Shape 88"/>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7152" y="676656"/>
            <a:ext cx="1805007" cy="5207136"/>
          </a:xfrm>
          <a:prstGeom prst="rect">
            <a:avLst/>
          </a:prstGeom>
        </p:spPr>
      </p:pic>
      <p:sp>
        <p:nvSpPr>
          <p:cNvPr id="3" name="TextBox 2"/>
          <p:cNvSpPr txBox="1"/>
          <p:nvPr/>
        </p:nvSpPr>
        <p:spPr>
          <a:xfrm>
            <a:off x="4507992" y="2130552"/>
            <a:ext cx="1252728" cy="461665"/>
          </a:xfrm>
          <a:prstGeom prst="rect">
            <a:avLst/>
          </a:prstGeom>
          <a:noFill/>
        </p:spPr>
        <p:txBody>
          <a:bodyPr wrap="square" rtlCol="0">
            <a:spAutoFit/>
          </a:bodyPr>
          <a:lstStyle/>
          <a:p>
            <a:pPr algn="ctr"/>
            <a:r>
              <a:rPr lang="en-US" sz="2400" dirty="0">
                <a:ln>
                  <a:solidFill>
                    <a:srgbClr val="222664"/>
                  </a:solidFill>
                </a:ln>
                <a:solidFill>
                  <a:srgbClr val="DE8D17"/>
                </a:solidFill>
                <a:latin typeface="Broadway" panose="04040905080B02020502" pitchFamily="82" charset="0"/>
              </a:rPr>
              <a:t>LXVIII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2"/>
        <p:cNvGrpSpPr/>
        <p:nvPr/>
      </p:nvGrpSpPr>
      <p:grpSpPr>
        <a:xfrm>
          <a:off x="0" y="0"/>
          <a:ext cx="0" cy="0"/>
          <a:chOff x="0" y="0"/>
          <a:chExt cx="0" cy="0"/>
        </a:xfrm>
      </p:grpSpPr>
      <p:sp>
        <p:nvSpPr>
          <p:cNvPr id="223" name="Google Shape;223;p70"/>
          <p:cNvSpPr txBox="1">
            <a:spLocks noGrp="1"/>
          </p:cNvSpPr>
          <p:nvPr>
            <p:ph type="title"/>
          </p:nvPr>
        </p:nvSpPr>
        <p:spPr>
          <a:xfrm>
            <a:off x="4838700" y="0"/>
            <a:ext cx="25146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3200"/>
              <a:buFont typeface="Candara"/>
              <a:buNone/>
            </a:pPr>
            <a:r>
              <a:rPr lang="en-US" sz="3200" b="1" dirty="0">
                <a:solidFill>
                  <a:srgbClr val="FF0000"/>
                </a:solidFill>
                <a:latin typeface="Candara"/>
                <a:ea typeface="Candara"/>
                <a:cs typeface="Candara"/>
                <a:sym typeface="Candara"/>
              </a:rPr>
              <a:t>ANSWER # 4</a:t>
            </a:r>
            <a:endParaRPr dirty="0"/>
          </a:p>
        </p:txBody>
      </p:sp>
      <p:sp>
        <p:nvSpPr>
          <p:cNvPr id="5" name="TextBox 4"/>
          <p:cNvSpPr txBox="1"/>
          <p:nvPr/>
        </p:nvSpPr>
        <p:spPr>
          <a:xfrm>
            <a:off x="0" y="261689"/>
            <a:ext cx="12191998" cy="3785652"/>
          </a:xfrm>
          <a:prstGeom prst="rect">
            <a:avLst/>
          </a:prstGeom>
          <a:noFill/>
        </p:spPr>
        <p:txBody>
          <a:bodyPr wrap="square" rtlCol="0">
            <a:spAutoFit/>
          </a:bodyPr>
          <a:lstStyle/>
          <a:p>
            <a:pPr>
              <a:buClr>
                <a:schemeClr val="bg1">
                  <a:lumMod val="75000"/>
                </a:schemeClr>
              </a:buClr>
            </a:pPr>
            <a:r>
              <a:rPr lang="en-US" sz="8000" b="1" dirty="0">
                <a:solidFill>
                  <a:srgbClr val="FFC000"/>
                </a:solidFill>
                <a:latin typeface="Candara" panose="020E0502030303020204" pitchFamily="34" charset="0"/>
              </a:rPr>
              <a:t>• PETER JENNINGS</a:t>
            </a:r>
          </a:p>
          <a:p>
            <a:pPr>
              <a:buClr>
                <a:schemeClr val="bg1">
                  <a:lumMod val="75000"/>
                </a:schemeClr>
              </a:buClr>
            </a:pPr>
            <a:r>
              <a:rPr lang="en-US" sz="8000" b="1" dirty="0">
                <a:solidFill>
                  <a:schemeClr val="bg1">
                    <a:lumMod val="65000"/>
                  </a:schemeClr>
                </a:solidFill>
                <a:latin typeface="Candara" panose="020E0502030303020204" pitchFamily="34" charset="0"/>
              </a:rPr>
              <a:t>•</a:t>
            </a:r>
            <a:r>
              <a:rPr lang="en-US" sz="8000" b="1" dirty="0">
                <a:solidFill>
                  <a:srgbClr val="FFC000"/>
                </a:solidFill>
                <a:latin typeface="Candara" panose="020E0502030303020204" pitchFamily="34" charset="0"/>
              </a:rPr>
              <a:t>  </a:t>
            </a:r>
            <a:r>
              <a:rPr lang="en-US" sz="8000" b="1" dirty="0">
                <a:solidFill>
                  <a:schemeClr val="bg1">
                    <a:lumMod val="65000"/>
                  </a:schemeClr>
                </a:solidFill>
                <a:latin typeface="Candara" panose="020E0502030303020204" pitchFamily="34" charset="0"/>
              </a:rPr>
              <a:t>DAN RATHER</a:t>
            </a:r>
          </a:p>
          <a:p>
            <a:pPr>
              <a:buClr>
                <a:schemeClr val="bg1">
                  <a:lumMod val="75000"/>
                </a:schemeClr>
              </a:buClr>
            </a:pPr>
            <a:r>
              <a:rPr lang="en-US" sz="8000" b="1" dirty="0">
                <a:solidFill>
                  <a:srgbClr val="FFC000"/>
                </a:solidFill>
                <a:latin typeface="Candara" panose="020E0502030303020204" pitchFamily="34" charset="0"/>
              </a:rPr>
              <a:t>• TOM BROKAW</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577" y="3769365"/>
            <a:ext cx="5001492" cy="2930562"/>
          </a:xfrm>
          <a:prstGeom prst="rect">
            <a:avLst/>
          </a:prstGeom>
          <a:ln>
            <a:solidFill>
              <a:srgbClr val="FF0000"/>
            </a:solidFill>
          </a:ln>
        </p:spPr>
      </p:pic>
    </p:spTree>
    <p:extLst>
      <p:ext uri="{BB962C8B-B14F-4D97-AF65-F5344CB8AC3E}">
        <p14:creationId xmlns:p14="http://schemas.microsoft.com/office/powerpoint/2010/main" val="377326398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CD9B"/>
        </a:solidFill>
        <a:effectLst/>
      </p:bgPr>
    </p:bg>
    <p:spTree>
      <p:nvGrpSpPr>
        <p:cNvPr id="1" name="Shape 153"/>
        <p:cNvGrpSpPr/>
        <p:nvPr/>
      </p:nvGrpSpPr>
      <p:grpSpPr>
        <a:xfrm>
          <a:off x="0" y="0"/>
          <a:ext cx="0" cy="0"/>
          <a:chOff x="0" y="0"/>
          <a:chExt cx="0" cy="0"/>
        </a:xfrm>
      </p:grpSpPr>
      <p:sp>
        <p:nvSpPr>
          <p:cNvPr id="154" name="Google Shape;154;p10"/>
          <p:cNvSpPr txBox="1">
            <a:spLocks noGrp="1"/>
          </p:cNvSpPr>
          <p:nvPr>
            <p:ph type="title"/>
          </p:nvPr>
        </p:nvSpPr>
        <p:spPr>
          <a:xfrm>
            <a:off x="-1" y="-143143"/>
            <a:ext cx="12192000" cy="99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ndara"/>
              <a:buNone/>
            </a:pPr>
            <a:br>
              <a:rPr lang="en-US" sz="4000" b="1" dirty="0">
                <a:solidFill>
                  <a:schemeClr val="lt1"/>
                </a:solidFill>
                <a:latin typeface="Candara"/>
                <a:ea typeface="Candara"/>
                <a:cs typeface="Candara"/>
                <a:sym typeface="Candara"/>
              </a:rPr>
            </a:br>
            <a:r>
              <a:rPr lang="en-US" sz="4000" b="1" dirty="0">
                <a:solidFill>
                  <a:srgbClr val="0070C0"/>
                </a:solidFill>
                <a:latin typeface="Candara"/>
                <a:ea typeface="Candara"/>
                <a:cs typeface="Candara"/>
                <a:sym typeface="Candara"/>
              </a:rPr>
              <a:t>QUESTION # 5</a:t>
            </a:r>
            <a:br>
              <a:rPr lang="en-US" sz="4000" b="1" dirty="0">
                <a:solidFill>
                  <a:srgbClr val="0070C0"/>
                </a:solidFill>
                <a:latin typeface="Candara"/>
                <a:ea typeface="Candara"/>
                <a:cs typeface="Candara"/>
                <a:sym typeface="Candara"/>
              </a:rPr>
            </a:br>
            <a:r>
              <a:rPr lang="en-US" sz="4000" b="1" dirty="0">
                <a:solidFill>
                  <a:srgbClr val="0070C0"/>
                </a:solidFill>
                <a:latin typeface="Candara"/>
                <a:ea typeface="Candara"/>
                <a:cs typeface="Candara"/>
                <a:sym typeface="Candara"/>
              </a:rPr>
              <a:t>THE WORLD</a:t>
            </a:r>
            <a:endParaRPr sz="4000" b="1" dirty="0">
              <a:solidFill>
                <a:srgbClr val="833C0B"/>
              </a:solidFill>
              <a:latin typeface="Candara"/>
              <a:ea typeface="Candara"/>
              <a:cs typeface="Candara"/>
              <a:sym typeface="Candara"/>
            </a:endParaRPr>
          </a:p>
        </p:txBody>
      </p:sp>
      <p:sp>
        <p:nvSpPr>
          <p:cNvPr id="155" name="Google Shape;155;p10"/>
          <p:cNvSpPr txBox="1">
            <a:spLocks noGrp="1"/>
          </p:cNvSpPr>
          <p:nvPr>
            <p:ph type="body" idx="1"/>
          </p:nvPr>
        </p:nvSpPr>
        <p:spPr>
          <a:xfrm>
            <a:off x="389313" y="1006173"/>
            <a:ext cx="11413375" cy="5768700"/>
          </a:xfrm>
          <a:prstGeom prst="rect">
            <a:avLst/>
          </a:prstGeom>
          <a:noFill/>
          <a:ln>
            <a:noFill/>
          </a:ln>
        </p:spPr>
        <p:txBody>
          <a:bodyPr spcFirstLastPara="1" wrap="square" lIns="91425" tIns="45700" rIns="91425" bIns="45700" anchor="t" anchorCtr="0">
            <a:noAutofit/>
          </a:bodyPr>
          <a:lstStyle/>
          <a:p>
            <a:pPr marL="0" lvl="0" indent="0" algn="ctr">
              <a:spcBef>
                <a:spcPts val="0"/>
              </a:spcBef>
              <a:buSzPts val="8000"/>
              <a:buNone/>
            </a:pPr>
            <a:r>
              <a:rPr lang="en-US" sz="8800" b="1" dirty="0">
                <a:solidFill>
                  <a:schemeClr val="tx1"/>
                </a:solidFill>
                <a:latin typeface="Candara"/>
                <a:sym typeface="Candara"/>
              </a:rPr>
              <a:t>BASED ON AREA, WHAT IS THE LARGEST LANDLOCKED COUNTRY THAT IS NOT IN AFRICA OR ASIA? </a:t>
            </a:r>
          </a:p>
        </p:txBody>
      </p:sp>
    </p:spTree>
  </p:cSld>
  <p:clrMapOvr>
    <a:masterClrMapping/>
  </p:clrMapOvr>
  <mc:AlternateContent xmlns:mc="http://schemas.openxmlformats.org/markup-compatibility/2006" xmlns:p14="http://schemas.microsoft.com/office/powerpoint/2010/main">
    <mc:Choice Requires="p14">
      <p:transition spd="slow">
        <p14:warp/>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1000"/>
                                        <p:tgtEl>
                                          <p:spTgt spid="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CD9B"/>
        </a:solidFill>
        <a:effectLst/>
      </p:bgPr>
    </p:bg>
    <p:spTree>
      <p:nvGrpSpPr>
        <p:cNvPr id="1" name="Shape 160"/>
        <p:cNvGrpSpPr/>
        <p:nvPr/>
      </p:nvGrpSpPr>
      <p:grpSpPr>
        <a:xfrm>
          <a:off x="0" y="0"/>
          <a:ext cx="0" cy="0"/>
          <a:chOff x="0" y="0"/>
          <a:chExt cx="0" cy="0"/>
        </a:xfrm>
      </p:grpSpPr>
      <p:sp>
        <p:nvSpPr>
          <p:cNvPr id="161" name="Google Shape;161;p11"/>
          <p:cNvSpPr txBox="1">
            <a:spLocks noGrp="1"/>
          </p:cNvSpPr>
          <p:nvPr>
            <p:ph type="title"/>
          </p:nvPr>
        </p:nvSpPr>
        <p:spPr>
          <a:xfrm>
            <a:off x="1981200" y="-77583"/>
            <a:ext cx="8229600" cy="83627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000"/>
              <a:buFont typeface="Candara"/>
              <a:buNone/>
            </a:pPr>
            <a:r>
              <a:rPr lang="en-US" sz="4000" b="1" dirty="0">
                <a:solidFill>
                  <a:srgbClr val="0070C0"/>
                </a:solidFill>
                <a:latin typeface="Candara"/>
                <a:ea typeface="Candara"/>
                <a:cs typeface="Candara"/>
                <a:sym typeface="Candara"/>
              </a:rPr>
              <a:t>ANSWER # 5</a:t>
            </a:r>
            <a:endParaRPr dirty="0"/>
          </a:p>
        </p:txBody>
      </p:sp>
      <p:sp>
        <p:nvSpPr>
          <p:cNvPr id="162" name="Google Shape;162;p11"/>
          <p:cNvSpPr txBox="1"/>
          <p:nvPr/>
        </p:nvSpPr>
        <p:spPr>
          <a:xfrm>
            <a:off x="0" y="438530"/>
            <a:ext cx="121920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latin typeface="Candara"/>
                <a:ea typeface="Candara"/>
                <a:cs typeface="Candara"/>
                <a:sym typeface="Candara"/>
              </a:rPr>
              <a:t>BOLIVIA</a:t>
            </a:r>
            <a:endParaRPr sz="3200" b="1" u="none" strike="noStrike" cap="none" dirty="0">
              <a:solidFill>
                <a:srgbClr val="000000"/>
              </a:solidFill>
              <a:latin typeface="Candara"/>
              <a:ea typeface="Candara"/>
              <a:cs typeface="Candara"/>
              <a:sym typeface="Candar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055"/>
          <a:stretch/>
        </p:blipFill>
        <p:spPr>
          <a:xfrm>
            <a:off x="2208627" y="1468078"/>
            <a:ext cx="7774746" cy="5273544"/>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500"/>
                                        <p:tgtEl>
                                          <p:spTgt spid="16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txBox="1">
            <a:spLocks noGrp="1"/>
          </p:cNvSpPr>
          <p:nvPr>
            <p:ph type="ctrTitle"/>
          </p:nvPr>
        </p:nvSpPr>
        <p:spPr>
          <a:xfrm>
            <a:off x="1981200" y="15816"/>
            <a:ext cx="82296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70C0"/>
              </a:buClr>
              <a:buSzPts val="7200"/>
              <a:buFont typeface="Candara"/>
              <a:buNone/>
            </a:pPr>
            <a:r>
              <a:rPr lang="en-US" sz="7200" b="1">
                <a:solidFill>
                  <a:srgbClr val="0070C0"/>
                </a:solidFill>
                <a:latin typeface="Candara"/>
                <a:ea typeface="Candara"/>
                <a:cs typeface="Candara"/>
                <a:sym typeface="Candara"/>
              </a:rPr>
              <a:t>QUESTION # 6</a:t>
            </a:r>
            <a:endParaRPr/>
          </a:p>
        </p:txBody>
      </p:sp>
      <p:sp>
        <p:nvSpPr>
          <p:cNvPr id="170" name="Google Shape;170;p12"/>
          <p:cNvSpPr txBox="1">
            <a:spLocks noGrp="1"/>
          </p:cNvSpPr>
          <p:nvPr>
            <p:ph type="subTitle" idx="1"/>
          </p:nvPr>
        </p:nvSpPr>
        <p:spPr>
          <a:xfrm>
            <a:off x="108064" y="1963846"/>
            <a:ext cx="11962015" cy="110468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70C0"/>
              </a:buClr>
              <a:buSzPts val="6600"/>
              <a:buNone/>
            </a:pPr>
            <a:r>
              <a:rPr lang="en-US" sz="6000" b="1" dirty="0">
                <a:solidFill>
                  <a:srgbClr val="0070C0"/>
                </a:solidFill>
                <a:latin typeface="Candara"/>
                <a:ea typeface="Candara"/>
                <a:cs typeface="Candara"/>
                <a:sym typeface="Candara"/>
              </a:rPr>
              <a:t>NAME THE MONTHS IN WHICH THE FOLLOWING EVENTS HAPPENED</a:t>
            </a:r>
            <a:endParaRPr sz="4000" b="1" dirty="0">
              <a:solidFill>
                <a:srgbClr val="0070C0"/>
              </a:solidFill>
              <a:latin typeface="Candara"/>
              <a:ea typeface="Candara"/>
              <a:cs typeface="Candara"/>
              <a:sym typeface="Candara"/>
            </a:endParaRPr>
          </a:p>
        </p:txBody>
      </p:sp>
      <p:pic>
        <p:nvPicPr>
          <p:cNvPr id="171" name="Google Shape;171;p12"/>
          <p:cNvPicPr preferRelativeResize="0"/>
          <p:nvPr/>
        </p:nvPicPr>
        <p:blipFill>
          <a:blip r:embed="rId3">
            <a:extLst>
              <a:ext uri="{28A0092B-C50C-407E-A947-70E740481C1C}">
                <a14:useLocalDpi xmlns:a14="http://schemas.microsoft.com/office/drawing/2010/main" val="0"/>
              </a:ext>
            </a:extLst>
          </a:blip>
          <a:stretch>
            <a:fillRect/>
          </a:stretch>
        </p:blipFill>
        <p:spPr>
          <a:xfrm>
            <a:off x="1379673" y="407536"/>
            <a:ext cx="9432654" cy="6042928"/>
          </a:xfrm>
          <a:prstGeom prst="rect">
            <a:avLst/>
          </a:prstGeom>
          <a:noFill/>
          <a:ln>
            <a:solidFill>
              <a:srgbClr val="0070C0"/>
            </a:solidFill>
          </a:ln>
        </p:spPr>
      </p:pic>
      <p:pic>
        <p:nvPicPr>
          <p:cNvPr id="172" name="Google Shape;172;p12"/>
          <p:cNvPicPr preferRelativeResize="0"/>
          <p:nvPr/>
        </p:nvPicPr>
        <p:blipFill>
          <a:blip r:embed="rId4">
            <a:extLst>
              <a:ext uri="{28A0092B-C50C-407E-A947-70E740481C1C}">
                <a14:useLocalDpi xmlns:a14="http://schemas.microsoft.com/office/drawing/2010/main" val="0"/>
              </a:ext>
            </a:extLst>
          </a:blip>
          <a:stretch>
            <a:fillRect/>
          </a:stretch>
        </p:blipFill>
        <p:spPr>
          <a:xfrm>
            <a:off x="1252973" y="407536"/>
            <a:ext cx="9559354" cy="6130744"/>
          </a:xfrm>
          <a:prstGeom prst="rect">
            <a:avLst/>
          </a:prstGeom>
          <a:noFill/>
          <a:ln>
            <a:solidFill>
              <a:srgbClr val="0070C0"/>
            </a:solidFill>
          </a:ln>
        </p:spPr>
      </p:pic>
      <p:pic>
        <p:nvPicPr>
          <p:cNvPr id="173" name="Google Shape;173;p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210" y="459118"/>
            <a:ext cx="10559580" cy="5939764"/>
          </a:xfrm>
          <a:prstGeom prst="rect">
            <a:avLst/>
          </a:prstGeom>
          <a:noFill/>
          <a:ln>
            <a:solidFill>
              <a:srgbClr val="0070C0"/>
            </a:solidFill>
          </a:ln>
        </p:spPr>
      </p:pic>
      <p:pic>
        <p:nvPicPr>
          <p:cNvPr id="174" name="Google Shape;174;p12"/>
          <p:cNvPicPr preferRelativeResize="0"/>
          <p:nvPr/>
        </p:nvPicPr>
        <p:blipFill>
          <a:blip r:embed="rId6">
            <a:extLst>
              <a:ext uri="{28A0092B-C50C-407E-A947-70E740481C1C}">
                <a14:useLocalDpi xmlns:a14="http://schemas.microsoft.com/office/drawing/2010/main" val="0"/>
              </a:ext>
            </a:extLst>
          </a:blip>
          <a:stretch>
            <a:fillRect/>
          </a:stretch>
        </p:blipFill>
        <p:spPr>
          <a:xfrm>
            <a:off x="1108366" y="499723"/>
            <a:ext cx="9975268" cy="5858555"/>
          </a:xfrm>
          <a:prstGeom prst="rect">
            <a:avLst/>
          </a:prstGeom>
          <a:noFill/>
          <a:ln>
            <a:solidFill>
              <a:srgbClr val="0070C0"/>
            </a:solidFill>
          </a:ln>
        </p:spPr>
      </p:pic>
      <p:pic>
        <p:nvPicPr>
          <p:cNvPr id="175" name="Google Shape;175;p12"/>
          <p:cNvPicPr preferRelativeResize="0"/>
          <p:nvPr/>
        </p:nvPicPr>
        <p:blipFill>
          <a:blip r:embed="rId7">
            <a:extLst>
              <a:ext uri="{28A0092B-C50C-407E-A947-70E740481C1C}">
                <a14:useLocalDpi xmlns:a14="http://schemas.microsoft.com/office/drawing/2010/main" val="0"/>
              </a:ext>
            </a:extLst>
          </a:blip>
          <a:stretch>
            <a:fillRect/>
          </a:stretch>
        </p:blipFill>
        <p:spPr>
          <a:xfrm>
            <a:off x="1718240" y="374872"/>
            <a:ext cx="8755520" cy="6108256"/>
          </a:xfrm>
          <a:prstGeom prst="rect">
            <a:avLst/>
          </a:prstGeom>
          <a:noFill/>
          <a:ln>
            <a:solidFill>
              <a:srgbClr val="0070C0"/>
            </a:solidFill>
          </a:ln>
        </p:spPr>
      </p:pic>
    </p:spTree>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0">
                                            <p:txEl>
                                              <p:pRg st="0" end="0"/>
                                            </p:txEl>
                                          </p:spTgt>
                                        </p:tgtEl>
                                      </p:cBhvr>
                                    </p:animEffect>
                                    <p:set>
                                      <p:cBhvr>
                                        <p:cTn id="7" dur="1" fill="hold">
                                          <p:stCondLst>
                                            <p:cond delay="500"/>
                                          </p:stCondLst>
                                        </p:cTn>
                                        <p:tgtEl>
                                          <p:spTgt spid="170">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9"/>
                                        </p:tgtEl>
                                      </p:cBhvr>
                                    </p:animEffect>
                                    <p:set>
                                      <p:cBhvr>
                                        <p:cTn id="10" dur="1" fill="hold">
                                          <p:stCondLst>
                                            <p:cond delay="500"/>
                                          </p:stCondLst>
                                        </p:cTn>
                                        <p:tgtEl>
                                          <p:spTgt spid="169"/>
                                        </p:tgtEl>
                                        <p:attrNameLst>
                                          <p:attrName>style.visibility</p:attrName>
                                        </p:attrNameLst>
                                      </p:cBhvr>
                                      <p:to>
                                        <p:strVal val="hidden"/>
                                      </p:to>
                                    </p:se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71"/>
                                        </p:tgtEl>
                                        <p:attrNameLst>
                                          <p:attrName>style.visibility</p:attrName>
                                        </p:attrNameLst>
                                      </p:cBhvr>
                                      <p:to>
                                        <p:strVal val="visible"/>
                                      </p:to>
                                    </p:set>
                                    <p:anim calcmode="lin" valueType="num">
                                      <p:cBhvr additive="base">
                                        <p:cTn id="14" dur="3000"/>
                                        <p:tgtEl>
                                          <p:spTgt spid="171"/>
                                        </p:tgtEl>
                                        <p:attrNameLst>
                                          <p:attrName>ppt_x</p:attrName>
                                        </p:attrNameLst>
                                      </p:cBhvr>
                                      <p:tavLst>
                                        <p:tav tm="0">
                                          <p:val>
                                            <p:strVal val="#ppt_x-1"/>
                                          </p:val>
                                        </p:tav>
                                        <p:tav tm="100000">
                                          <p:val>
                                            <p:strVal val="#ppt_x"/>
                                          </p:val>
                                        </p:tav>
                                      </p:tavLst>
                                    </p:anim>
                                  </p:childTnLst>
                                </p:cTn>
                              </p:par>
                            </p:childTnLst>
                          </p:cTn>
                        </p:par>
                        <p:par>
                          <p:cTn id="15" fill="hold">
                            <p:stCondLst>
                              <p:cond delay="3500"/>
                            </p:stCondLst>
                            <p:childTnLst>
                              <p:par>
                                <p:cTn id="16" presetID="2" presetClass="exit" presetSubtype="2" fill="hold" nodeType="afterEffect">
                                  <p:stCondLst>
                                    <p:cond delay="0"/>
                                  </p:stCondLst>
                                  <p:childTnLst>
                                    <p:anim calcmode="lin" valueType="num">
                                      <p:cBhvr additive="base">
                                        <p:cTn id="17" dur="3001"/>
                                        <p:tgtEl>
                                          <p:spTgt spid="171"/>
                                        </p:tgtEl>
                                        <p:attrNameLst>
                                          <p:attrName>ppt_x</p:attrName>
                                        </p:attrNameLst>
                                      </p:cBhvr>
                                      <p:tavLst>
                                        <p:tav tm="0">
                                          <p:val>
                                            <p:strVal val="#ppt_x"/>
                                          </p:val>
                                        </p:tav>
                                        <p:tav tm="100000">
                                          <p:val>
                                            <p:strVal val="#ppt_x+1"/>
                                          </p:val>
                                        </p:tav>
                                      </p:tavLst>
                                    </p:anim>
                                    <p:set>
                                      <p:cBhvr>
                                        <p:cTn id="18" dur="1" fill="hold">
                                          <p:stCondLst>
                                            <p:cond delay="3001"/>
                                          </p:stCondLst>
                                        </p:cTn>
                                        <p:tgtEl>
                                          <p:spTgt spid="171"/>
                                        </p:tgtEl>
                                        <p:attrNameLst>
                                          <p:attrName>style.visibility</p:attrName>
                                        </p:attrNameLst>
                                      </p:cBhvr>
                                      <p:to>
                                        <p:strVal val="hidden"/>
                                      </p:to>
                                    </p:set>
                                  </p:childTnLst>
                                </p:cTn>
                              </p:par>
                            </p:childTnLst>
                          </p:cTn>
                        </p:par>
                        <p:par>
                          <p:cTn id="19" fill="hold">
                            <p:stCondLst>
                              <p:cond delay="6501"/>
                            </p:stCondLst>
                            <p:childTnLst>
                              <p:par>
                                <p:cTn id="20" presetID="2" presetClass="entr" presetSubtype="1" fill="hold" nodeType="afterEffect">
                                  <p:stCondLst>
                                    <p:cond delay="0"/>
                                  </p:stCondLst>
                                  <p:childTnLst>
                                    <p:set>
                                      <p:cBhvr>
                                        <p:cTn id="21" dur="1" fill="hold">
                                          <p:stCondLst>
                                            <p:cond delay="0"/>
                                          </p:stCondLst>
                                        </p:cTn>
                                        <p:tgtEl>
                                          <p:spTgt spid="172"/>
                                        </p:tgtEl>
                                        <p:attrNameLst>
                                          <p:attrName>style.visibility</p:attrName>
                                        </p:attrNameLst>
                                      </p:cBhvr>
                                      <p:to>
                                        <p:strVal val="visible"/>
                                      </p:to>
                                    </p:set>
                                    <p:anim calcmode="lin" valueType="num">
                                      <p:cBhvr additive="base">
                                        <p:cTn id="22" dur="3000"/>
                                        <p:tgtEl>
                                          <p:spTgt spid="172"/>
                                        </p:tgtEl>
                                        <p:attrNameLst>
                                          <p:attrName>ppt_y</p:attrName>
                                        </p:attrNameLst>
                                      </p:cBhvr>
                                      <p:tavLst>
                                        <p:tav tm="0">
                                          <p:val>
                                            <p:strVal val="#ppt_y-1"/>
                                          </p:val>
                                        </p:tav>
                                        <p:tav tm="100000">
                                          <p:val>
                                            <p:strVal val="#ppt_y"/>
                                          </p:val>
                                        </p:tav>
                                      </p:tavLst>
                                    </p:anim>
                                  </p:childTnLst>
                                </p:cTn>
                              </p:par>
                            </p:childTnLst>
                          </p:cTn>
                        </p:par>
                        <p:par>
                          <p:cTn id="23" fill="hold">
                            <p:stCondLst>
                              <p:cond delay="9501"/>
                            </p:stCondLst>
                            <p:childTnLst>
                              <p:par>
                                <p:cTn id="24" presetID="2" presetClass="exit" presetSubtype="4" fill="hold" nodeType="afterEffect">
                                  <p:stCondLst>
                                    <p:cond delay="0"/>
                                  </p:stCondLst>
                                  <p:childTnLst>
                                    <p:anim calcmode="lin" valueType="num">
                                      <p:cBhvr additive="base">
                                        <p:cTn id="25" dur="3001"/>
                                        <p:tgtEl>
                                          <p:spTgt spid="172"/>
                                        </p:tgtEl>
                                        <p:attrNameLst>
                                          <p:attrName>ppt_y</p:attrName>
                                        </p:attrNameLst>
                                      </p:cBhvr>
                                      <p:tavLst>
                                        <p:tav tm="0">
                                          <p:val>
                                            <p:strVal val="#ppt_y"/>
                                          </p:val>
                                        </p:tav>
                                        <p:tav tm="100000">
                                          <p:val>
                                            <p:strVal val="#ppt_y+1"/>
                                          </p:val>
                                        </p:tav>
                                      </p:tavLst>
                                    </p:anim>
                                    <p:set>
                                      <p:cBhvr>
                                        <p:cTn id="26" dur="1" fill="hold">
                                          <p:stCondLst>
                                            <p:cond delay="3001"/>
                                          </p:stCondLst>
                                        </p:cTn>
                                        <p:tgtEl>
                                          <p:spTgt spid="172"/>
                                        </p:tgtEl>
                                        <p:attrNameLst>
                                          <p:attrName>style.visibility</p:attrName>
                                        </p:attrNameLst>
                                      </p:cBhvr>
                                      <p:to>
                                        <p:strVal val="hidden"/>
                                      </p:to>
                                    </p:set>
                                  </p:childTnLst>
                                </p:cTn>
                              </p:par>
                            </p:childTnLst>
                          </p:cTn>
                        </p:par>
                        <p:par>
                          <p:cTn id="27" fill="hold">
                            <p:stCondLst>
                              <p:cond delay="12502"/>
                            </p:stCondLst>
                            <p:childTnLst>
                              <p:par>
                                <p:cTn id="28" presetID="2" presetClass="entr" presetSubtype="2" fill="hold" nodeType="afterEffect">
                                  <p:stCondLst>
                                    <p:cond delay="0"/>
                                  </p:stCondLst>
                                  <p:childTnLst>
                                    <p:set>
                                      <p:cBhvr>
                                        <p:cTn id="29" dur="1" fill="hold">
                                          <p:stCondLst>
                                            <p:cond delay="0"/>
                                          </p:stCondLst>
                                        </p:cTn>
                                        <p:tgtEl>
                                          <p:spTgt spid="173"/>
                                        </p:tgtEl>
                                        <p:attrNameLst>
                                          <p:attrName>style.visibility</p:attrName>
                                        </p:attrNameLst>
                                      </p:cBhvr>
                                      <p:to>
                                        <p:strVal val="visible"/>
                                      </p:to>
                                    </p:set>
                                    <p:anim calcmode="lin" valueType="num">
                                      <p:cBhvr additive="base">
                                        <p:cTn id="30" dur="3000"/>
                                        <p:tgtEl>
                                          <p:spTgt spid="173"/>
                                        </p:tgtEl>
                                        <p:attrNameLst>
                                          <p:attrName>ppt_x</p:attrName>
                                        </p:attrNameLst>
                                      </p:cBhvr>
                                      <p:tavLst>
                                        <p:tav tm="0">
                                          <p:val>
                                            <p:strVal val="#ppt_x+1"/>
                                          </p:val>
                                        </p:tav>
                                        <p:tav tm="100000">
                                          <p:val>
                                            <p:strVal val="#ppt_x"/>
                                          </p:val>
                                        </p:tav>
                                      </p:tavLst>
                                    </p:anim>
                                  </p:childTnLst>
                                </p:cTn>
                              </p:par>
                            </p:childTnLst>
                          </p:cTn>
                        </p:par>
                        <p:par>
                          <p:cTn id="31" fill="hold">
                            <p:stCondLst>
                              <p:cond delay="15502"/>
                            </p:stCondLst>
                            <p:childTnLst>
                              <p:par>
                                <p:cTn id="32" presetID="2" presetClass="exit" presetSubtype="8" fill="hold" nodeType="afterEffect">
                                  <p:stCondLst>
                                    <p:cond delay="0"/>
                                  </p:stCondLst>
                                  <p:childTnLst>
                                    <p:anim calcmode="lin" valueType="num">
                                      <p:cBhvr additive="base">
                                        <p:cTn id="33" dur="3000"/>
                                        <p:tgtEl>
                                          <p:spTgt spid="173"/>
                                        </p:tgtEl>
                                        <p:attrNameLst>
                                          <p:attrName>ppt_x</p:attrName>
                                        </p:attrNameLst>
                                      </p:cBhvr>
                                      <p:tavLst>
                                        <p:tav tm="0">
                                          <p:val>
                                            <p:strVal val="#ppt_x"/>
                                          </p:val>
                                        </p:tav>
                                        <p:tav tm="100000">
                                          <p:val>
                                            <p:strVal val="#ppt_x-1"/>
                                          </p:val>
                                        </p:tav>
                                      </p:tavLst>
                                    </p:anim>
                                    <p:set>
                                      <p:cBhvr>
                                        <p:cTn id="34" dur="1" fill="hold">
                                          <p:stCondLst>
                                            <p:cond delay="3000"/>
                                          </p:stCondLst>
                                        </p:cTn>
                                        <p:tgtEl>
                                          <p:spTgt spid="173"/>
                                        </p:tgtEl>
                                        <p:attrNameLst>
                                          <p:attrName>style.visibility</p:attrName>
                                        </p:attrNameLst>
                                      </p:cBhvr>
                                      <p:to>
                                        <p:strVal val="hidden"/>
                                      </p:to>
                                    </p:set>
                                  </p:childTnLst>
                                </p:cTn>
                              </p:par>
                            </p:childTnLst>
                          </p:cTn>
                        </p:par>
                        <p:par>
                          <p:cTn id="35" fill="hold">
                            <p:stCondLst>
                              <p:cond delay="18502"/>
                            </p:stCondLst>
                            <p:childTnLst>
                              <p:par>
                                <p:cTn id="36" presetID="2" presetClass="entr" presetSubtype="4" fill="hold" nodeType="afterEffect">
                                  <p:stCondLst>
                                    <p:cond delay="0"/>
                                  </p:stCondLst>
                                  <p:childTnLst>
                                    <p:set>
                                      <p:cBhvr>
                                        <p:cTn id="37" dur="1" fill="hold">
                                          <p:stCondLst>
                                            <p:cond delay="0"/>
                                          </p:stCondLst>
                                        </p:cTn>
                                        <p:tgtEl>
                                          <p:spTgt spid="174"/>
                                        </p:tgtEl>
                                        <p:attrNameLst>
                                          <p:attrName>style.visibility</p:attrName>
                                        </p:attrNameLst>
                                      </p:cBhvr>
                                      <p:to>
                                        <p:strVal val="visible"/>
                                      </p:to>
                                    </p:set>
                                    <p:anim calcmode="lin" valueType="num">
                                      <p:cBhvr additive="base">
                                        <p:cTn id="38" dur="3000"/>
                                        <p:tgtEl>
                                          <p:spTgt spid="174"/>
                                        </p:tgtEl>
                                        <p:attrNameLst>
                                          <p:attrName>ppt_y</p:attrName>
                                        </p:attrNameLst>
                                      </p:cBhvr>
                                      <p:tavLst>
                                        <p:tav tm="0">
                                          <p:val>
                                            <p:strVal val="#ppt_y+1"/>
                                          </p:val>
                                        </p:tav>
                                        <p:tav tm="100000">
                                          <p:val>
                                            <p:strVal val="#ppt_y"/>
                                          </p:val>
                                        </p:tav>
                                      </p:tavLst>
                                    </p:anim>
                                  </p:childTnLst>
                                </p:cTn>
                              </p:par>
                            </p:childTnLst>
                          </p:cTn>
                        </p:par>
                        <p:par>
                          <p:cTn id="39" fill="hold">
                            <p:stCondLst>
                              <p:cond delay="21502"/>
                            </p:stCondLst>
                            <p:childTnLst>
                              <p:par>
                                <p:cTn id="40" presetID="2" presetClass="exit" presetSubtype="1" fill="hold" nodeType="afterEffect">
                                  <p:stCondLst>
                                    <p:cond delay="0"/>
                                  </p:stCondLst>
                                  <p:childTnLst>
                                    <p:anim calcmode="lin" valueType="num">
                                      <p:cBhvr additive="base">
                                        <p:cTn id="41" dur="3001"/>
                                        <p:tgtEl>
                                          <p:spTgt spid="174"/>
                                        </p:tgtEl>
                                        <p:attrNameLst>
                                          <p:attrName>ppt_y</p:attrName>
                                        </p:attrNameLst>
                                      </p:cBhvr>
                                      <p:tavLst>
                                        <p:tav tm="0">
                                          <p:val>
                                            <p:strVal val="#ppt_y"/>
                                          </p:val>
                                        </p:tav>
                                        <p:tav tm="100000">
                                          <p:val>
                                            <p:strVal val="#ppt_y-1"/>
                                          </p:val>
                                        </p:tav>
                                      </p:tavLst>
                                    </p:anim>
                                    <p:set>
                                      <p:cBhvr>
                                        <p:cTn id="42" dur="1" fill="hold">
                                          <p:stCondLst>
                                            <p:cond delay="3001"/>
                                          </p:stCondLst>
                                        </p:cTn>
                                        <p:tgtEl>
                                          <p:spTgt spid="174"/>
                                        </p:tgtEl>
                                        <p:attrNameLst>
                                          <p:attrName>style.visibility</p:attrName>
                                        </p:attrNameLst>
                                      </p:cBhvr>
                                      <p:to>
                                        <p:strVal val="hidden"/>
                                      </p:to>
                                    </p:set>
                                  </p:childTnLst>
                                </p:cTn>
                              </p:par>
                            </p:childTnLst>
                          </p:cTn>
                        </p:par>
                        <p:par>
                          <p:cTn id="43" fill="hold">
                            <p:stCondLst>
                              <p:cond delay="24503"/>
                            </p:stCondLst>
                            <p:childTnLst>
                              <p:par>
                                <p:cTn id="44" presetID="2" presetClass="entr" presetSubtype="8" fill="hold" nodeType="afterEffect">
                                  <p:stCondLst>
                                    <p:cond delay="0"/>
                                  </p:stCondLst>
                                  <p:childTnLst>
                                    <p:set>
                                      <p:cBhvr>
                                        <p:cTn id="45" dur="1" fill="hold">
                                          <p:stCondLst>
                                            <p:cond delay="0"/>
                                          </p:stCondLst>
                                        </p:cTn>
                                        <p:tgtEl>
                                          <p:spTgt spid="175"/>
                                        </p:tgtEl>
                                        <p:attrNameLst>
                                          <p:attrName>style.visibility</p:attrName>
                                        </p:attrNameLst>
                                      </p:cBhvr>
                                      <p:to>
                                        <p:strVal val="visible"/>
                                      </p:to>
                                    </p:set>
                                    <p:anim calcmode="lin" valueType="num">
                                      <p:cBhvr additive="base">
                                        <p:cTn id="46" dur="3000"/>
                                        <p:tgtEl>
                                          <p:spTgt spid="175"/>
                                        </p:tgtEl>
                                        <p:attrNameLst>
                                          <p:attrName>ppt_x</p:attrName>
                                        </p:attrNameLst>
                                      </p:cBhvr>
                                      <p:tavLst>
                                        <p:tav tm="0">
                                          <p:val>
                                            <p:strVal val="#ppt_x-1"/>
                                          </p:val>
                                        </p:tav>
                                        <p:tav tm="100000">
                                          <p:val>
                                            <p:strVal val="#ppt_x"/>
                                          </p:val>
                                        </p:tav>
                                      </p:tavLst>
                                    </p:anim>
                                  </p:childTnLst>
                                </p:cTn>
                              </p:par>
                            </p:childTnLst>
                          </p:cTn>
                        </p:par>
                        <p:par>
                          <p:cTn id="47" fill="hold">
                            <p:stCondLst>
                              <p:cond delay="27503"/>
                            </p:stCondLst>
                            <p:childTnLst>
                              <p:par>
                                <p:cTn id="48" presetID="2" presetClass="exit" presetSubtype="2" fill="hold" nodeType="afterEffect">
                                  <p:stCondLst>
                                    <p:cond delay="0"/>
                                  </p:stCondLst>
                                  <p:childTnLst>
                                    <p:anim calcmode="lin" valueType="num">
                                      <p:cBhvr additive="base">
                                        <p:cTn id="49" dur="3001"/>
                                        <p:tgtEl>
                                          <p:spTgt spid="175"/>
                                        </p:tgtEl>
                                        <p:attrNameLst>
                                          <p:attrName>ppt_x</p:attrName>
                                        </p:attrNameLst>
                                      </p:cBhvr>
                                      <p:tavLst>
                                        <p:tav tm="0">
                                          <p:val>
                                            <p:strVal val="#ppt_x"/>
                                          </p:val>
                                        </p:tav>
                                        <p:tav tm="100000">
                                          <p:val>
                                            <p:strVal val="#ppt_x+1"/>
                                          </p:val>
                                        </p:tav>
                                      </p:tavLst>
                                    </p:anim>
                                    <p:set>
                                      <p:cBhvr>
                                        <p:cTn id="50" dur="1" fill="hold">
                                          <p:stCondLst>
                                            <p:cond delay="3001"/>
                                          </p:stCondLst>
                                        </p:cTn>
                                        <p:tgtEl>
                                          <p:spTgt spid="175"/>
                                        </p:tgtEl>
                                        <p:attrNameLst>
                                          <p:attrName>style.visibility</p:attrName>
                                        </p:attrNameLst>
                                      </p:cBhvr>
                                      <p:to>
                                        <p:strVal val="hidden"/>
                                      </p:to>
                                    </p:set>
                                  </p:childTnLst>
                                </p:cTn>
                              </p:par>
                            </p:childTnLst>
                          </p:cTn>
                        </p:par>
                        <p:par>
                          <p:cTn id="51" fill="hold">
                            <p:stCondLst>
                              <p:cond delay="30504"/>
                            </p:stCondLst>
                            <p:childTnLst>
                              <p:par>
                                <p:cTn id="52" presetID="10" presetClass="entr" presetSubtype="0" fill="hold" nodeType="afterEffect">
                                  <p:stCondLst>
                                    <p:cond delay="0"/>
                                  </p:stCondLst>
                                  <p:childTnLst>
                                    <p:set>
                                      <p:cBhvr>
                                        <p:cTn id="53" dur="1" fill="hold">
                                          <p:stCondLst>
                                            <p:cond delay="0"/>
                                          </p:stCondLst>
                                        </p:cTn>
                                        <p:tgtEl>
                                          <p:spTgt spid="169"/>
                                        </p:tgtEl>
                                        <p:attrNameLst>
                                          <p:attrName>style.visibility</p:attrName>
                                        </p:attrNameLst>
                                      </p:cBhvr>
                                      <p:to>
                                        <p:strVal val="visible"/>
                                      </p:to>
                                    </p:set>
                                    <p:animEffect transition="in" filter="fade">
                                      <p:cBhvr>
                                        <p:cTn id="54" dur="500"/>
                                        <p:tgtEl>
                                          <p:spTgt spid="169"/>
                                        </p:tgtEl>
                                      </p:cBhvr>
                                    </p:animEffect>
                                  </p:childTnLst>
                                </p:cTn>
                              </p:par>
                              <p:par>
                                <p:cTn id="55" presetID="10" presetClass="entr" presetSubtype="0" fill="hold" nodeType="withEffect">
                                  <p:stCondLst>
                                    <p:cond delay="0"/>
                                  </p:stCondLst>
                                  <p:childTnLst>
                                    <p:set>
                                      <p:cBhvr>
                                        <p:cTn id="56" dur="1" fill="hold">
                                          <p:stCondLst>
                                            <p:cond delay="0"/>
                                          </p:stCondLst>
                                        </p:cTn>
                                        <p:tgtEl>
                                          <p:spTgt spid="170">
                                            <p:txEl>
                                              <p:pRg st="0" end="0"/>
                                            </p:txEl>
                                          </p:spTgt>
                                        </p:tgtEl>
                                        <p:attrNameLst>
                                          <p:attrName>style.visibility</p:attrName>
                                        </p:attrNameLst>
                                      </p:cBhvr>
                                      <p:to>
                                        <p:strVal val="visible"/>
                                      </p:to>
                                    </p:set>
                                    <p:animEffect transition="in" filter="fade">
                                      <p:cBhvr>
                                        <p:cTn id="57" dur="500"/>
                                        <p:tgtEl>
                                          <p:spTgt spid="1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67"/>
          <p:cNvSpPr txBox="1"/>
          <p:nvPr/>
        </p:nvSpPr>
        <p:spPr>
          <a:xfrm>
            <a:off x="1647947" y="1929"/>
            <a:ext cx="889610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70C0"/>
                </a:solidFill>
                <a:latin typeface="Candara"/>
                <a:ea typeface="Candara"/>
                <a:cs typeface="Candara"/>
                <a:sym typeface="Candara"/>
              </a:rPr>
              <a:t>ANSWER # 6</a:t>
            </a:r>
          </a:p>
        </p:txBody>
      </p:sp>
      <p:pic>
        <p:nvPicPr>
          <p:cNvPr id="183" name="Google Shape;183;p67"/>
          <p:cNvPicPr preferRelativeResize="0"/>
          <p:nvPr/>
        </p:nvPicPr>
        <p:blipFill>
          <a:blip r:embed="rId3">
            <a:extLst>
              <a:ext uri="{28A0092B-C50C-407E-A947-70E740481C1C}">
                <a14:useLocalDpi xmlns:a14="http://schemas.microsoft.com/office/drawing/2010/main" val="0"/>
              </a:ext>
            </a:extLst>
          </a:blip>
          <a:stretch>
            <a:fillRect/>
          </a:stretch>
        </p:blipFill>
        <p:spPr>
          <a:xfrm>
            <a:off x="2338647" y="2053529"/>
            <a:ext cx="7514706" cy="4480275"/>
          </a:xfrm>
          <a:prstGeom prst="rect">
            <a:avLst/>
          </a:prstGeom>
          <a:noFill/>
          <a:ln>
            <a:solidFill>
              <a:srgbClr val="0070C0"/>
            </a:solidFill>
          </a:ln>
        </p:spPr>
      </p:pic>
      <p:sp>
        <p:nvSpPr>
          <p:cNvPr id="184" name="Google Shape;184;p67"/>
          <p:cNvSpPr txBox="1"/>
          <p:nvPr/>
        </p:nvSpPr>
        <p:spPr>
          <a:xfrm>
            <a:off x="299259" y="294296"/>
            <a:ext cx="11529752" cy="16927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000" b="1" dirty="0">
                <a:solidFill>
                  <a:srgbClr val="0070C0"/>
                </a:solidFill>
                <a:latin typeface="Candara"/>
                <a:ea typeface="Candara"/>
                <a:cs typeface="Candara"/>
                <a:sym typeface="Candara"/>
              </a:rPr>
              <a:t>JULY</a:t>
            </a:r>
          </a:p>
          <a:p>
            <a:pPr marL="0" marR="0" lvl="0" indent="0" algn="ctr" rtl="0">
              <a:lnSpc>
                <a:spcPct val="100000"/>
              </a:lnSpc>
              <a:spcBef>
                <a:spcPts val="0"/>
              </a:spcBef>
              <a:spcAft>
                <a:spcPts val="0"/>
              </a:spcAft>
              <a:buClr>
                <a:srgbClr val="000000"/>
              </a:buClr>
              <a:buSzPts val="6600"/>
              <a:buFont typeface="Arial"/>
              <a:buNone/>
            </a:pPr>
            <a:r>
              <a:rPr lang="en-US" sz="4400" b="1" dirty="0">
                <a:solidFill>
                  <a:srgbClr val="0070C0"/>
                </a:solidFill>
                <a:latin typeface="Candara"/>
                <a:ea typeface="Candara"/>
                <a:cs typeface="Candara"/>
                <a:sym typeface="Candara"/>
              </a:rPr>
              <a:t>(APOLLO 11 LANDED ON THE MOON)</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fill="hold"/>
                                        <p:tgtEl>
                                          <p:spTgt spid="184"/>
                                        </p:tgtEl>
                                        <p:attrNameLst>
                                          <p:attrName>ppt_x</p:attrName>
                                        </p:attrNameLst>
                                      </p:cBhvr>
                                      <p:tavLst>
                                        <p:tav tm="0">
                                          <p:val>
                                            <p:strVal val="#ppt_x"/>
                                          </p:val>
                                        </p:tav>
                                        <p:tav tm="100000">
                                          <p:val>
                                            <p:strVal val="#ppt_x"/>
                                          </p:val>
                                        </p:tav>
                                      </p:tavLst>
                                    </p:anim>
                                    <p:anim calcmode="lin" valueType="num">
                                      <p:cBhvr additive="base">
                                        <p:cTn id="8" dur="500" fill="hold"/>
                                        <p:tgtEl>
                                          <p:spTgt spid="1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3"/>
                                        </p:tgtEl>
                                        <p:attrNameLst>
                                          <p:attrName>style.visibility</p:attrName>
                                        </p:attrNameLst>
                                      </p:cBhvr>
                                      <p:to>
                                        <p:strVal val="visible"/>
                                      </p:to>
                                    </p:set>
                                    <p:anim calcmode="lin" valueType="num">
                                      <p:cBhvr additive="base">
                                        <p:cTn id="11" dur="500"/>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14"/>
          <p:cNvSpPr txBox="1"/>
          <p:nvPr/>
        </p:nvSpPr>
        <p:spPr>
          <a:xfrm>
            <a:off x="0" y="561534"/>
            <a:ext cx="12192000" cy="4598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US" sz="6000" b="1" dirty="0">
                <a:solidFill>
                  <a:srgbClr val="0070C0"/>
                </a:solidFill>
                <a:latin typeface="Candara"/>
                <a:ea typeface="Candara"/>
                <a:cs typeface="Candara"/>
                <a:sym typeface="Candara"/>
              </a:rPr>
              <a:t>FEBRUARY</a:t>
            </a:r>
          </a:p>
          <a:p>
            <a:pPr marL="0" marR="0" lvl="0" indent="0" algn="ctr" rtl="0">
              <a:lnSpc>
                <a:spcPct val="100000"/>
              </a:lnSpc>
              <a:spcBef>
                <a:spcPts val="0"/>
              </a:spcBef>
              <a:spcAft>
                <a:spcPts val="0"/>
              </a:spcAft>
              <a:buClr>
                <a:srgbClr val="000000"/>
              </a:buClr>
              <a:buSzPts val="6600"/>
              <a:buFont typeface="Arial"/>
              <a:buNone/>
            </a:pPr>
            <a:r>
              <a:rPr lang="en-US" sz="4400" b="1" dirty="0">
                <a:solidFill>
                  <a:srgbClr val="0070C0"/>
                </a:solidFill>
                <a:latin typeface="Candara"/>
                <a:ea typeface="Candara"/>
                <a:cs typeface="Candara"/>
                <a:sym typeface="Candara"/>
              </a:rPr>
              <a:t>(U.S. FLAG RAISED ON IWO JIMA)</a:t>
            </a:r>
          </a:p>
        </p:txBody>
      </p:sp>
      <p:pic>
        <p:nvPicPr>
          <p:cNvPr id="189" name="Google Shape;189;p14"/>
          <p:cNvPicPr preferRelativeResize="0"/>
          <p:nvPr/>
        </p:nvPicPr>
        <p:blipFill>
          <a:blip r:embed="rId3">
            <a:extLst>
              <a:ext uri="{28A0092B-C50C-407E-A947-70E740481C1C}">
                <a14:useLocalDpi xmlns:a14="http://schemas.microsoft.com/office/drawing/2010/main" val="0"/>
              </a:ext>
            </a:extLst>
          </a:blip>
          <a:stretch>
            <a:fillRect/>
          </a:stretch>
        </p:blipFill>
        <p:spPr>
          <a:xfrm>
            <a:off x="2093422" y="1762298"/>
            <a:ext cx="8005156" cy="4729941"/>
          </a:xfrm>
          <a:prstGeom prst="rect">
            <a:avLst/>
          </a:prstGeom>
          <a:noFill/>
          <a:ln>
            <a:solidFill>
              <a:srgbClr val="0070C0"/>
            </a:solid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p:nvPr/>
        </p:nvSpPr>
        <p:spPr>
          <a:xfrm>
            <a:off x="0" y="304008"/>
            <a:ext cx="12192000" cy="3303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br>
              <a:rPr lang="en-US" sz="4400" b="1" i="1" u="none" strike="noStrike" cap="none" dirty="0">
                <a:solidFill>
                  <a:srgbClr val="385623"/>
                </a:solidFill>
                <a:latin typeface="Calibri"/>
                <a:ea typeface="Calibri"/>
                <a:cs typeface="Calibri"/>
                <a:sym typeface="Calibri"/>
              </a:rPr>
            </a:br>
            <a:r>
              <a:rPr lang="en-US" sz="6000" b="1" dirty="0">
                <a:solidFill>
                  <a:srgbClr val="0070C0"/>
                </a:solidFill>
                <a:latin typeface="Candara"/>
                <a:ea typeface="Calibri"/>
                <a:cs typeface="Calibri"/>
                <a:sym typeface="Candara"/>
              </a:rPr>
              <a:t>NOVEMBER</a:t>
            </a:r>
          </a:p>
          <a:p>
            <a:pPr marL="0" marR="0" lvl="0" indent="0" algn="ctr" rtl="0">
              <a:lnSpc>
                <a:spcPct val="100000"/>
              </a:lnSpc>
              <a:spcBef>
                <a:spcPts val="0"/>
              </a:spcBef>
              <a:spcAft>
                <a:spcPts val="0"/>
              </a:spcAft>
              <a:buClr>
                <a:srgbClr val="000000"/>
              </a:buClr>
              <a:buSzPts val="4800"/>
              <a:buFont typeface="Arial"/>
              <a:buNone/>
            </a:pPr>
            <a:r>
              <a:rPr lang="en-US" sz="4400" b="1" dirty="0">
                <a:solidFill>
                  <a:srgbClr val="0070C0"/>
                </a:solidFill>
                <a:latin typeface="Candara"/>
                <a:ea typeface="Calibri"/>
                <a:cs typeface="Calibri"/>
                <a:sym typeface="Candara"/>
              </a:rPr>
              <a:t>(D.B. COOPER SKYJACKING)</a:t>
            </a:r>
          </a:p>
        </p:txBody>
      </p:sp>
      <p:pic>
        <p:nvPicPr>
          <p:cNvPr id="210" name="Google Shape;210;p17"/>
          <p:cNvPicPr preferRelativeResize="0"/>
          <p:nvPr/>
        </p:nvPicPr>
        <p:blipFill>
          <a:blip r:embed="rId3">
            <a:extLst>
              <a:ext uri="{28A0092B-C50C-407E-A947-70E740481C1C}">
                <a14:useLocalDpi xmlns:a14="http://schemas.microsoft.com/office/drawing/2010/main" val="0"/>
              </a:ext>
            </a:extLst>
          </a:blip>
          <a:stretch>
            <a:fillRect/>
          </a:stretch>
        </p:blipFill>
        <p:spPr>
          <a:xfrm>
            <a:off x="1798203" y="1870363"/>
            <a:ext cx="8595595" cy="4470265"/>
          </a:xfrm>
          <a:prstGeom prst="rect">
            <a:avLst/>
          </a:prstGeom>
          <a:noFill/>
          <a:ln>
            <a:solidFill>
              <a:srgbClr val="0070C0"/>
            </a:solid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943" y="1461334"/>
            <a:ext cx="6542115" cy="5242665"/>
          </a:xfrm>
          <a:prstGeom prst="rect">
            <a:avLst/>
          </a:prstGeom>
          <a:noFill/>
          <a:ln>
            <a:solidFill>
              <a:srgbClr val="0070C0"/>
            </a:solidFill>
          </a:ln>
        </p:spPr>
      </p:pic>
      <p:sp>
        <p:nvSpPr>
          <p:cNvPr id="196" name="Google Shape;196;p15"/>
          <p:cNvSpPr txBox="1"/>
          <p:nvPr/>
        </p:nvSpPr>
        <p:spPr>
          <a:xfrm>
            <a:off x="1" y="516590"/>
            <a:ext cx="12192000" cy="3303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US" sz="6000" b="1" dirty="0">
                <a:solidFill>
                  <a:srgbClr val="0070C0"/>
                </a:solidFill>
                <a:latin typeface="Candara"/>
                <a:ea typeface="Candara"/>
                <a:cs typeface="Candara"/>
                <a:sym typeface="Candara"/>
              </a:rPr>
              <a:t>MAY</a:t>
            </a:r>
          </a:p>
          <a:p>
            <a:pPr marL="0" marR="0" lvl="0" indent="0" algn="ctr" rtl="0">
              <a:lnSpc>
                <a:spcPct val="100000"/>
              </a:lnSpc>
              <a:spcBef>
                <a:spcPts val="0"/>
              </a:spcBef>
              <a:spcAft>
                <a:spcPts val="0"/>
              </a:spcAft>
              <a:buClr>
                <a:srgbClr val="000000"/>
              </a:buClr>
              <a:buSzPts val="6600"/>
              <a:buFont typeface="Arial"/>
              <a:buNone/>
            </a:pPr>
            <a:r>
              <a:rPr lang="en-US" sz="4400" b="1" dirty="0">
                <a:solidFill>
                  <a:srgbClr val="0070C0"/>
                </a:solidFill>
                <a:latin typeface="Candara"/>
                <a:ea typeface="Candara"/>
                <a:cs typeface="Candara"/>
                <a:sym typeface="Candara"/>
              </a:rPr>
              <a:t>(THE HINDENBURG DISASTER)</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16"/>
          <p:cNvSpPr txBox="1"/>
          <p:nvPr/>
        </p:nvSpPr>
        <p:spPr>
          <a:xfrm>
            <a:off x="200756" y="390698"/>
            <a:ext cx="11790483" cy="3303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0"/>
              <a:buFont typeface="Arial"/>
              <a:buNone/>
            </a:pPr>
            <a:br>
              <a:rPr lang="en-US" sz="6000" b="1" i="1" u="none" strike="noStrike" cap="none" dirty="0">
                <a:solidFill>
                  <a:srgbClr val="385623"/>
                </a:solidFill>
                <a:latin typeface="Candara"/>
                <a:ea typeface="Candara"/>
                <a:cs typeface="Candara"/>
                <a:sym typeface="Candara"/>
              </a:rPr>
            </a:br>
            <a:r>
              <a:rPr lang="en-US" sz="6000" b="1" dirty="0">
                <a:solidFill>
                  <a:srgbClr val="0070C0"/>
                </a:solidFill>
                <a:latin typeface="Candara"/>
                <a:ea typeface="Candara"/>
                <a:cs typeface="Candara"/>
                <a:sym typeface="Candara"/>
              </a:rPr>
              <a:t>SEPTEMBER</a:t>
            </a:r>
          </a:p>
          <a:p>
            <a:pPr marL="0" marR="0" lvl="0" indent="0" algn="ctr" rtl="0">
              <a:lnSpc>
                <a:spcPct val="100000"/>
              </a:lnSpc>
              <a:spcBef>
                <a:spcPts val="0"/>
              </a:spcBef>
              <a:spcAft>
                <a:spcPts val="0"/>
              </a:spcAft>
              <a:buClr>
                <a:srgbClr val="000000"/>
              </a:buClr>
              <a:buSzPts val="9600"/>
              <a:buFont typeface="Arial"/>
              <a:buNone/>
            </a:pPr>
            <a:r>
              <a:rPr lang="en-US" sz="4400" b="1" dirty="0">
                <a:solidFill>
                  <a:srgbClr val="0070C0"/>
                </a:solidFill>
                <a:latin typeface="Candara"/>
                <a:ea typeface="Candara"/>
                <a:cs typeface="Candara"/>
                <a:sym typeface="Candara"/>
              </a:rPr>
              <a:t>(CAL RIPKEN SURPASSES LOU GEHRIG’S CONSECUTIVE GAMES PLAYED RECORD)</a:t>
            </a:r>
          </a:p>
        </p:txBody>
      </p:sp>
      <p:pic>
        <p:nvPicPr>
          <p:cNvPr id="203" name="Google Shape;203;p16"/>
          <p:cNvPicPr preferRelativeResize="0"/>
          <p:nvPr/>
        </p:nvPicPr>
        <p:blipFill>
          <a:blip r:embed="rId3">
            <a:extLst>
              <a:ext uri="{28A0092B-C50C-407E-A947-70E740481C1C}">
                <a14:useLocalDpi xmlns:a14="http://schemas.microsoft.com/office/drawing/2010/main" val="0"/>
              </a:ext>
            </a:extLst>
          </a:blip>
          <a:stretch>
            <a:fillRect/>
          </a:stretch>
        </p:blipFill>
        <p:spPr>
          <a:xfrm>
            <a:off x="3469968" y="2389339"/>
            <a:ext cx="5252061" cy="4124618"/>
          </a:xfrm>
          <a:prstGeom prst="rect">
            <a:avLst/>
          </a:prstGeom>
          <a:noFill/>
          <a:ln>
            <a:solidFill>
              <a:srgbClr val="0070C0"/>
            </a:solid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30"/>
        <p:cNvGrpSpPr/>
        <p:nvPr/>
      </p:nvGrpSpPr>
      <p:grpSpPr>
        <a:xfrm>
          <a:off x="0" y="0"/>
          <a:ext cx="0" cy="0"/>
          <a:chOff x="0" y="0"/>
          <a:chExt cx="0" cy="0"/>
        </a:xfrm>
      </p:grpSpPr>
      <p:sp>
        <p:nvSpPr>
          <p:cNvPr id="231" name="Google Shape;231;p20"/>
          <p:cNvSpPr txBox="1">
            <a:spLocks noGrp="1"/>
          </p:cNvSpPr>
          <p:nvPr>
            <p:ph type="title"/>
          </p:nvPr>
        </p:nvSpPr>
        <p:spPr>
          <a:xfrm>
            <a:off x="1" y="591095"/>
            <a:ext cx="12192000" cy="38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4000"/>
              <a:buFont typeface="Candara"/>
              <a:buNone/>
            </a:pPr>
            <a:br>
              <a:rPr lang="en-US" sz="4000" b="1" dirty="0">
                <a:solidFill>
                  <a:srgbClr val="FF0000"/>
                </a:solidFill>
                <a:latin typeface="Candara"/>
                <a:ea typeface="Candara"/>
                <a:cs typeface="Candara"/>
                <a:sym typeface="Candara"/>
              </a:rPr>
            </a:br>
            <a:br>
              <a:rPr lang="en-US" sz="4000" b="1" dirty="0">
                <a:solidFill>
                  <a:srgbClr val="FF0000"/>
                </a:solidFill>
                <a:latin typeface="Candara"/>
                <a:ea typeface="Candara"/>
                <a:cs typeface="Candara"/>
                <a:sym typeface="Candara"/>
              </a:rPr>
            </a:br>
            <a:r>
              <a:rPr lang="en-US" sz="4000" b="1" dirty="0">
                <a:solidFill>
                  <a:schemeClr val="dk1"/>
                </a:solidFill>
                <a:latin typeface="Candara"/>
                <a:ea typeface="Candara"/>
                <a:cs typeface="Candara"/>
                <a:sym typeface="Candara"/>
              </a:rPr>
              <a:t>QUESTION # 7</a:t>
            </a:r>
            <a:br>
              <a:rPr lang="en-US" sz="4000" b="1" dirty="0">
                <a:solidFill>
                  <a:schemeClr val="dk1"/>
                </a:solidFill>
                <a:latin typeface="Candara"/>
                <a:ea typeface="Candara"/>
                <a:cs typeface="Candara"/>
                <a:sym typeface="Candara"/>
              </a:rPr>
            </a:br>
            <a:r>
              <a:rPr lang="en-US" sz="4000" b="1" dirty="0">
                <a:latin typeface="Candara"/>
                <a:ea typeface="Candara"/>
                <a:cs typeface="Candara"/>
                <a:sym typeface="Candara"/>
              </a:rPr>
              <a:t>MAJOR LEAGUE BASEBALL</a:t>
            </a:r>
            <a:br>
              <a:rPr lang="en-US" sz="4000" b="1" dirty="0">
                <a:solidFill>
                  <a:schemeClr val="dk1"/>
                </a:solidFill>
                <a:latin typeface="Candara"/>
                <a:ea typeface="Candara"/>
                <a:cs typeface="Candara"/>
                <a:sym typeface="Candara"/>
              </a:rPr>
            </a:br>
            <a:br>
              <a:rPr lang="en-US" sz="4000" b="1" dirty="0">
                <a:solidFill>
                  <a:srgbClr val="FFFF00"/>
                </a:solidFill>
                <a:latin typeface="Candara"/>
                <a:ea typeface="Candara"/>
                <a:cs typeface="Candara"/>
                <a:sym typeface="Candara"/>
              </a:rPr>
            </a:br>
            <a:br>
              <a:rPr lang="en-US" sz="4000" b="1" dirty="0">
                <a:solidFill>
                  <a:schemeClr val="lt1"/>
                </a:solidFill>
                <a:latin typeface="Candara"/>
                <a:ea typeface="Candara"/>
                <a:cs typeface="Candara"/>
                <a:sym typeface="Candara"/>
              </a:rPr>
            </a:br>
            <a:endParaRPr sz="4000" b="1" dirty="0">
              <a:solidFill>
                <a:schemeClr val="lt1"/>
              </a:solidFill>
              <a:latin typeface="Candara"/>
              <a:ea typeface="Candara"/>
              <a:cs typeface="Candara"/>
              <a:sym typeface="Candara"/>
            </a:endParaRPr>
          </a:p>
        </p:txBody>
      </p:sp>
      <p:sp>
        <p:nvSpPr>
          <p:cNvPr id="232" name="Google Shape;232;p20"/>
          <p:cNvSpPr txBox="1">
            <a:spLocks noGrp="1"/>
          </p:cNvSpPr>
          <p:nvPr>
            <p:ph type="body" idx="1"/>
          </p:nvPr>
        </p:nvSpPr>
        <p:spPr>
          <a:xfrm>
            <a:off x="2" y="1281129"/>
            <a:ext cx="12191998" cy="5078273"/>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SzPts val="8000"/>
              <a:buNone/>
            </a:pPr>
            <a:r>
              <a:rPr lang="en-US" sz="6000" b="1" dirty="0">
                <a:solidFill>
                  <a:srgbClr val="FF0000"/>
                </a:solidFill>
                <a:latin typeface="Candara"/>
                <a:sym typeface="Candara"/>
              </a:rPr>
              <a:t>SPENDING FIVE OF HIS 20 YEARS WITH THE BIRDS, WHO IS THE ONLY HALL OF FAME PLAYER TO HIT A HOMERUN IN HIS FIRST MLB AT BAT THEN NEVER HIT ANOTHER ONE FOR THE REST OF HIS CAREER?</a:t>
            </a:r>
            <a:endParaRPr sz="60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comb dir="vert"/>
      </p:transition>
    </mc:Choice>
    <mc:Fallback xmlns="">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Effect transition="in" filter="fade">
                                      <p:cBhvr>
                                        <p:cTn id="7" dur="750"/>
                                        <p:tgtEl>
                                          <p:spTgt spid="2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18872" y="91338"/>
            <a:ext cx="11868912" cy="523220"/>
          </a:xfrm>
          <a:prstGeom prst="rect">
            <a:avLst/>
          </a:prstGeom>
        </p:spPr>
        <p:txBody>
          <a:bodyPr wrap="square">
            <a:spAutoFit/>
          </a:bodyPr>
          <a:lstStyle/>
          <a:p>
            <a:pPr algn="ctr"/>
            <a:r>
              <a:rPr lang="en-US" sz="2800" b="1" dirty="0">
                <a:solidFill>
                  <a:srgbClr val="FF0000"/>
                </a:solidFill>
                <a:latin typeface="Candara"/>
                <a:sym typeface="Candara"/>
              </a:rPr>
              <a:t>HERE ARE YOUR FALL 2024 WORLD SERIES TEAMS</a:t>
            </a:r>
            <a:endParaRPr lang="en-US" sz="2800" dirty="0"/>
          </a:p>
        </p:txBody>
      </p:sp>
      <p:sp>
        <p:nvSpPr>
          <p:cNvPr id="5" name="Google Shape;104;p28"/>
          <p:cNvSpPr/>
          <p:nvPr/>
        </p:nvSpPr>
        <p:spPr>
          <a:xfrm>
            <a:off x="12192" y="469367"/>
            <a:ext cx="6089904" cy="69864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3800"/>
              <a:buFont typeface="Arial"/>
              <a:buNone/>
            </a:pPr>
            <a:r>
              <a:rPr lang="en-US" sz="4000" b="1" u="sng" dirty="0">
                <a:solidFill>
                  <a:srgbClr val="FFFF00"/>
                </a:solidFill>
                <a:latin typeface="Candara"/>
                <a:ea typeface="Candara"/>
                <a:cs typeface="Candara"/>
                <a:sym typeface="Candara"/>
              </a:rPr>
              <a:t>NORTH REGION</a:t>
            </a:r>
          </a:p>
          <a:p>
            <a:pPr>
              <a:buSzPts val="13800"/>
            </a:pPr>
            <a:r>
              <a:rPr lang="en-US" sz="3600" b="1" dirty="0">
                <a:solidFill>
                  <a:schemeClr val="bg1"/>
                </a:solidFill>
                <a:latin typeface="Candara"/>
                <a:ea typeface="Candara"/>
                <a:cs typeface="Candara"/>
                <a:sym typeface="Candara"/>
              </a:rPr>
              <a:t>• COUSIN EDDIE’S KIDS</a:t>
            </a:r>
          </a:p>
          <a:p>
            <a:pPr>
              <a:buSzPts val="13800"/>
            </a:pPr>
            <a:r>
              <a:rPr lang="en-US" sz="3600" b="1" dirty="0">
                <a:solidFill>
                  <a:srgbClr val="DE8D17"/>
                </a:solidFill>
                <a:latin typeface="Candara"/>
                <a:ea typeface="Candara"/>
                <a:cs typeface="Candara"/>
                <a:sym typeface="Candara"/>
              </a:rPr>
              <a:t>• FEAR THE CRAB (11 TIME)</a:t>
            </a:r>
          </a:p>
          <a:p>
            <a:pPr>
              <a:buSzPts val="13800"/>
            </a:pPr>
            <a:r>
              <a:rPr lang="en-US" sz="3600" b="1" dirty="0">
                <a:solidFill>
                  <a:schemeClr val="bg1"/>
                </a:solidFill>
                <a:latin typeface="Candara"/>
                <a:ea typeface="Candara"/>
                <a:cs typeface="Candara"/>
                <a:sym typeface="Candara"/>
              </a:rPr>
              <a:t>• I’M WITH STUPID</a:t>
            </a:r>
          </a:p>
          <a:p>
            <a:pPr>
              <a:buSzPts val="13800"/>
            </a:pPr>
            <a:r>
              <a:rPr lang="en-US" sz="3600" b="1" dirty="0">
                <a:solidFill>
                  <a:schemeClr val="bg1"/>
                </a:solidFill>
                <a:latin typeface="Candara"/>
                <a:ea typeface="Candara"/>
                <a:cs typeface="Candara"/>
                <a:sym typeface="Candara"/>
              </a:rPr>
              <a:t>• LINCOLN LOVES ZJ’S</a:t>
            </a:r>
          </a:p>
          <a:p>
            <a:pPr>
              <a:buSzPts val="13800"/>
            </a:pPr>
            <a:r>
              <a:rPr lang="en-US" sz="3600" b="1" dirty="0">
                <a:solidFill>
                  <a:schemeClr val="bg1"/>
                </a:solidFill>
                <a:latin typeface="Candara"/>
                <a:ea typeface="Candara"/>
                <a:cs typeface="Candara"/>
                <a:sym typeface="Candara"/>
              </a:rPr>
              <a:t>• MASTER DEBATORS</a:t>
            </a:r>
          </a:p>
          <a:p>
            <a:pPr>
              <a:buSzPts val="13800"/>
            </a:pPr>
            <a:r>
              <a:rPr lang="en-US" sz="3600" b="1" dirty="0">
                <a:solidFill>
                  <a:schemeClr val="bg1"/>
                </a:solidFill>
                <a:latin typeface="Candara"/>
                <a:ea typeface="Candara"/>
                <a:cs typeface="Candara"/>
                <a:sym typeface="Candara"/>
              </a:rPr>
              <a:t>• REBEL ALLIANCE</a:t>
            </a:r>
          </a:p>
          <a:p>
            <a:pPr>
              <a:buSzPts val="13800"/>
            </a:pPr>
            <a:r>
              <a:rPr lang="en-US" sz="3600" b="1" dirty="0">
                <a:solidFill>
                  <a:schemeClr val="bg1"/>
                </a:solidFill>
                <a:latin typeface="Candara"/>
                <a:ea typeface="Candara"/>
                <a:cs typeface="Candara"/>
                <a:sym typeface="Candara"/>
              </a:rPr>
              <a:t>• SMOKEY &amp; SISSY</a:t>
            </a:r>
          </a:p>
          <a:p>
            <a:pPr>
              <a:buSzPts val="13800"/>
            </a:pPr>
            <a:endParaRPr lang="en-US" sz="3600" b="1" dirty="0">
              <a:solidFill>
                <a:schemeClr val="bg1"/>
              </a:solidFill>
              <a:latin typeface="Candara"/>
              <a:ea typeface="Candara"/>
              <a:cs typeface="Candara"/>
              <a:sym typeface="Candara"/>
            </a:endParaRPr>
          </a:p>
          <a:p>
            <a:pPr marL="0" marR="0" lvl="0" indent="0" rtl="0">
              <a:lnSpc>
                <a:spcPct val="100000"/>
              </a:lnSpc>
              <a:spcBef>
                <a:spcPts val="0"/>
              </a:spcBef>
              <a:spcAft>
                <a:spcPts val="0"/>
              </a:spcAft>
              <a:buClr>
                <a:srgbClr val="000000"/>
              </a:buClr>
              <a:buSzPts val="13800"/>
              <a:buFont typeface="Arial"/>
              <a:buNone/>
            </a:pPr>
            <a:endParaRPr lang="en-US" sz="4000" b="1" dirty="0">
              <a:solidFill>
                <a:schemeClr val="bg1"/>
              </a:solidFill>
              <a:latin typeface="Candara"/>
              <a:ea typeface="Candara"/>
              <a:cs typeface="Candara"/>
              <a:sym typeface="Candara"/>
            </a:endParaRPr>
          </a:p>
          <a:p>
            <a:pPr lvl="0">
              <a:buSzPts val="13800"/>
            </a:pPr>
            <a:endParaRPr lang="en-US" sz="4000" b="1" dirty="0">
              <a:solidFill>
                <a:schemeClr val="bg1"/>
              </a:solidFill>
              <a:latin typeface="Candara"/>
              <a:ea typeface="Candara"/>
              <a:cs typeface="Candara"/>
              <a:sym typeface="Candara"/>
            </a:endParaRPr>
          </a:p>
          <a:p>
            <a:pPr marL="0" marR="0" lvl="0" indent="0" rtl="0">
              <a:lnSpc>
                <a:spcPct val="100000"/>
              </a:lnSpc>
              <a:spcBef>
                <a:spcPts val="0"/>
              </a:spcBef>
              <a:spcAft>
                <a:spcPts val="0"/>
              </a:spcAft>
              <a:buClr>
                <a:srgbClr val="000000"/>
              </a:buClr>
              <a:buSzPts val="13800"/>
              <a:buFont typeface="Arial"/>
              <a:buNone/>
            </a:pPr>
            <a:endParaRPr sz="4000" b="1" u="none" strike="noStrike" cap="none" dirty="0">
              <a:solidFill>
                <a:schemeClr val="bg1"/>
              </a:solidFill>
              <a:latin typeface="Candara"/>
              <a:ea typeface="Candara"/>
              <a:cs typeface="Candara"/>
              <a:sym typeface="Candara"/>
            </a:endParaRPr>
          </a:p>
        </p:txBody>
      </p:sp>
      <p:sp>
        <p:nvSpPr>
          <p:cNvPr id="7" name="Google Shape;104;p28"/>
          <p:cNvSpPr/>
          <p:nvPr/>
        </p:nvSpPr>
        <p:spPr>
          <a:xfrm>
            <a:off x="6406896" y="586859"/>
            <a:ext cx="6089904" cy="594004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3800"/>
              <a:buFont typeface="Arial"/>
              <a:buNone/>
            </a:pPr>
            <a:r>
              <a:rPr lang="en-US" sz="4000" b="1" u="sng" dirty="0">
                <a:solidFill>
                  <a:srgbClr val="FFFF00"/>
                </a:solidFill>
                <a:latin typeface="Candara"/>
                <a:ea typeface="Candara"/>
                <a:cs typeface="Candara"/>
                <a:sym typeface="Candara"/>
              </a:rPr>
              <a:t>WEST REGION</a:t>
            </a:r>
          </a:p>
          <a:p>
            <a:pPr>
              <a:buSzPts val="13800"/>
            </a:pPr>
            <a:r>
              <a:rPr lang="en-US" sz="3600" b="1" dirty="0">
                <a:solidFill>
                  <a:schemeClr val="bg1">
                    <a:lumMod val="65000"/>
                  </a:schemeClr>
                </a:solidFill>
                <a:latin typeface="Candara"/>
                <a:ea typeface="Candara"/>
                <a:cs typeface="Candara"/>
                <a:sym typeface="Candara"/>
              </a:rPr>
              <a:t>• 50/50/90</a:t>
            </a:r>
          </a:p>
          <a:p>
            <a:pPr>
              <a:buSzPts val="13800"/>
            </a:pPr>
            <a:r>
              <a:rPr lang="en-US" sz="3600" b="1" dirty="0">
                <a:solidFill>
                  <a:schemeClr val="bg1">
                    <a:lumMod val="65000"/>
                  </a:schemeClr>
                </a:solidFill>
                <a:latin typeface="Candara"/>
                <a:ea typeface="Candara"/>
                <a:cs typeface="Candara"/>
                <a:sym typeface="Candara"/>
              </a:rPr>
              <a:t>• ALL OR NOTHING</a:t>
            </a:r>
          </a:p>
          <a:p>
            <a:pPr>
              <a:buSzPts val="13800"/>
            </a:pPr>
            <a:r>
              <a:rPr lang="en-US" sz="3600" b="1" dirty="0">
                <a:solidFill>
                  <a:srgbClr val="DE8D17"/>
                </a:solidFill>
                <a:latin typeface="Candara"/>
                <a:ea typeface="Candara"/>
                <a:cs typeface="Candara"/>
                <a:sym typeface="Candara"/>
              </a:rPr>
              <a:t>• LITE</a:t>
            </a:r>
          </a:p>
          <a:p>
            <a:pPr>
              <a:buSzPts val="13800"/>
            </a:pPr>
            <a:r>
              <a:rPr lang="en-US" sz="3600" b="1" dirty="0">
                <a:solidFill>
                  <a:srgbClr val="DE8D17"/>
                </a:solidFill>
                <a:latin typeface="Candara"/>
                <a:ea typeface="Candara"/>
                <a:cs typeface="Candara"/>
                <a:sym typeface="Candara"/>
              </a:rPr>
              <a:t>• MARKSMEN (18 TIME)</a:t>
            </a:r>
          </a:p>
          <a:p>
            <a:pPr>
              <a:buSzPts val="13800"/>
            </a:pPr>
            <a:r>
              <a:rPr lang="en-US" sz="3600" b="1" dirty="0">
                <a:solidFill>
                  <a:schemeClr val="bg1">
                    <a:lumMod val="65000"/>
                  </a:schemeClr>
                </a:solidFill>
                <a:latin typeface="Candara"/>
                <a:ea typeface="Candara"/>
                <a:cs typeface="Candara"/>
                <a:sym typeface="Candara"/>
              </a:rPr>
              <a:t>• RUNNING ERINS</a:t>
            </a:r>
          </a:p>
          <a:p>
            <a:pPr>
              <a:buSzPts val="13800"/>
            </a:pPr>
            <a:endParaRPr lang="en-US" sz="4000" b="1" dirty="0">
              <a:solidFill>
                <a:schemeClr val="bg1"/>
              </a:solidFill>
              <a:latin typeface="Candara"/>
              <a:ea typeface="Candara"/>
              <a:cs typeface="Candara"/>
              <a:sym typeface="Candara"/>
            </a:endParaRPr>
          </a:p>
          <a:p>
            <a:pPr marL="0" marR="0" lvl="0" indent="0" rtl="0">
              <a:lnSpc>
                <a:spcPct val="100000"/>
              </a:lnSpc>
              <a:spcBef>
                <a:spcPts val="0"/>
              </a:spcBef>
              <a:spcAft>
                <a:spcPts val="0"/>
              </a:spcAft>
              <a:buClr>
                <a:srgbClr val="000000"/>
              </a:buClr>
              <a:buSzPts val="13800"/>
              <a:buFont typeface="Arial"/>
              <a:buNone/>
            </a:pPr>
            <a:endParaRPr lang="en-US" sz="4000" b="1" dirty="0">
              <a:solidFill>
                <a:schemeClr val="bg1"/>
              </a:solidFill>
              <a:latin typeface="Candara"/>
              <a:ea typeface="Candara"/>
              <a:cs typeface="Candara"/>
              <a:sym typeface="Candara"/>
            </a:endParaRPr>
          </a:p>
          <a:p>
            <a:pPr lvl="0">
              <a:buSzPts val="13800"/>
            </a:pPr>
            <a:endParaRPr lang="en-US" sz="4000" b="1" dirty="0">
              <a:solidFill>
                <a:schemeClr val="bg1"/>
              </a:solidFill>
              <a:latin typeface="Candara"/>
              <a:ea typeface="Candara"/>
              <a:cs typeface="Candara"/>
              <a:sym typeface="Candara"/>
            </a:endParaRPr>
          </a:p>
          <a:p>
            <a:pPr marL="0" marR="0" lvl="0" indent="0" rtl="0">
              <a:lnSpc>
                <a:spcPct val="100000"/>
              </a:lnSpc>
              <a:spcBef>
                <a:spcPts val="0"/>
              </a:spcBef>
              <a:spcAft>
                <a:spcPts val="0"/>
              </a:spcAft>
              <a:buClr>
                <a:srgbClr val="000000"/>
              </a:buClr>
              <a:buSzPts val="13800"/>
              <a:buFont typeface="Arial"/>
              <a:buNone/>
            </a:pPr>
            <a:endParaRPr sz="4000" b="1" u="none" strike="noStrike" cap="none" dirty="0">
              <a:solidFill>
                <a:schemeClr val="bg1"/>
              </a:solidFill>
              <a:latin typeface="Candara"/>
              <a:ea typeface="Candara"/>
              <a:cs typeface="Candara"/>
              <a:sym typeface="Candara"/>
            </a:endParaRPr>
          </a:p>
        </p:txBody>
      </p:sp>
      <p:sp>
        <p:nvSpPr>
          <p:cNvPr id="8" name="Google Shape;104;p28"/>
          <p:cNvSpPr/>
          <p:nvPr/>
        </p:nvSpPr>
        <p:spPr>
          <a:xfrm>
            <a:off x="521208" y="4426606"/>
            <a:ext cx="11978640"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800"/>
              <a:buFont typeface="Arial"/>
              <a:buNone/>
            </a:pPr>
            <a:r>
              <a:rPr lang="en-US" sz="4000" b="1" u="sng" dirty="0">
                <a:solidFill>
                  <a:srgbClr val="FFFF00"/>
                </a:solidFill>
                <a:latin typeface="Candara"/>
                <a:ea typeface="Candara"/>
                <a:cs typeface="Candara"/>
                <a:sym typeface="Candara"/>
              </a:rPr>
              <a:t>SOUTH REGION</a:t>
            </a:r>
          </a:p>
          <a:p>
            <a:pPr lvl="0">
              <a:buSzPts val="13800"/>
            </a:pPr>
            <a:r>
              <a:rPr lang="en-US" sz="3600" b="1" dirty="0">
                <a:solidFill>
                  <a:schemeClr val="accent1">
                    <a:lumMod val="60000"/>
                    <a:lumOff val="40000"/>
                  </a:schemeClr>
                </a:solidFill>
                <a:latin typeface="Candara"/>
                <a:ea typeface="Candara"/>
                <a:cs typeface="Candara"/>
                <a:sym typeface="Candara"/>
              </a:rPr>
              <a:t>• CULT CLASSIC</a:t>
            </a:r>
          </a:p>
        </p:txBody>
      </p:sp>
      <p:sp>
        <p:nvSpPr>
          <p:cNvPr id="9" name="Rectangle 8"/>
          <p:cNvSpPr/>
          <p:nvPr/>
        </p:nvSpPr>
        <p:spPr>
          <a:xfrm>
            <a:off x="12192" y="6259875"/>
            <a:ext cx="12179808" cy="646331"/>
          </a:xfrm>
          <a:prstGeom prst="rect">
            <a:avLst/>
          </a:prstGeom>
        </p:spPr>
        <p:txBody>
          <a:bodyPr wrap="square">
            <a:spAutoFit/>
          </a:bodyPr>
          <a:lstStyle/>
          <a:p>
            <a:pPr algn="ctr">
              <a:buSzPts val="13800"/>
            </a:pPr>
            <a:r>
              <a:rPr lang="en-US" sz="3600" b="1" dirty="0">
                <a:solidFill>
                  <a:srgbClr val="DE8D17"/>
                </a:solidFill>
                <a:latin typeface="Candara"/>
                <a:ea typeface="Candara"/>
                <a:cs typeface="Candara"/>
                <a:sym typeface="Candara"/>
              </a:rPr>
              <a:t>* PREVIOUS TRIVIA MARYLAND WORLD SERIES CHAMPION</a:t>
            </a:r>
          </a:p>
        </p:txBody>
      </p:sp>
      <p:sp>
        <p:nvSpPr>
          <p:cNvPr id="12" name="TextBox 11"/>
          <p:cNvSpPr txBox="1"/>
          <p:nvPr/>
        </p:nvSpPr>
        <p:spPr>
          <a:xfrm>
            <a:off x="4034899" y="5028769"/>
            <a:ext cx="5152426" cy="646331"/>
          </a:xfrm>
          <a:prstGeom prst="rect">
            <a:avLst/>
          </a:prstGeom>
          <a:noFill/>
        </p:spPr>
        <p:txBody>
          <a:bodyPr wrap="square" rtlCol="0">
            <a:spAutoFit/>
          </a:bodyPr>
          <a:lstStyle/>
          <a:p>
            <a:pPr lvl="0">
              <a:buSzPts val="13800"/>
            </a:pPr>
            <a:r>
              <a:rPr lang="en-US" sz="3600" b="1" dirty="0">
                <a:solidFill>
                  <a:schemeClr val="accent1">
                    <a:lumMod val="60000"/>
                    <a:lumOff val="40000"/>
                  </a:schemeClr>
                </a:solidFill>
                <a:latin typeface="Candara"/>
                <a:ea typeface="Candara"/>
                <a:cs typeface="Candara"/>
                <a:sym typeface="Candara"/>
              </a:rPr>
              <a:t>• MAXIMUM SPARKLE</a:t>
            </a:r>
          </a:p>
        </p:txBody>
      </p:sp>
      <p:sp>
        <p:nvSpPr>
          <p:cNvPr id="13" name="TextBox 12"/>
          <p:cNvSpPr txBox="1"/>
          <p:nvPr/>
        </p:nvSpPr>
        <p:spPr>
          <a:xfrm>
            <a:off x="9255035" y="5042119"/>
            <a:ext cx="3244813" cy="646331"/>
          </a:xfrm>
          <a:prstGeom prst="rect">
            <a:avLst/>
          </a:prstGeom>
          <a:noFill/>
        </p:spPr>
        <p:txBody>
          <a:bodyPr wrap="square" rtlCol="0">
            <a:spAutoFit/>
          </a:bodyPr>
          <a:lstStyle/>
          <a:p>
            <a:pPr lvl="0">
              <a:buSzPts val="13800"/>
            </a:pPr>
            <a:r>
              <a:rPr lang="en-US" sz="3600" b="1" dirty="0">
                <a:solidFill>
                  <a:schemeClr val="accent1">
                    <a:lumMod val="60000"/>
                    <a:lumOff val="40000"/>
                  </a:schemeClr>
                </a:solidFill>
                <a:latin typeface="Candara"/>
                <a:ea typeface="Candara"/>
                <a:cs typeface="Candara"/>
                <a:sym typeface="Candara"/>
              </a:rPr>
              <a:t>• NO IDEA</a:t>
            </a:r>
          </a:p>
        </p:txBody>
      </p:sp>
      <p:sp>
        <p:nvSpPr>
          <p:cNvPr id="14" name="TextBox 13"/>
          <p:cNvSpPr txBox="1"/>
          <p:nvPr/>
        </p:nvSpPr>
        <p:spPr>
          <a:xfrm>
            <a:off x="2269454" y="5563813"/>
            <a:ext cx="5152426" cy="646331"/>
          </a:xfrm>
          <a:prstGeom prst="rect">
            <a:avLst/>
          </a:prstGeom>
          <a:noFill/>
        </p:spPr>
        <p:txBody>
          <a:bodyPr wrap="square" rtlCol="0">
            <a:spAutoFit/>
          </a:bodyPr>
          <a:lstStyle/>
          <a:p>
            <a:pPr lvl="0">
              <a:buSzPts val="13800"/>
            </a:pPr>
            <a:r>
              <a:rPr lang="en-US" sz="3600" b="1" dirty="0">
                <a:solidFill>
                  <a:schemeClr val="accent1">
                    <a:lumMod val="60000"/>
                    <a:lumOff val="40000"/>
                  </a:schemeClr>
                </a:solidFill>
                <a:latin typeface="Candara"/>
                <a:ea typeface="Candara"/>
                <a:cs typeface="Candara"/>
                <a:sym typeface="Candara"/>
              </a:rPr>
              <a:t>• QUIZ KHALIFA</a:t>
            </a:r>
          </a:p>
        </p:txBody>
      </p:sp>
      <p:sp>
        <p:nvSpPr>
          <p:cNvPr id="15" name="TextBox 14"/>
          <p:cNvSpPr txBox="1"/>
          <p:nvPr/>
        </p:nvSpPr>
        <p:spPr>
          <a:xfrm>
            <a:off x="6644967" y="5585108"/>
            <a:ext cx="5152426" cy="646331"/>
          </a:xfrm>
          <a:prstGeom prst="rect">
            <a:avLst/>
          </a:prstGeom>
          <a:noFill/>
        </p:spPr>
        <p:txBody>
          <a:bodyPr wrap="square" rtlCol="0">
            <a:spAutoFit/>
          </a:bodyPr>
          <a:lstStyle/>
          <a:p>
            <a:pPr>
              <a:buSzPts val="13800"/>
            </a:pPr>
            <a:r>
              <a:rPr lang="en-US" sz="3600" b="1" dirty="0">
                <a:solidFill>
                  <a:schemeClr val="accent1">
                    <a:lumMod val="60000"/>
                    <a:lumOff val="40000"/>
                  </a:schemeClr>
                </a:solidFill>
                <a:latin typeface="Candara"/>
                <a:ea typeface="Candara"/>
                <a:cs typeface="Candara"/>
                <a:sym typeface="Candara"/>
              </a:rPr>
              <a:t>• PIKACHUPABRAS</a:t>
            </a:r>
          </a:p>
        </p:txBody>
      </p:sp>
    </p:spTree>
    <p:extLst>
      <p:ext uri="{BB962C8B-B14F-4D97-AF65-F5344CB8AC3E}">
        <p14:creationId xmlns:p14="http://schemas.microsoft.com/office/powerpoint/2010/main" val="15578880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 calcmode="lin" valueType="num">
                                      <p:cBhvr additive="base">
                                        <p:cTn id="49"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additive="base">
                                        <p:cTn id="5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 calcmode="lin" valueType="num">
                                      <p:cBhvr additive="base">
                                        <p:cTn id="61"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 calcmode="lin" valueType="num">
                                      <p:cBhvr additive="base">
                                        <p:cTn id="67"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7">
                                            <p:txEl>
                                              <p:pRg st="5" end="5"/>
                                            </p:txEl>
                                          </p:spTgt>
                                        </p:tgtEl>
                                        <p:attrNameLst>
                                          <p:attrName>style.visibility</p:attrName>
                                        </p:attrNameLst>
                                      </p:cBhvr>
                                      <p:to>
                                        <p:strVal val="visible"/>
                                      </p:to>
                                    </p:set>
                                    <p:anim calcmode="lin" valueType="num">
                                      <p:cBhvr additive="base">
                                        <p:cTn id="73"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8">
                                            <p:txEl>
                                              <p:pRg st="1" end="1"/>
                                            </p:txEl>
                                          </p:spTgt>
                                        </p:tgtEl>
                                        <p:attrNameLst>
                                          <p:attrName>style.visibility</p:attrName>
                                        </p:attrNameLst>
                                      </p:cBhvr>
                                      <p:to>
                                        <p:strVal val="visible"/>
                                      </p:to>
                                    </p:set>
                                    <p:anim calcmode="lin" valueType="num">
                                      <p:cBhvr additive="base">
                                        <p:cTn id="79"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2">
                                            <p:txEl>
                                              <p:pRg st="0" end="0"/>
                                            </p:txEl>
                                          </p:spTgt>
                                        </p:tgtEl>
                                        <p:attrNameLst>
                                          <p:attrName>style.visibility</p:attrName>
                                        </p:attrNameLst>
                                      </p:cBhvr>
                                      <p:to>
                                        <p:strVal val="visible"/>
                                      </p:to>
                                    </p:set>
                                    <p:anim calcmode="lin" valueType="num">
                                      <p:cBhvr additive="base">
                                        <p:cTn id="8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13">
                                            <p:txEl>
                                              <p:pRg st="0" end="0"/>
                                            </p:txEl>
                                          </p:spTgt>
                                        </p:tgtEl>
                                        <p:attrNameLst>
                                          <p:attrName>style.visibility</p:attrName>
                                        </p:attrNameLst>
                                      </p:cBhvr>
                                      <p:to>
                                        <p:strVal val="visible"/>
                                      </p:to>
                                    </p:set>
                                    <p:anim calcmode="lin" valueType="num">
                                      <p:cBhvr additive="base">
                                        <p:cTn id="9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14">
                                            <p:txEl>
                                              <p:pRg st="0" end="0"/>
                                            </p:txEl>
                                          </p:spTgt>
                                        </p:tgtEl>
                                        <p:attrNameLst>
                                          <p:attrName>style.visibility</p:attrName>
                                        </p:attrNameLst>
                                      </p:cBhvr>
                                      <p:to>
                                        <p:strVal val="visible"/>
                                      </p:to>
                                    </p:set>
                                    <p:anim calcmode="lin" valueType="num">
                                      <p:cBhvr additive="base">
                                        <p:cTn id="9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15">
                                            <p:txEl>
                                              <p:pRg st="0" end="0"/>
                                            </p:txEl>
                                          </p:spTgt>
                                        </p:tgtEl>
                                        <p:attrNameLst>
                                          <p:attrName>style.visibility</p:attrName>
                                        </p:attrNameLst>
                                      </p:cBhvr>
                                      <p:to>
                                        <p:strVal val="visible"/>
                                      </p:to>
                                    </p:set>
                                    <p:anim calcmode="lin" valueType="num">
                                      <p:cBhvr additive="base">
                                        <p:cTn id="103"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Shape 237"/>
        <p:cNvGrpSpPr/>
        <p:nvPr/>
      </p:nvGrpSpPr>
      <p:grpSpPr>
        <a:xfrm>
          <a:off x="0" y="0"/>
          <a:ext cx="0" cy="0"/>
          <a:chOff x="0" y="0"/>
          <a:chExt cx="0" cy="0"/>
        </a:xfrm>
      </p:grpSpPr>
      <p:sp>
        <p:nvSpPr>
          <p:cNvPr id="238" name="Google Shape;238;p21"/>
          <p:cNvSpPr txBox="1">
            <a:spLocks noGrp="1"/>
          </p:cNvSpPr>
          <p:nvPr>
            <p:ph type="title"/>
          </p:nvPr>
        </p:nvSpPr>
        <p:spPr>
          <a:xfrm>
            <a:off x="1867472" y="-304800"/>
            <a:ext cx="8457057" cy="99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4000"/>
              <a:buFont typeface="Candara"/>
              <a:buNone/>
            </a:pPr>
            <a:br>
              <a:rPr lang="en-US" sz="4000" b="1" dirty="0">
                <a:solidFill>
                  <a:srgbClr val="FF0000"/>
                </a:solidFill>
                <a:latin typeface="Candara"/>
                <a:ea typeface="Candara"/>
                <a:cs typeface="Candara"/>
                <a:sym typeface="Candara"/>
              </a:rPr>
            </a:br>
            <a:r>
              <a:rPr lang="en-US" sz="4000" b="1" dirty="0">
                <a:solidFill>
                  <a:srgbClr val="0C0C0C"/>
                </a:solidFill>
                <a:latin typeface="Candara"/>
                <a:ea typeface="Candara"/>
                <a:cs typeface="Candara"/>
                <a:sym typeface="Candara"/>
              </a:rPr>
              <a:t>ANSWER # 7</a:t>
            </a:r>
            <a:endParaRPr dirty="0">
              <a:solidFill>
                <a:srgbClr val="0C0C0C"/>
              </a:solidFill>
            </a:endParaRPr>
          </a:p>
        </p:txBody>
      </p:sp>
      <p:sp>
        <p:nvSpPr>
          <p:cNvPr id="2" name="TextBox 1">
            <a:extLst>
              <a:ext uri="{FF2B5EF4-FFF2-40B4-BE49-F238E27FC236}">
                <a16:creationId xmlns:a16="http://schemas.microsoft.com/office/drawing/2014/main" id="{BA6A59A7-62AB-64B0-1AF2-3909F1FCD0D7}"/>
              </a:ext>
            </a:extLst>
          </p:cNvPr>
          <p:cNvSpPr txBox="1"/>
          <p:nvPr/>
        </p:nvSpPr>
        <p:spPr>
          <a:xfrm>
            <a:off x="174522" y="766031"/>
            <a:ext cx="11842955" cy="923330"/>
          </a:xfrm>
          <a:prstGeom prst="rect">
            <a:avLst/>
          </a:prstGeom>
          <a:noFill/>
        </p:spPr>
        <p:txBody>
          <a:bodyPr wrap="square" rtlCol="0">
            <a:spAutoFit/>
          </a:bodyPr>
          <a:lstStyle/>
          <a:p>
            <a:pPr algn="ctr"/>
            <a:r>
              <a:rPr lang="en-US" sz="5400" b="1" dirty="0">
                <a:solidFill>
                  <a:srgbClr val="FF0000"/>
                </a:solidFill>
                <a:latin typeface="Candara" panose="020E0502030303020204" pitchFamily="34" charset="0"/>
              </a:rPr>
              <a:t>HOYT WILHELM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346" y="1769592"/>
            <a:ext cx="5661308" cy="4617505"/>
          </a:xfrm>
          <a:prstGeom prst="rect">
            <a:avLst/>
          </a:prstGeom>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5"/>
        <p:cNvGrpSpPr/>
        <p:nvPr/>
      </p:nvGrpSpPr>
      <p:grpSpPr>
        <a:xfrm>
          <a:off x="0" y="0"/>
          <a:ext cx="0" cy="0"/>
          <a:chOff x="0" y="0"/>
          <a:chExt cx="0" cy="0"/>
        </a:xfrm>
      </p:grpSpPr>
      <p:sp>
        <p:nvSpPr>
          <p:cNvPr id="216" name="Google Shape;216;p69"/>
          <p:cNvSpPr txBox="1">
            <a:spLocks noGrp="1"/>
          </p:cNvSpPr>
          <p:nvPr>
            <p:ph type="title"/>
          </p:nvPr>
        </p:nvSpPr>
        <p:spPr>
          <a:xfrm>
            <a:off x="0" y="814053"/>
            <a:ext cx="12192000" cy="990600"/>
          </a:xfrm>
          <a:prstGeom prst="rect">
            <a:avLst/>
          </a:prstGeom>
          <a:noFill/>
          <a:ln>
            <a:noFill/>
          </a:ln>
        </p:spPr>
        <p:txBody>
          <a:bodyPr spcFirstLastPara="1" wrap="square" lIns="91425" tIns="45700" rIns="91425" bIns="45700" anchor="ctr" anchorCtr="0">
            <a:normAutofit fontScale="90000"/>
          </a:bodyPr>
          <a:lstStyle/>
          <a:p>
            <a:pPr lvl="0" algn="ctr">
              <a:buSzPct val="100000"/>
            </a:pPr>
            <a:br>
              <a:rPr lang="en-US" sz="2800" b="1" dirty="0">
                <a:latin typeface="Candara"/>
                <a:ea typeface="Candara"/>
                <a:cs typeface="Candara"/>
                <a:sym typeface="Candara"/>
              </a:rPr>
            </a:br>
            <a:r>
              <a:rPr lang="en-US" b="1" dirty="0">
                <a:solidFill>
                  <a:srgbClr val="FF0000"/>
                </a:solidFill>
                <a:latin typeface="Candara"/>
                <a:ea typeface="Candara"/>
                <a:cs typeface="Candara"/>
                <a:sym typeface="Candara"/>
              </a:rPr>
              <a:t>QUESTION # 8</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TELEVISION</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2 </a:t>
            </a:r>
            <a:r>
              <a:rPr lang="en-US" b="1">
                <a:solidFill>
                  <a:srgbClr val="FF0000"/>
                </a:solidFill>
                <a:latin typeface="Candara"/>
                <a:ea typeface="Candara"/>
                <a:cs typeface="Candara"/>
                <a:sym typeface="Candara"/>
              </a:rPr>
              <a:t>- PART</a:t>
            </a: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sz="3200" b="1" dirty="0">
                <a:solidFill>
                  <a:srgbClr val="FF0000"/>
                </a:solidFill>
                <a:latin typeface="Candara"/>
                <a:ea typeface="Candara"/>
                <a:cs typeface="Candara"/>
                <a:sym typeface="Candara"/>
              </a:rPr>
            </a:br>
            <a:endParaRPr sz="3200" b="1" dirty="0">
              <a:solidFill>
                <a:srgbClr val="FF0000"/>
              </a:solidFill>
              <a:latin typeface="Candara"/>
              <a:ea typeface="Candara"/>
              <a:cs typeface="Candara"/>
              <a:sym typeface="Candara"/>
            </a:endParaRPr>
          </a:p>
        </p:txBody>
      </p:sp>
      <p:sp>
        <p:nvSpPr>
          <p:cNvPr id="217" name="Google Shape;217;p69"/>
          <p:cNvSpPr txBox="1"/>
          <p:nvPr/>
        </p:nvSpPr>
        <p:spPr>
          <a:xfrm>
            <a:off x="709188" y="1513707"/>
            <a:ext cx="10773625" cy="5632271"/>
          </a:xfrm>
          <a:prstGeom prst="rect">
            <a:avLst/>
          </a:prstGeom>
          <a:noFill/>
          <a:ln>
            <a:noFill/>
          </a:ln>
        </p:spPr>
        <p:txBody>
          <a:bodyPr spcFirstLastPara="1" wrap="square" lIns="91425" tIns="45700" rIns="91425" bIns="45700" anchor="t" anchorCtr="0">
            <a:spAutoFit/>
          </a:bodyPr>
          <a:lstStyle/>
          <a:p>
            <a:pPr lvl="0" algn="ctr">
              <a:lnSpc>
                <a:spcPct val="90000"/>
              </a:lnSpc>
              <a:buSzPts val="8000"/>
            </a:pPr>
            <a:r>
              <a:rPr lang="en-US" sz="8000" b="1" dirty="0">
                <a:solidFill>
                  <a:srgbClr val="FFC000"/>
                </a:solidFill>
                <a:latin typeface="Candara"/>
                <a:sym typeface="Candara"/>
              </a:rPr>
              <a:t>LAUNCHED IN 2006, THE CW NETWORK WAS FORMED FROM THE MERGER OF WHICH TWO NETWORKS?</a:t>
            </a:r>
            <a:endParaRPr lang="en-US" sz="8000"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p:tgtEl>
                                          <p:spTgt spid="2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2"/>
        <p:cNvGrpSpPr/>
        <p:nvPr/>
      </p:nvGrpSpPr>
      <p:grpSpPr>
        <a:xfrm>
          <a:off x="0" y="0"/>
          <a:ext cx="0" cy="0"/>
          <a:chOff x="0" y="0"/>
          <a:chExt cx="0" cy="0"/>
        </a:xfrm>
      </p:grpSpPr>
      <p:sp>
        <p:nvSpPr>
          <p:cNvPr id="223" name="Google Shape;223;p70"/>
          <p:cNvSpPr txBox="1">
            <a:spLocks noGrp="1"/>
          </p:cNvSpPr>
          <p:nvPr>
            <p:ph type="title"/>
          </p:nvPr>
        </p:nvSpPr>
        <p:spPr>
          <a:xfrm>
            <a:off x="4838700" y="0"/>
            <a:ext cx="25146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3200"/>
              <a:buFont typeface="Candara"/>
              <a:buNone/>
            </a:pPr>
            <a:r>
              <a:rPr lang="en-US" sz="3200" b="1" dirty="0">
                <a:solidFill>
                  <a:srgbClr val="FF0000"/>
                </a:solidFill>
                <a:latin typeface="Candara"/>
                <a:ea typeface="Candara"/>
                <a:cs typeface="Candara"/>
                <a:sym typeface="Candara"/>
              </a:rPr>
              <a:t>ANSWER # 8</a:t>
            </a:r>
            <a:endParaRPr dirty="0"/>
          </a:p>
        </p:txBody>
      </p:sp>
      <p:sp>
        <p:nvSpPr>
          <p:cNvPr id="9" name="Google Shape;224;p70"/>
          <p:cNvSpPr txBox="1"/>
          <p:nvPr/>
        </p:nvSpPr>
        <p:spPr>
          <a:xfrm>
            <a:off x="423950" y="580291"/>
            <a:ext cx="10989424" cy="5201384"/>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5400"/>
            </a:pPr>
            <a:r>
              <a:rPr lang="en-US" sz="16600" b="1" dirty="0">
                <a:solidFill>
                  <a:srgbClr val="FFC000"/>
                </a:solidFill>
                <a:latin typeface="Candara"/>
                <a:ea typeface="Candara"/>
                <a:cs typeface="Candara"/>
                <a:sym typeface="Candara"/>
              </a:rPr>
              <a:t>• THE WB</a:t>
            </a:r>
          </a:p>
          <a:p>
            <a:pPr lvl="0" algn="ctr">
              <a:buSzPts val="5400"/>
            </a:pPr>
            <a:r>
              <a:rPr lang="en-US" sz="16600" b="1" dirty="0">
                <a:solidFill>
                  <a:schemeClr val="bg1">
                    <a:lumMod val="65000"/>
                  </a:schemeClr>
                </a:solidFill>
                <a:latin typeface="Candara"/>
                <a:ea typeface="Candara"/>
                <a:cs typeface="Candara"/>
                <a:sym typeface="Candara"/>
              </a:rPr>
              <a:t>• UPN</a:t>
            </a:r>
          </a:p>
        </p:txBody>
      </p:sp>
    </p:spTree>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9"/>
          <p:cNvSpPr txBox="1">
            <a:spLocks noGrp="1"/>
          </p:cNvSpPr>
          <p:nvPr>
            <p:ph type="title"/>
          </p:nvPr>
        </p:nvSpPr>
        <p:spPr>
          <a:xfrm>
            <a:off x="845820" y="249315"/>
            <a:ext cx="10500360"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ndara"/>
              <a:buNone/>
            </a:pPr>
            <a:br>
              <a:rPr lang="en-US" sz="2800" b="1" dirty="0">
                <a:latin typeface="Candara"/>
                <a:ea typeface="Candara"/>
                <a:cs typeface="Candara"/>
                <a:sym typeface="Candara"/>
              </a:rPr>
            </a:br>
            <a:r>
              <a:rPr lang="en-US" b="1" dirty="0">
                <a:solidFill>
                  <a:srgbClr val="FF0000"/>
                </a:solidFill>
                <a:latin typeface="Candara"/>
                <a:ea typeface="Candara"/>
                <a:cs typeface="Candara"/>
                <a:sym typeface="Candara"/>
              </a:rPr>
              <a:t>QUESTION # 9</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IN THE NEWS</a:t>
            </a:r>
            <a:br>
              <a:rPr lang="en-US" b="1" dirty="0">
                <a:solidFill>
                  <a:srgbClr val="FF0000"/>
                </a:solidFill>
                <a:latin typeface="Candara"/>
                <a:ea typeface="Candara"/>
                <a:cs typeface="Candara"/>
                <a:sym typeface="Candara"/>
              </a:rPr>
            </a:br>
            <a:br>
              <a:rPr lang="en-US" sz="3200" b="1" dirty="0">
                <a:solidFill>
                  <a:srgbClr val="FF0000"/>
                </a:solidFill>
                <a:latin typeface="Candara"/>
                <a:ea typeface="Candara"/>
                <a:cs typeface="Candara"/>
                <a:sym typeface="Candara"/>
              </a:rPr>
            </a:br>
            <a:endParaRPr sz="3200" b="1" dirty="0">
              <a:solidFill>
                <a:srgbClr val="FF0000"/>
              </a:solidFill>
              <a:latin typeface="Candara"/>
              <a:ea typeface="Candara"/>
              <a:cs typeface="Candara"/>
              <a:sym typeface="Candara"/>
            </a:endParaRPr>
          </a:p>
        </p:txBody>
      </p:sp>
      <p:sp>
        <p:nvSpPr>
          <p:cNvPr id="217" name="Google Shape;217;p69"/>
          <p:cNvSpPr txBox="1"/>
          <p:nvPr/>
        </p:nvSpPr>
        <p:spPr>
          <a:xfrm>
            <a:off x="0" y="865980"/>
            <a:ext cx="12192000" cy="6247824"/>
          </a:xfrm>
          <a:prstGeom prst="rect">
            <a:avLst/>
          </a:prstGeom>
          <a:noFill/>
          <a:ln>
            <a:noFill/>
          </a:ln>
        </p:spPr>
        <p:txBody>
          <a:bodyPr spcFirstLastPara="1" wrap="square" lIns="91425" tIns="45700" rIns="91425" bIns="45700" anchor="t" anchorCtr="0">
            <a:spAutoFit/>
          </a:bodyPr>
          <a:lstStyle/>
          <a:p>
            <a:pPr lvl="0" algn="ctr">
              <a:buSzPts val="6200"/>
            </a:pPr>
            <a:r>
              <a:rPr lang="en-US" sz="8000" b="1" dirty="0">
                <a:latin typeface="Candara"/>
                <a:ea typeface="Candara"/>
                <a:cs typeface="Candara"/>
                <a:sym typeface="Candara"/>
              </a:rPr>
              <a:t>MEANING “RESERVED, MODEST, AND SHY,” WHAT WAS DICTIONARY.COM’S 2024 WORD OF THE YEAR?</a:t>
            </a:r>
          </a:p>
        </p:txBody>
      </p:sp>
    </p:spTree>
    <p:extLst>
      <p:ext uri="{BB962C8B-B14F-4D97-AF65-F5344CB8AC3E}">
        <p14:creationId xmlns:p14="http://schemas.microsoft.com/office/powerpoint/2010/main" val="2165310678"/>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p:tgtEl>
                                          <p:spTgt spid="2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70"/>
          <p:cNvSpPr txBox="1">
            <a:spLocks noGrp="1"/>
          </p:cNvSpPr>
          <p:nvPr>
            <p:ph type="title"/>
          </p:nvPr>
        </p:nvSpPr>
        <p:spPr>
          <a:xfrm>
            <a:off x="4838700" y="0"/>
            <a:ext cx="25146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3200"/>
              <a:buFont typeface="Candara"/>
              <a:buNone/>
            </a:pPr>
            <a:r>
              <a:rPr lang="en-US" sz="3200" b="1" dirty="0">
                <a:solidFill>
                  <a:srgbClr val="FF0000"/>
                </a:solidFill>
                <a:latin typeface="Candara"/>
                <a:ea typeface="Candara"/>
                <a:cs typeface="Candara"/>
                <a:sym typeface="Candara"/>
              </a:rPr>
              <a:t>ANSWER # 9</a:t>
            </a:r>
            <a:endParaRPr dirty="0"/>
          </a:p>
        </p:txBody>
      </p:sp>
      <p:sp>
        <p:nvSpPr>
          <p:cNvPr id="224" name="Google Shape;224;p70"/>
          <p:cNvSpPr txBox="1"/>
          <p:nvPr/>
        </p:nvSpPr>
        <p:spPr>
          <a:xfrm>
            <a:off x="79248" y="1851666"/>
            <a:ext cx="12033504" cy="31546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19900" b="1" dirty="0">
                <a:solidFill>
                  <a:schemeClr val="tx1"/>
                </a:solidFill>
                <a:latin typeface="Candara"/>
                <a:ea typeface="Candara"/>
                <a:cs typeface="Candara"/>
                <a:sym typeface="Candara"/>
              </a:rPr>
              <a:t>DEMURE</a:t>
            </a:r>
            <a:endParaRPr sz="8000" b="1" u="none" strike="noStrike" cap="none" dirty="0">
              <a:solidFill>
                <a:schemeClr val="tx1"/>
              </a:solidFill>
              <a:latin typeface="Candara"/>
              <a:ea typeface="Candara"/>
              <a:cs typeface="Candara"/>
              <a:sym typeface="Candara"/>
            </a:endParaRPr>
          </a:p>
        </p:txBody>
      </p:sp>
    </p:spTree>
    <p:extLst>
      <p:ext uri="{BB962C8B-B14F-4D97-AF65-F5344CB8AC3E}">
        <p14:creationId xmlns:p14="http://schemas.microsoft.com/office/powerpoint/2010/main" val="276120685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additive="base">
                                        <p:cTn id="7" dur="500" fill="hold"/>
                                        <p:tgtEl>
                                          <p:spTgt spid="224"/>
                                        </p:tgtEl>
                                        <p:attrNameLst>
                                          <p:attrName>ppt_x</p:attrName>
                                        </p:attrNameLst>
                                      </p:cBhvr>
                                      <p:tavLst>
                                        <p:tav tm="0">
                                          <p:val>
                                            <p:strVal val="#ppt_x"/>
                                          </p:val>
                                        </p:tav>
                                        <p:tav tm="100000">
                                          <p:val>
                                            <p:strVal val="#ppt_x"/>
                                          </p:val>
                                        </p:tav>
                                      </p:tavLst>
                                    </p:anim>
                                    <p:anim calcmode="lin" valueType="num">
                                      <p:cBhvr additive="base">
                                        <p:cTn id="8"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Shape 259"/>
        <p:cNvGrpSpPr/>
        <p:nvPr/>
      </p:nvGrpSpPr>
      <p:grpSpPr>
        <a:xfrm>
          <a:off x="0" y="0"/>
          <a:ext cx="0" cy="0"/>
          <a:chOff x="0" y="0"/>
          <a:chExt cx="0" cy="0"/>
        </a:xfrm>
      </p:grpSpPr>
      <p:sp>
        <p:nvSpPr>
          <p:cNvPr id="260" name="Google Shape;260;p24"/>
          <p:cNvSpPr txBox="1">
            <a:spLocks noGrp="1"/>
          </p:cNvSpPr>
          <p:nvPr>
            <p:ph type="title"/>
          </p:nvPr>
        </p:nvSpPr>
        <p:spPr>
          <a:xfrm>
            <a:off x="2057400" y="0"/>
            <a:ext cx="8153400"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ndara"/>
              <a:buNone/>
            </a:pPr>
            <a:br>
              <a:rPr lang="en-US" sz="4100" b="1" dirty="0">
                <a:latin typeface="Candara"/>
                <a:ea typeface="Candara"/>
                <a:cs typeface="Candara"/>
                <a:sym typeface="Candara"/>
              </a:rPr>
            </a:br>
            <a:br>
              <a:rPr lang="en-US" sz="4100" b="1" dirty="0">
                <a:latin typeface="Candara"/>
                <a:ea typeface="Candara"/>
                <a:cs typeface="Candara"/>
                <a:sym typeface="Candara"/>
              </a:rPr>
            </a:br>
            <a:br>
              <a:rPr lang="en-US" sz="4100" b="1" dirty="0">
                <a:latin typeface="Candara"/>
                <a:ea typeface="Candara"/>
                <a:cs typeface="Candara"/>
                <a:sym typeface="Candara"/>
              </a:rPr>
            </a:br>
            <a:br>
              <a:rPr lang="en-US" sz="4100" b="1" dirty="0">
                <a:solidFill>
                  <a:schemeClr val="lt1"/>
                </a:solidFill>
                <a:latin typeface="Candara"/>
                <a:ea typeface="Candara"/>
                <a:cs typeface="Candara"/>
                <a:sym typeface="Candara"/>
              </a:rPr>
            </a:br>
            <a:br>
              <a:rPr lang="en-US" sz="4200" b="1" dirty="0">
                <a:solidFill>
                  <a:schemeClr val="lt1"/>
                </a:solidFill>
                <a:latin typeface="Candara"/>
                <a:ea typeface="Candara"/>
                <a:cs typeface="Candara"/>
                <a:sym typeface="Candara"/>
              </a:rPr>
            </a:br>
            <a:br>
              <a:rPr lang="en-US" sz="4100" b="1" dirty="0">
                <a:latin typeface="Candara"/>
                <a:ea typeface="Candara"/>
                <a:cs typeface="Candara"/>
                <a:sym typeface="Candara"/>
              </a:rPr>
            </a:br>
            <a:endParaRPr sz="4800" b="1" dirty="0">
              <a:latin typeface="Candara"/>
              <a:ea typeface="Candara"/>
              <a:cs typeface="Candara"/>
              <a:sym typeface="Candara"/>
            </a:endParaRPr>
          </a:p>
        </p:txBody>
      </p:sp>
      <p:sp>
        <p:nvSpPr>
          <p:cNvPr id="261" name="Google Shape;261;p24"/>
          <p:cNvSpPr/>
          <p:nvPr/>
        </p:nvSpPr>
        <p:spPr>
          <a:xfrm>
            <a:off x="320310" y="100514"/>
            <a:ext cx="3097844" cy="1785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ln>
                  <a:solidFill>
                    <a:srgbClr val="FF0000"/>
                  </a:solidFill>
                </a:ln>
                <a:solidFill>
                  <a:schemeClr val="bg1"/>
                </a:solidFill>
                <a:latin typeface="Candara"/>
                <a:ea typeface="Candara"/>
                <a:cs typeface="Candara"/>
                <a:sym typeface="Candara"/>
              </a:rPr>
              <a:t>QUESTION # 10    </a:t>
            </a:r>
            <a:r>
              <a:rPr lang="en-US" sz="3200" b="1" dirty="0">
                <a:ln>
                  <a:solidFill>
                    <a:srgbClr val="FF0000"/>
                  </a:solidFill>
                </a:ln>
                <a:solidFill>
                  <a:schemeClr val="bg1"/>
                </a:solidFill>
                <a:latin typeface="Candara"/>
                <a:ea typeface="Candara"/>
                <a:cs typeface="Candara"/>
                <a:sym typeface="Candara"/>
              </a:rPr>
              <a:t>SOUND</a:t>
            </a:r>
            <a:r>
              <a:rPr lang="en-US" sz="3200" b="1" i="0" u="none" strike="noStrike" cap="none" dirty="0">
                <a:ln>
                  <a:solidFill>
                    <a:srgbClr val="FF0000"/>
                  </a:solidFill>
                </a:ln>
                <a:solidFill>
                  <a:schemeClr val="bg1"/>
                </a:solidFill>
                <a:latin typeface="Candara"/>
                <a:ea typeface="Candara"/>
                <a:cs typeface="Candara"/>
                <a:sym typeface="Candara"/>
              </a:rPr>
              <a:t>   </a:t>
            </a:r>
            <a:endParaRPr sz="1400" b="0" i="0" u="none" strike="noStrike" cap="none" dirty="0">
              <a:ln>
                <a:solidFill>
                  <a:srgbClr val="FF0000"/>
                </a:solidFill>
              </a:ln>
              <a:solidFill>
                <a:schemeClr val="bg1"/>
              </a:solidFil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ln>
                  <a:solidFill>
                    <a:srgbClr val="FF0000"/>
                  </a:solidFill>
                </a:ln>
                <a:solidFill>
                  <a:schemeClr val="bg1"/>
                </a:solidFill>
                <a:latin typeface="Candara"/>
                <a:ea typeface="Candara"/>
                <a:cs typeface="Candara"/>
                <a:sym typeface="Candara"/>
              </a:rPr>
              <a:t>  3 - PART</a:t>
            </a:r>
            <a:endParaRPr sz="1400" b="0" i="0" u="none" strike="noStrike" cap="none" dirty="0">
              <a:ln>
                <a:solidFill>
                  <a:srgbClr val="FF0000"/>
                </a:solidFill>
              </a:ln>
              <a:solidFill>
                <a:schemeClr val="bg1"/>
              </a:solidFil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2" name="Google Shape;262;p24"/>
          <p:cNvSpPr/>
          <p:nvPr/>
        </p:nvSpPr>
        <p:spPr>
          <a:xfrm>
            <a:off x="658387" y="4666976"/>
            <a:ext cx="9650384" cy="1754286"/>
          </a:xfrm>
          <a:prstGeom prst="rect">
            <a:avLst/>
          </a:prstGeom>
          <a:noFill/>
          <a:ln>
            <a:noFill/>
          </a:ln>
        </p:spPr>
        <p:txBody>
          <a:bodyPr spcFirstLastPara="1" wrap="square" lIns="91425" tIns="45700" rIns="91425" bIns="45700" anchor="t" anchorCtr="0">
            <a:spAutoFit/>
          </a:bodyPr>
          <a:lstStyle/>
          <a:p>
            <a:pPr lvl="0" algn="ctr">
              <a:buSzPts val="3600"/>
            </a:pPr>
            <a:r>
              <a:rPr lang="en-US" sz="3600" b="1" dirty="0">
                <a:ln>
                  <a:solidFill>
                    <a:srgbClr val="FF0000"/>
                  </a:solidFill>
                </a:ln>
                <a:solidFill>
                  <a:schemeClr val="bg1"/>
                </a:solidFill>
                <a:latin typeface="Candara"/>
                <a:ea typeface="Candara"/>
                <a:cs typeface="Candara"/>
                <a:sym typeface="Candara"/>
              </a:rPr>
              <a:t>NAME THE THREE FILMS FEATURING COMPOSITIONS BY JOHN WILLIAMS FROM THE FOLLOWING MUSICAL CLIPS:</a:t>
            </a:r>
            <a:endParaRPr sz="3600" b="1" i="0" u="none" strike="noStrike" cap="none" dirty="0">
              <a:ln>
                <a:solidFill>
                  <a:srgbClr val="FF0000"/>
                </a:solidFill>
              </a:ln>
              <a:solidFill>
                <a:schemeClr val="bg1"/>
              </a:solidFill>
              <a:latin typeface="Candara"/>
              <a:ea typeface="Candara"/>
              <a:cs typeface="Candara"/>
              <a:sym typeface="Candara"/>
            </a:endParaRPr>
          </a:p>
        </p:txBody>
      </p:sp>
      <p:pic>
        <p:nvPicPr>
          <p:cNvPr id="2" name="World Series Ga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4836" y="394131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animEffect transition="in" filter="fade">
                                      <p:cBhvr>
                                        <p:cTn id="7" dur="1000"/>
                                        <p:tgtEl>
                                          <p:spTgt spid="2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328"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267"/>
        <p:cNvGrpSpPr/>
        <p:nvPr/>
      </p:nvGrpSpPr>
      <p:grpSpPr>
        <a:xfrm>
          <a:off x="0" y="0"/>
          <a:ext cx="0" cy="0"/>
          <a:chOff x="0" y="0"/>
          <a:chExt cx="0" cy="0"/>
        </a:xfrm>
      </p:grpSpPr>
      <p:sp>
        <p:nvSpPr>
          <p:cNvPr id="268" name="Google Shape;268;p25"/>
          <p:cNvSpPr/>
          <p:nvPr/>
        </p:nvSpPr>
        <p:spPr>
          <a:xfrm>
            <a:off x="4686300" y="0"/>
            <a:ext cx="281940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ln>
                  <a:solidFill>
                    <a:schemeClr val="bg1"/>
                  </a:solidFill>
                </a:ln>
                <a:solidFill>
                  <a:srgbClr val="FF0000"/>
                </a:solidFill>
                <a:latin typeface="Candara"/>
                <a:ea typeface="Candara"/>
                <a:cs typeface="Candara"/>
                <a:sym typeface="Candara"/>
              </a:rPr>
              <a:t>ANSWER # 10</a:t>
            </a:r>
            <a:br>
              <a:rPr lang="en-US" sz="3200" b="1" i="0" u="none" strike="noStrike" cap="none" dirty="0">
                <a:ln>
                  <a:solidFill>
                    <a:schemeClr val="bg1"/>
                  </a:solidFill>
                </a:ln>
                <a:solidFill>
                  <a:schemeClr val="dk1"/>
                </a:solidFill>
                <a:latin typeface="Candara"/>
                <a:ea typeface="Candara"/>
                <a:cs typeface="Candara"/>
                <a:sym typeface="Candara"/>
              </a:rPr>
            </a:br>
            <a:endParaRPr sz="3200" b="1" i="0" u="none" strike="noStrike" cap="none" dirty="0">
              <a:ln>
                <a:solidFill>
                  <a:schemeClr val="bg1"/>
                </a:solidFill>
              </a:ln>
              <a:solidFill>
                <a:schemeClr val="dk1"/>
              </a:solidFill>
              <a:latin typeface="Candara"/>
              <a:ea typeface="Candara"/>
              <a:cs typeface="Candara"/>
              <a:sym typeface="Candara"/>
            </a:endParaRPr>
          </a:p>
        </p:txBody>
      </p:sp>
      <p:sp>
        <p:nvSpPr>
          <p:cNvPr id="270" name="Google Shape;270;p25"/>
          <p:cNvSpPr txBox="1"/>
          <p:nvPr/>
        </p:nvSpPr>
        <p:spPr>
          <a:xfrm>
            <a:off x="1240683" y="1135437"/>
            <a:ext cx="2044930" cy="654282"/>
          </a:xfrm>
          <a:prstGeom prst="rect">
            <a:avLst/>
          </a:prstGeom>
          <a:solidFill>
            <a:srgbClr val="EDEDED"/>
          </a:solid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200" b="1" dirty="0">
                <a:solidFill>
                  <a:schemeClr val="dk1"/>
                </a:solidFill>
                <a:latin typeface="Candara"/>
                <a:ea typeface="Candara"/>
                <a:cs typeface="Candara"/>
                <a:sym typeface="Candara"/>
              </a:rPr>
              <a:t>MOVIE # 1</a:t>
            </a:r>
            <a:br>
              <a:rPr lang="en-US" sz="6400" b="1" i="0" u="none" strike="noStrike" cap="none" dirty="0">
                <a:solidFill>
                  <a:schemeClr val="dk1"/>
                </a:solidFill>
                <a:latin typeface="Candara"/>
                <a:ea typeface="Candara"/>
                <a:cs typeface="Candara"/>
                <a:sym typeface="Candara"/>
              </a:rPr>
            </a:br>
            <a:endParaRPr sz="6400" b="1" i="0" u="none" strike="noStrike" cap="none" dirty="0">
              <a:solidFill>
                <a:srgbClr val="002060"/>
              </a:solidFill>
              <a:latin typeface="Candara"/>
              <a:ea typeface="Candara"/>
              <a:cs typeface="Candara"/>
              <a:sym typeface="Candara"/>
            </a:endParaRPr>
          </a:p>
        </p:txBody>
      </p:sp>
      <p:sp>
        <p:nvSpPr>
          <p:cNvPr id="272" name="Google Shape;272;p25"/>
          <p:cNvSpPr txBox="1"/>
          <p:nvPr/>
        </p:nvSpPr>
        <p:spPr>
          <a:xfrm>
            <a:off x="2380071" y="4943800"/>
            <a:ext cx="743185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dirty="0">
                <a:ln>
                  <a:solidFill>
                    <a:schemeClr val="bg1"/>
                  </a:solidFill>
                </a:ln>
                <a:solidFill>
                  <a:srgbClr val="FF0000"/>
                </a:solidFill>
                <a:latin typeface="Candara"/>
                <a:ea typeface="Candara"/>
                <a:cs typeface="Candara"/>
                <a:sym typeface="Candara"/>
              </a:rPr>
              <a:t>THE PATRIOT</a:t>
            </a:r>
          </a:p>
        </p:txBody>
      </p:sp>
      <p:sp>
        <p:nvSpPr>
          <p:cNvPr id="273" name="Google Shape;273;p25"/>
          <p:cNvSpPr txBox="1"/>
          <p:nvPr/>
        </p:nvSpPr>
        <p:spPr>
          <a:xfrm>
            <a:off x="565697" y="1789719"/>
            <a:ext cx="339490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dirty="0">
                <a:ln>
                  <a:solidFill>
                    <a:schemeClr val="bg1"/>
                  </a:solidFill>
                </a:ln>
                <a:solidFill>
                  <a:srgbClr val="FF0000"/>
                </a:solidFill>
                <a:latin typeface="Candara"/>
                <a:sym typeface="Candara"/>
              </a:rPr>
              <a:t>HOME ALONE</a:t>
            </a:r>
            <a:endParaRPr lang="en-US" sz="1050" b="0" i="1" u="none" strike="noStrike" cap="none" dirty="0">
              <a:ln>
                <a:solidFill>
                  <a:schemeClr val="bg1"/>
                </a:solidFill>
              </a:ln>
              <a:solidFill>
                <a:srgbClr val="FF0000"/>
              </a:solidFill>
              <a:sym typeface="Arial"/>
            </a:endParaRPr>
          </a:p>
        </p:txBody>
      </p:sp>
      <p:sp>
        <p:nvSpPr>
          <p:cNvPr id="274" name="Google Shape;274;p25"/>
          <p:cNvSpPr txBox="1"/>
          <p:nvPr/>
        </p:nvSpPr>
        <p:spPr>
          <a:xfrm>
            <a:off x="9669037" y="1779244"/>
            <a:ext cx="146997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dirty="0">
                <a:ln>
                  <a:solidFill>
                    <a:schemeClr val="bg1"/>
                  </a:solidFill>
                </a:ln>
                <a:solidFill>
                  <a:srgbClr val="FF0000"/>
                </a:solidFill>
                <a:latin typeface="Candara"/>
                <a:ea typeface="Candara"/>
                <a:cs typeface="Candara"/>
                <a:sym typeface="Candara"/>
              </a:rPr>
              <a:t>JAWS</a:t>
            </a:r>
            <a:endParaRPr sz="3600" b="1" i="1" u="none" strike="noStrike" cap="none" dirty="0">
              <a:ln>
                <a:solidFill>
                  <a:schemeClr val="bg1"/>
                </a:solidFill>
              </a:ln>
              <a:solidFill>
                <a:srgbClr val="FF0000"/>
              </a:solidFill>
              <a:latin typeface="Candara"/>
              <a:ea typeface="Candara"/>
              <a:cs typeface="Candara"/>
              <a:sym typeface="Candara"/>
            </a:endParaRPr>
          </a:p>
        </p:txBody>
      </p:sp>
      <p:sp>
        <p:nvSpPr>
          <p:cNvPr id="9" name="Google Shape;270;p25"/>
          <p:cNvSpPr txBox="1"/>
          <p:nvPr/>
        </p:nvSpPr>
        <p:spPr>
          <a:xfrm>
            <a:off x="4900385" y="4241774"/>
            <a:ext cx="2391231" cy="654282"/>
          </a:xfrm>
          <a:prstGeom prst="rect">
            <a:avLst/>
          </a:prstGeom>
          <a:solidFill>
            <a:srgbClr val="EDEDED"/>
          </a:solid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200" b="1" dirty="0">
                <a:solidFill>
                  <a:schemeClr val="dk1"/>
                </a:solidFill>
                <a:latin typeface="Candara"/>
                <a:ea typeface="Candara"/>
                <a:cs typeface="Candara"/>
                <a:sym typeface="Candara"/>
              </a:rPr>
              <a:t>MOVIE # 2</a:t>
            </a:r>
            <a:endParaRPr sz="6400" b="1" i="0" u="none" strike="noStrike" cap="none" dirty="0">
              <a:solidFill>
                <a:srgbClr val="002060"/>
              </a:solidFill>
              <a:latin typeface="Candara"/>
              <a:ea typeface="Candara"/>
              <a:cs typeface="Candara"/>
              <a:sym typeface="Candara"/>
            </a:endParaRPr>
          </a:p>
        </p:txBody>
      </p:sp>
      <p:sp>
        <p:nvSpPr>
          <p:cNvPr id="10" name="Google Shape;270;p25"/>
          <p:cNvSpPr txBox="1"/>
          <p:nvPr/>
        </p:nvSpPr>
        <p:spPr>
          <a:xfrm>
            <a:off x="9252067" y="1124962"/>
            <a:ext cx="2078181" cy="654282"/>
          </a:xfrm>
          <a:prstGeom prst="rect">
            <a:avLst/>
          </a:prstGeom>
          <a:solidFill>
            <a:srgbClr val="EDEDED"/>
          </a:solid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3200" b="1" i="0" u="none" strike="noStrike" cap="none" dirty="0">
                <a:solidFill>
                  <a:schemeClr val="dk1"/>
                </a:solidFill>
                <a:latin typeface="Candara"/>
                <a:ea typeface="Candara"/>
                <a:cs typeface="Candara"/>
                <a:sym typeface="Candara"/>
              </a:rPr>
              <a:t>MOVIE # 3</a:t>
            </a:r>
            <a:endParaRPr sz="6400" b="1" i="0" u="none" strike="noStrike" cap="none" dirty="0">
              <a:solidFill>
                <a:srgbClr val="002060"/>
              </a:solidFill>
              <a:latin typeface="Candara"/>
              <a:ea typeface="Candara"/>
              <a:cs typeface="Candara"/>
              <a:sym typeface="Candara"/>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2"/>
                                        </p:tgtEl>
                                        <p:attrNameLst>
                                          <p:attrName>style.visibility</p:attrName>
                                        </p:attrNameLst>
                                      </p:cBhvr>
                                      <p:to>
                                        <p:strVal val="visible"/>
                                      </p:to>
                                    </p:set>
                                    <p:animEffect transition="in" filter="fade">
                                      <p:cBhvr>
                                        <p:cTn id="12" dur="500"/>
                                        <p:tgtEl>
                                          <p:spTgt spid="2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8"/>
        <p:cNvGrpSpPr/>
        <p:nvPr/>
      </p:nvGrpSpPr>
      <p:grpSpPr>
        <a:xfrm>
          <a:off x="0" y="0"/>
          <a:ext cx="0" cy="0"/>
          <a:chOff x="0" y="0"/>
          <a:chExt cx="0" cy="0"/>
        </a:xfrm>
      </p:grpSpPr>
      <p:sp>
        <p:nvSpPr>
          <p:cNvPr id="279" name="Google Shape;279;p26"/>
          <p:cNvSpPr txBox="1"/>
          <p:nvPr/>
        </p:nvSpPr>
        <p:spPr>
          <a:xfrm rot="-495998">
            <a:off x="1066590" y="3528001"/>
            <a:ext cx="2177987"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veat"/>
                <a:ea typeface="Caveat"/>
                <a:cs typeface="Caveat"/>
                <a:sym typeface="Caveat"/>
              </a:rPr>
              <a:t>100% THIS IS BEER</a:t>
            </a:r>
            <a:endParaRPr sz="1400" b="0" i="0" u="none" strike="noStrike" cap="none">
              <a:solidFill>
                <a:srgbClr val="000000"/>
              </a:solidFill>
              <a:latin typeface="Arial"/>
              <a:ea typeface="Arial"/>
              <a:cs typeface="Arial"/>
              <a:sym typeface="Arial"/>
            </a:endParaRPr>
          </a:p>
        </p:txBody>
      </p:sp>
      <p:sp>
        <p:nvSpPr>
          <p:cNvPr id="280" name="Google Shape;280;p26"/>
          <p:cNvSpPr txBox="1">
            <a:spLocks noGrp="1"/>
          </p:cNvSpPr>
          <p:nvPr>
            <p:ph type="title"/>
          </p:nvPr>
        </p:nvSpPr>
        <p:spPr>
          <a:xfrm rot="5400000">
            <a:off x="7388279" y="2259480"/>
            <a:ext cx="6730519" cy="23390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11500"/>
              <a:buFont typeface="Candara"/>
              <a:buNone/>
            </a:pPr>
            <a:r>
              <a:rPr lang="en-US" sz="11500" b="1">
                <a:solidFill>
                  <a:srgbClr val="FF0000"/>
                </a:solidFill>
                <a:latin typeface="Candara"/>
                <a:ea typeface="Candara"/>
                <a:cs typeface="Candara"/>
                <a:sym typeface="Candara"/>
              </a:rPr>
              <a:t>halftime</a:t>
            </a:r>
            <a:endParaRPr sz="11500">
              <a:solidFill>
                <a:srgbClr val="FF0000"/>
              </a:solidFill>
              <a:latin typeface="Candara"/>
              <a:ea typeface="Candara"/>
              <a:cs typeface="Candara"/>
              <a:sym typeface="Candara"/>
            </a:endParaRPr>
          </a:p>
        </p:txBody>
      </p:sp>
      <p:sp>
        <p:nvSpPr>
          <p:cNvPr id="281" name="Google Shape;281;p26"/>
          <p:cNvSpPr txBox="1"/>
          <p:nvPr/>
        </p:nvSpPr>
        <p:spPr>
          <a:xfrm rot="-5400000">
            <a:off x="-1926798" y="2259480"/>
            <a:ext cx="6730519" cy="233904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0000"/>
              </a:buClr>
              <a:buSzPts val="11500"/>
              <a:buFont typeface="Candara"/>
              <a:buNone/>
            </a:pPr>
            <a:r>
              <a:rPr lang="en-US" sz="11500" b="1" i="0" u="none" strike="noStrike" cap="none" dirty="0">
                <a:solidFill>
                  <a:srgbClr val="FF0000"/>
                </a:solidFill>
                <a:latin typeface="Candara"/>
                <a:ea typeface="Candara"/>
                <a:cs typeface="Candara"/>
                <a:sym typeface="Candara"/>
              </a:rPr>
              <a:t>halftime</a:t>
            </a:r>
            <a:endParaRPr sz="11500" b="0" i="0" u="none" strike="noStrike" cap="none" dirty="0">
              <a:solidFill>
                <a:srgbClr val="FF0000"/>
              </a:solidFill>
              <a:latin typeface="Candara"/>
              <a:ea typeface="Candara"/>
              <a:cs typeface="Candara"/>
              <a:sym typeface="Candara"/>
            </a:endParaRPr>
          </a:p>
        </p:txBody>
      </p:sp>
      <p:pic>
        <p:nvPicPr>
          <p:cNvPr id="282" name="Google Shape;282;p26"/>
          <p:cNvPicPr preferRelativeResize="0"/>
          <p:nvPr/>
        </p:nvPicPr>
        <p:blipFill>
          <a:blip r:embed="rId3">
            <a:extLst>
              <a:ext uri="{28A0092B-C50C-407E-A947-70E740481C1C}">
                <a14:useLocalDpi xmlns:a14="http://schemas.microsoft.com/office/drawing/2010/main" val="0"/>
              </a:ext>
            </a:extLst>
          </a:blip>
          <a:stretch>
            <a:fillRect/>
          </a:stretch>
        </p:blipFill>
        <p:spPr>
          <a:xfrm>
            <a:off x="2654531" y="1562792"/>
            <a:ext cx="6882938" cy="3923607"/>
          </a:xfrm>
          <a:prstGeom prst="rect">
            <a:avLst/>
          </a:prstGeom>
          <a:noFill/>
          <a:ln w="9525" cap="flat" cmpd="sng">
            <a:solidFill>
              <a:srgbClr val="FF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Shape 315"/>
        <p:cNvGrpSpPr/>
        <p:nvPr/>
      </p:nvGrpSpPr>
      <p:grpSpPr>
        <a:xfrm>
          <a:off x="0" y="0"/>
          <a:ext cx="0" cy="0"/>
          <a:chOff x="0" y="0"/>
          <a:chExt cx="0" cy="0"/>
        </a:xfrm>
      </p:grpSpPr>
      <p:sp>
        <p:nvSpPr>
          <p:cNvPr id="316" name="Google Shape;316;p31"/>
          <p:cNvSpPr txBox="1">
            <a:spLocks noGrp="1"/>
          </p:cNvSpPr>
          <p:nvPr>
            <p:ph type="title"/>
          </p:nvPr>
        </p:nvSpPr>
        <p:spPr>
          <a:xfrm>
            <a:off x="101600" y="-76200"/>
            <a:ext cx="11988800" cy="762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85623"/>
              </a:buClr>
              <a:buSzPct val="100000"/>
              <a:buFont typeface="Candara"/>
              <a:buNone/>
            </a:pPr>
            <a:br>
              <a:rPr lang="en-US" b="1" dirty="0">
                <a:solidFill>
                  <a:srgbClr val="385623"/>
                </a:solidFill>
                <a:latin typeface="Candara"/>
                <a:ea typeface="Candara"/>
                <a:cs typeface="Candara"/>
                <a:sym typeface="Candara"/>
              </a:rPr>
            </a:br>
            <a:r>
              <a:rPr lang="en-US" b="1" dirty="0">
                <a:solidFill>
                  <a:srgbClr val="FF0000"/>
                </a:solidFill>
                <a:latin typeface="Candara"/>
                <a:ea typeface="Candara"/>
                <a:cs typeface="Candara"/>
                <a:sym typeface="Candara"/>
              </a:rPr>
              <a:t>QUESTION # 11</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THE BODY HUMAN</a:t>
            </a:r>
            <a:endParaRPr b="1" dirty="0">
              <a:solidFill>
                <a:srgbClr val="FF0000"/>
              </a:solidFill>
              <a:latin typeface="Candara"/>
              <a:ea typeface="Candara"/>
              <a:cs typeface="Candara"/>
              <a:sym typeface="Candara"/>
            </a:endParaRPr>
          </a:p>
        </p:txBody>
      </p:sp>
      <p:sp>
        <p:nvSpPr>
          <p:cNvPr id="317" name="Google Shape;317;p31"/>
          <p:cNvSpPr txBox="1"/>
          <p:nvPr/>
        </p:nvSpPr>
        <p:spPr>
          <a:xfrm>
            <a:off x="0" y="1083151"/>
            <a:ext cx="12192000" cy="5632271"/>
          </a:xfrm>
          <a:prstGeom prst="rect">
            <a:avLst/>
          </a:prstGeom>
          <a:noFill/>
          <a:ln>
            <a:noFill/>
          </a:ln>
        </p:spPr>
        <p:txBody>
          <a:bodyPr spcFirstLastPara="1" wrap="square" lIns="91425" tIns="45700" rIns="91425" bIns="45700" anchor="t" anchorCtr="0">
            <a:spAutoFit/>
          </a:bodyPr>
          <a:lstStyle/>
          <a:p>
            <a:pPr lvl="0" algn="ctr">
              <a:buSzPts val="6200"/>
            </a:pPr>
            <a:r>
              <a:rPr lang="en-US" sz="7200" b="1" dirty="0">
                <a:solidFill>
                  <a:schemeClr val="dk1"/>
                </a:solidFill>
                <a:latin typeface="Candara"/>
                <a:ea typeface="Candara"/>
                <a:cs typeface="Candara"/>
                <a:sym typeface="Candara"/>
              </a:rPr>
              <a:t>THE ACRONYM “BE FAST” IS USED BY HEALTH CARE PROVIDERS TO DETECT THE SIGNS OF WHAT SERIOUS MEDICAL CONDITION?</a:t>
            </a:r>
          </a:p>
        </p:txBody>
      </p:sp>
    </p:spTree>
    <p:extLst>
      <p:ext uri="{BB962C8B-B14F-4D97-AF65-F5344CB8AC3E}">
        <p14:creationId xmlns:p14="http://schemas.microsoft.com/office/powerpoint/2010/main" val="2903086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 calcmode="lin" valueType="num">
                                      <p:cBhvr additive="base">
                                        <p:cTn id="7" dur="500"/>
                                        <p:tgtEl>
                                          <p:spTgt spid="3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Shape 322"/>
        <p:cNvGrpSpPr/>
        <p:nvPr/>
      </p:nvGrpSpPr>
      <p:grpSpPr>
        <a:xfrm>
          <a:off x="0" y="0"/>
          <a:ext cx="0" cy="0"/>
          <a:chOff x="0" y="0"/>
          <a:chExt cx="0" cy="0"/>
        </a:xfrm>
      </p:grpSpPr>
      <p:sp>
        <p:nvSpPr>
          <p:cNvPr id="323" name="Google Shape;323;p32"/>
          <p:cNvSpPr txBox="1">
            <a:spLocks noGrp="1"/>
          </p:cNvSpPr>
          <p:nvPr>
            <p:ph type="title"/>
          </p:nvPr>
        </p:nvSpPr>
        <p:spPr>
          <a:xfrm>
            <a:off x="1953228" y="-228600"/>
            <a:ext cx="8382000" cy="60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ndara"/>
              <a:buNone/>
            </a:pPr>
            <a:br>
              <a:rPr lang="en-US" sz="4000" b="1" dirty="0">
                <a:solidFill>
                  <a:schemeClr val="lt1"/>
                </a:solidFill>
                <a:latin typeface="Candara"/>
                <a:ea typeface="Candara"/>
                <a:cs typeface="Candara"/>
                <a:sym typeface="Candara"/>
              </a:rPr>
            </a:br>
            <a:r>
              <a:rPr lang="en-US" sz="4000" b="1" dirty="0">
                <a:solidFill>
                  <a:srgbClr val="FF0000"/>
                </a:solidFill>
                <a:latin typeface="Candara"/>
                <a:ea typeface="Candara"/>
                <a:cs typeface="Candara"/>
                <a:sym typeface="Candara"/>
              </a:rPr>
              <a:t>ANSWER # 11</a:t>
            </a:r>
            <a:endParaRPr dirty="0"/>
          </a:p>
        </p:txBody>
      </p:sp>
      <p:sp>
        <p:nvSpPr>
          <p:cNvPr id="324" name="Google Shape;324;p32"/>
          <p:cNvSpPr txBox="1"/>
          <p:nvPr/>
        </p:nvSpPr>
        <p:spPr>
          <a:xfrm>
            <a:off x="0" y="484043"/>
            <a:ext cx="121920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600" b="1" dirty="0">
                <a:solidFill>
                  <a:schemeClr val="dk1"/>
                </a:solidFill>
                <a:latin typeface="Candara"/>
                <a:ea typeface="Candara"/>
                <a:cs typeface="Candara"/>
                <a:sym typeface="Candara"/>
              </a:rPr>
              <a:t>STROKE</a:t>
            </a:r>
            <a:endParaRPr sz="3200" b="1" u="none" strike="noStrike" cap="none" dirty="0">
              <a:solidFill>
                <a:schemeClr val="dk1"/>
              </a:solidFill>
              <a:latin typeface="Candara"/>
              <a:ea typeface="Candara"/>
              <a:cs typeface="Candara"/>
              <a:sym typeface="Candara"/>
            </a:endParaRPr>
          </a:p>
        </p:txBody>
      </p:sp>
      <p:pic>
        <p:nvPicPr>
          <p:cNvPr id="325" name="Google Shape;325;p32"/>
          <p:cNvPicPr preferRelativeResize="0"/>
          <p:nvPr/>
        </p:nvPicPr>
        <p:blipFill>
          <a:blip r:embed="rId3">
            <a:extLst>
              <a:ext uri="{28A0092B-C50C-407E-A947-70E740481C1C}">
                <a14:useLocalDpi xmlns:a14="http://schemas.microsoft.com/office/drawing/2010/main" val="0"/>
              </a:ext>
            </a:extLst>
          </a:blip>
          <a:stretch>
            <a:fillRect/>
          </a:stretch>
        </p:blipFill>
        <p:spPr>
          <a:xfrm>
            <a:off x="1335952" y="1769855"/>
            <a:ext cx="9520096" cy="4226085"/>
          </a:xfrm>
          <a:prstGeom prst="rect">
            <a:avLst/>
          </a:prstGeom>
          <a:noFill/>
          <a:ln w="9525" cap="flat" cmpd="sng">
            <a:solidFill>
              <a:schemeClr val="tx1"/>
            </a:solidFill>
            <a:prstDash val="solid"/>
            <a:round/>
            <a:headEnd type="none" w="sm" len="sm"/>
            <a:tailEnd type="none" w="sm" len="sm"/>
          </a:ln>
        </p:spPr>
      </p:pic>
    </p:spTree>
    <p:extLst>
      <p:ext uri="{BB962C8B-B14F-4D97-AF65-F5344CB8AC3E}">
        <p14:creationId xmlns:p14="http://schemas.microsoft.com/office/powerpoint/2010/main" val="382516036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anim calcmode="lin" valueType="num">
                                      <p:cBhvr additive="base">
                                        <p:cTn id="7" dur="500"/>
                                        <p:tgtEl>
                                          <p:spTgt spid="324">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25"/>
                                        </p:tgtEl>
                                        <p:attrNameLst>
                                          <p:attrName>style.visibility</p:attrName>
                                        </p:attrNameLst>
                                      </p:cBhvr>
                                      <p:to>
                                        <p:strVal val="visible"/>
                                      </p:to>
                                    </p:set>
                                    <p:anim calcmode="lin" valueType="num">
                                      <p:cBhvr additive="base">
                                        <p:cTn id="10" dur="500"/>
                                        <p:tgtEl>
                                          <p:spTgt spid="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95"/>
        <p:cNvGrpSpPr/>
        <p:nvPr/>
      </p:nvGrpSpPr>
      <p:grpSpPr>
        <a:xfrm>
          <a:off x="0" y="0"/>
          <a:ext cx="0" cy="0"/>
          <a:chOff x="0" y="0"/>
          <a:chExt cx="0" cy="0"/>
        </a:xfrm>
      </p:grpSpPr>
      <p:sp>
        <p:nvSpPr>
          <p:cNvPr id="96" name="Google Shape;96;p27"/>
          <p:cNvSpPr txBox="1">
            <a:spLocks noGrp="1"/>
          </p:cNvSpPr>
          <p:nvPr>
            <p:ph type="title"/>
          </p:nvPr>
        </p:nvSpPr>
        <p:spPr>
          <a:xfrm>
            <a:off x="135401" y="-302964"/>
            <a:ext cx="11887199"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ndara"/>
              <a:buNone/>
            </a:pPr>
            <a:br>
              <a:rPr lang="en-US" sz="4200" b="1" dirty="0">
                <a:latin typeface="Candara"/>
                <a:ea typeface="Candara"/>
                <a:cs typeface="Candara"/>
                <a:sym typeface="Candara"/>
              </a:rPr>
            </a:br>
            <a:r>
              <a:rPr lang="en-US" b="1" dirty="0">
                <a:solidFill>
                  <a:srgbClr val="002060"/>
                </a:solidFill>
                <a:latin typeface="Candara"/>
                <a:ea typeface="Candara"/>
                <a:cs typeface="Candara"/>
                <a:sym typeface="Candara"/>
              </a:rPr>
              <a:t>QUESTION # 1</a:t>
            </a:r>
            <a:br>
              <a:rPr lang="en-US" b="1" dirty="0">
                <a:solidFill>
                  <a:srgbClr val="002060"/>
                </a:solidFill>
                <a:latin typeface="Candara"/>
                <a:ea typeface="Candara"/>
                <a:cs typeface="Candara"/>
                <a:sym typeface="Candara"/>
              </a:rPr>
            </a:br>
            <a:r>
              <a:rPr lang="en-US" b="1" dirty="0">
                <a:solidFill>
                  <a:srgbClr val="002060"/>
                </a:solidFill>
                <a:latin typeface="Candara"/>
                <a:ea typeface="Candara"/>
                <a:cs typeface="Candara"/>
                <a:sym typeface="Candara"/>
              </a:rPr>
              <a:t>POLITICS</a:t>
            </a:r>
            <a:endParaRPr b="1" dirty="0">
              <a:solidFill>
                <a:srgbClr val="002060"/>
              </a:solidFill>
              <a:latin typeface="Candara"/>
              <a:ea typeface="Candara"/>
              <a:cs typeface="Candara"/>
              <a:sym typeface="Candara"/>
            </a:endParaRPr>
          </a:p>
        </p:txBody>
      </p:sp>
      <p:sp>
        <p:nvSpPr>
          <p:cNvPr id="97" name="Google Shape;97;p27"/>
          <p:cNvSpPr txBox="1">
            <a:spLocks noGrp="1"/>
          </p:cNvSpPr>
          <p:nvPr>
            <p:ph type="body" idx="1"/>
          </p:nvPr>
        </p:nvSpPr>
        <p:spPr>
          <a:xfrm>
            <a:off x="0" y="1408386"/>
            <a:ext cx="12192000" cy="4523426"/>
          </a:xfrm>
          <a:prstGeom prst="rect">
            <a:avLst/>
          </a:prstGeom>
          <a:noFill/>
          <a:ln>
            <a:noFill/>
          </a:ln>
        </p:spPr>
        <p:txBody>
          <a:bodyPr spcFirstLastPara="1" wrap="square" lIns="91425" tIns="45700" rIns="91425" bIns="45700" anchor="t" anchorCtr="0">
            <a:noAutofit/>
          </a:bodyPr>
          <a:lstStyle/>
          <a:p>
            <a:pPr marL="0" lvl="0" indent="0" algn="ctr">
              <a:spcBef>
                <a:spcPts val="0"/>
              </a:spcBef>
              <a:buSzPts val="8000"/>
              <a:buNone/>
            </a:pPr>
            <a:r>
              <a:rPr lang="en-US" sz="8600" b="1" dirty="0">
                <a:solidFill>
                  <a:srgbClr val="C00000"/>
                </a:solidFill>
                <a:latin typeface="Candara"/>
                <a:sym typeface="Candara"/>
              </a:rPr>
              <a:t>WHO WAS THE MOST RECENT VICE PRESIDENT TO HAVE HIS LAST NAME START WITH A VOWEL?</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10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15"/>
        <p:cNvGrpSpPr/>
        <p:nvPr/>
      </p:nvGrpSpPr>
      <p:grpSpPr>
        <a:xfrm>
          <a:off x="0" y="0"/>
          <a:ext cx="0" cy="0"/>
          <a:chOff x="0" y="0"/>
          <a:chExt cx="0" cy="0"/>
        </a:xfrm>
      </p:grpSpPr>
      <p:sp>
        <p:nvSpPr>
          <p:cNvPr id="216" name="Google Shape;216;p69"/>
          <p:cNvSpPr txBox="1">
            <a:spLocks noGrp="1"/>
          </p:cNvSpPr>
          <p:nvPr>
            <p:ph type="title"/>
          </p:nvPr>
        </p:nvSpPr>
        <p:spPr>
          <a:xfrm>
            <a:off x="1287088" y="801761"/>
            <a:ext cx="9617824"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ndara"/>
              <a:buNone/>
            </a:pPr>
            <a:br>
              <a:rPr lang="en-US" sz="2800" b="1" dirty="0">
                <a:latin typeface="Candara"/>
                <a:ea typeface="Candara"/>
                <a:cs typeface="Candara"/>
                <a:sym typeface="Candara"/>
              </a:rPr>
            </a:br>
            <a:r>
              <a:rPr lang="en-US" b="1" dirty="0">
                <a:solidFill>
                  <a:srgbClr val="FF0000"/>
                </a:solidFill>
                <a:latin typeface="Candara"/>
                <a:ea typeface="Candara"/>
                <a:cs typeface="Candara"/>
                <a:sym typeface="Candara"/>
              </a:rPr>
              <a:t>QUESTION # 12</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THE NATIONAL FOOTBALL LEAGUE</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3 - PART</a:t>
            </a:r>
            <a:br>
              <a:rPr lang="en-US" sz="3100"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sz="3200" b="1" dirty="0">
                <a:solidFill>
                  <a:srgbClr val="FF0000"/>
                </a:solidFill>
                <a:latin typeface="Candara"/>
                <a:ea typeface="Candara"/>
                <a:cs typeface="Candara"/>
                <a:sym typeface="Candara"/>
              </a:rPr>
            </a:br>
            <a:endParaRPr sz="3200" b="1" dirty="0">
              <a:solidFill>
                <a:srgbClr val="FF0000"/>
              </a:solidFill>
              <a:latin typeface="Candara"/>
              <a:ea typeface="Candara"/>
              <a:cs typeface="Candara"/>
              <a:sym typeface="Candara"/>
            </a:endParaRPr>
          </a:p>
        </p:txBody>
      </p:sp>
      <p:sp>
        <p:nvSpPr>
          <p:cNvPr id="217" name="Google Shape;217;p69"/>
          <p:cNvSpPr txBox="1"/>
          <p:nvPr/>
        </p:nvSpPr>
        <p:spPr>
          <a:xfrm>
            <a:off x="152400" y="1604879"/>
            <a:ext cx="11887200" cy="5170606"/>
          </a:xfrm>
          <a:prstGeom prst="rect">
            <a:avLst/>
          </a:prstGeom>
          <a:noFill/>
          <a:ln>
            <a:noFill/>
          </a:ln>
        </p:spPr>
        <p:txBody>
          <a:bodyPr spcFirstLastPara="1" wrap="square" lIns="91425" tIns="45700" rIns="91425" bIns="45700" anchor="t" anchorCtr="0">
            <a:spAutoFit/>
          </a:bodyPr>
          <a:lstStyle/>
          <a:p>
            <a:pPr lvl="0" algn="ctr">
              <a:buSzPts val="5400"/>
            </a:pPr>
            <a:r>
              <a:rPr lang="en-US" sz="6600" b="1" dirty="0">
                <a:solidFill>
                  <a:srgbClr val="FFC000"/>
                </a:solidFill>
                <a:latin typeface="Candara" panose="020E0502030303020204" pitchFamily="34" charset="0"/>
                <a:ea typeface="Candara"/>
                <a:cs typeface="Candara"/>
                <a:sym typeface="Candara"/>
              </a:rPr>
              <a:t>OF ALL YEARS IN WHICH A MINIMUM OF 14 GAMES WERE PLAYED, WHAT ARE THE ONLY THREE TEAMS TO GO WINLESS FOR THE ENTIRE SEASON?</a:t>
            </a:r>
          </a:p>
        </p:txBody>
      </p:sp>
    </p:spTree>
    <p:extLst>
      <p:ext uri="{BB962C8B-B14F-4D97-AF65-F5344CB8AC3E}">
        <p14:creationId xmlns:p14="http://schemas.microsoft.com/office/powerpoint/2010/main" val="1294364103"/>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p:tgtEl>
                                          <p:spTgt spid="2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2"/>
        <p:cNvGrpSpPr/>
        <p:nvPr/>
      </p:nvGrpSpPr>
      <p:grpSpPr>
        <a:xfrm>
          <a:off x="0" y="0"/>
          <a:ext cx="0" cy="0"/>
          <a:chOff x="0" y="0"/>
          <a:chExt cx="0" cy="0"/>
        </a:xfrm>
      </p:grpSpPr>
      <p:sp>
        <p:nvSpPr>
          <p:cNvPr id="223" name="Google Shape;223;p70"/>
          <p:cNvSpPr txBox="1">
            <a:spLocks noGrp="1"/>
          </p:cNvSpPr>
          <p:nvPr>
            <p:ph type="title"/>
          </p:nvPr>
        </p:nvSpPr>
        <p:spPr>
          <a:xfrm>
            <a:off x="4838700" y="0"/>
            <a:ext cx="2514600" cy="7620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FF0000"/>
              </a:buClr>
              <a:buSzPts val="3200"/>
              <a:buFont typeface="Candara"/>
              <a:buNone/>
            </a:pPr>
            <a:r>
              <a:rPr lang="en-US" sz="3200" b="1" dirty="0">
                <a:solidFill>
                  <a:srgbClr val="FF0000"/>
                </a:solidFill>
                <a:latin typeface="Candara"/>
                <a:ea typeface="Candara"/>
                <a:cs typeface="Candara"/>
                <a:sym typeface="Candara"/>
              </a:rPr>
              <a:t>ANSWER # 12</a:t>
            </a:r>
            <a:endParaRPr dirty="0"/>
          </a:p>
        </p:txBody>
      </p:sp>
      <p:sp>
        <p:nvSpPr>
          <p:cNvPr id="9" name="Google Shape;224;p70"/>
          <p:cNvSpPr txBox="1"/>
          <p:nvPr/>
        </p:nvSpPr>
        <p:spPr>
          <a:xfrm>
            <a:off x="-63374" y="1303307"/>
            <a:ext cx="12192000"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8000" b="1" dirty="0">
                <a:solidFill>
                  <a:srgbClr val="FFC000"/>
                </a:solidFill>
                <a:latin typeface="Candara"/>
                <a:ea typeface="Candara"/>
                <a:cs typeface="Candara"/>
                <a:sym typeface="Candara"/>
              </a:rPr>
              <a:t>• CLEVELAND BROWNS</a:t>
            </a:r>
          </a:p>
          <a:p>
            <a:pPr marL="0" marR="0" lvl="0" indent="0" algn="ctr" rtl="0">
              <a:lnSpc>
                <a:spcPct val="100000"/>
              </a:lnSpc>
              <a:spcBef>
                <a:spcPts val="0"/>
              </a:spcBef>
              <a:spcAft>
                <a:spcPts val="0"/>
              </a:spcAft>
              <a:buClr>
                <a:srgbClr val="000000"/>
              </a:buClr>
              <a:buSzPts val="5400"/>
              <a:buFont typeface="Arial"/>
              <a:buNone/>
            </a:pPr>
            <a:r>
              <a:rPr lang="en-US" sz="8000" b="1" i="0" u="none" strike="noStrike" cap="none" dirty="0">
                <a:solidFill>
                  <a:schemeClr val="bg1">
                    <a:lumMod val="65000"/>
                  </a:schemeClr>
                </a:solidFill>
                <a:latin typeface="Candara"/>
                <a:ea typeface="Candara"/>
                <a:cs typeface="Candara"/>
                <a:sym typeface="Candara"/>
              </a:rPr>
              <a:t>• </a:t>
            </a:r>
            <a:r>
              <a:rPr lang="en-US" sz="8000" b="1" dirty="0">
                <a:solidFill>
                  <a:schemeClr val="bg1">
                    <a:lumMod val="65000"/>
                  </a:schemeClr>
                </a:solidFill>
                <a:latin typeface="Candara"/>
                <a:ea typeface="Candara"/>
                <a:cs typeface="Candara"/>
                <a:sym typeface="Candara"/>
              </a:rPr>
              <a:t>DETROIT LIONS</a:t>
            </a:r>
          </a:p>
          <a:p>
            <a:pPr lvl="0" algn="ctr">
              <a:buSzPts val="5400"/>
            </a:pPr>
            <a:r>
              <a:rPr lang="en-US" sz="8000" b="1" dirty="0">
                <a:solidFill>
                  <a:srgbClr val="FFC000"/>
                </a:solidFill>
                <a:latin typeface="Candara"/>
                <a:ea typeface="Candara"/>
                <a:cs typeface="Candara"/>
                <a:sym typeface="Candara"/>
              </a:rPr>
              <a:t>• TAMPA BAY BUCCANEERS</a:t>
            </a:r>
          </a:p>
        </p:txBody>
      </p:sp>
    </p:spTree>
    <p:extLst>
      <p:ext uri="{BB962C8B-B14F-4D97-AF65-F5344CB8AC3E}">
        <p14:creationId xmlns:p14="http://schemas.microsoft.com/office/powerpoint/2010/main" val="101474650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1"/>
          <p:cNvSpPr txBox="1">
            <a:spLocks noGrp="1"/>
          </p:cNvSpPr>
          <p:nvPr>
            <p:ph type="title"/>
          </p:nvPr>
        </p:nvSpPr>
        <p:spPr>
          <a:xfrm>
            <a:off x="101600" y="-76200"/>
            <a:ext cx="11988800" cy="762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85623"/>
              </a:buClr>
              <a:buSzPct val="100000"/>
              <a:buFont typeface="Candara"/>
              <a:buNone/>
            </a:pPr>
            <a:br>
              <a:rPr lang="en-US" b="1" dirty="0">
                <a:solidFill>
                  <a:srgbClr val="385623"/>
                </a:solidFill>
                <a:latin typeface="Candara"/>
                <a:ea typeface="Candara"/>
                <a:cs typeface="Candara"/>
                <a:sym typeface="Candara"/>
              </a:rPr>
            </a:br>
            <a:r>
              <a:rPr lang="en-US" b="1" dirty="0">
                <a:solidFill>
                  <a:srgbClr val="FF0000"/>
                </a:solidFill>
                <a:latin typeface="Candara"/>
                <a:ea typeface="Candara"/>
                <a:cs typeface="Candara"/>
                <a:sym typeface="Candara"/>
              </a:rPr>
              <a:t>QUESTION # 13</a:t>
            </a:r>
            <a:br>
              <a:rPr lang="en-US" b="1">
                <a:solidFill>
                  <a:srgbClr val="FF0000"/>
                </a:solidFill>
                <a:latin typeface="Candara"/>
                <a:ea typeface="Candara"/>
                <a:cs typeface="Candara"/>
                <a:sym typeface="Candara"/>
              </a:rPr>
            </a:br>
            <a:r>
              <a:rPr lang="en-US" b="1">
                <a:solidFill>
                  <a:srgbClr val="FF0000"/>
                </a:solidFill>
                <a:latin typeface="Candara"/>
                <a:ea typeface="Candara"/>
                <a:cs typeface="Candara"/>
                <a:sym typeface="Candara"/>
              </a:rPr>
              <a:t>MOVIES</a:t>
            </a:r>
            <a:endParaRPr b="1" dirty="0">
              <a:solidFill>
                <a:srgbClr val="FF0000"/>
              </a:solidFill>
              <a:latin typeface="Candara"/>
              <a:ea typeface="Candara"/>
              <a:cs typeface="Candara"/>
              <a:sym typeface="Candara"/>
            </a:endParaRPr>
          </a:p>
        </p:txBody>
      </p:sp>
      <p:sp>
        <p:nvSpPr>
          <p:cNvPr id="317" name="Google Shape;317;p31"/>
          <p:cNvSpPr txBox="1"/>
          <p:nvPr/>
        </p:nvSpPr>
        <p:spPr>
          <a:xfrm>
            <a:off x="482138" y="997090"/>
            <a:ext cx="11227724" cy="5909270"/>
          </a:xfrm>
          <a:prstGeom prst="rect">
            <a:avLst/>
          </a:prstGeom>
          <a:noFill/>
          <a:ln>
            <a:noFill/>
          </a:ln>
        </p:spPr>
        <p:txBody>
          <a:bodyPr spcFirstLastPara="1" wrap="square" lIns="91425" tIns="45700" rIns="91425" bIns="45700" anchor="t" anchorCtr="0">
            <a:spAutoFit/>
          </a:bodyPr>
          <a:lstStyle/>
          <a:p>
            <a:pPr algn="ctr">
              <a:buClr>
                <a:schemeClr val="lt1"/>
              </a:buClr>
              <a:buSzPts val="5400"/>
            </a:pPr>
            <a:r>
              <a:rPr lang="en-US" sz="5400" b="1" dirty="0">
                <a:solidFill>
                  <a:schemeClr val="tx1"/>
                </a:solidFill>
                <a:latin typeface="Candara"/>
                <a:ea typeface="Candara"/>
                <a:cs typeface="Candara"/>
                <a:sym typeface="Candara"/>
              </a:rPr>
              <a:t>ONLY TWO FILMS HAVE GROSSED OVER A BILLION DOLLARS AT THE WORLDWIDE BOX OFFICE WHILE HAVING A PERFORMER WIN AN ACTING </a:t>
            </a:r>
            <a:r>
              <a:rPr lang="en-US" sz="5400" b="1">
                <a:solidFill>
                  <a:schemeClr val="tx1"/>
                </a:solidFill>
                <a:latin typeface="Candara"/>
                <a:ea typeface="Candara"/>
                <a:cs typeface="Candara"/>
                <a:sym typeface="Candara"/>
              </a:rPr>
              <a:t>ACADEMY AWARD; </a:t>
            </a:r>
            <a:r>
              <a:rPr lang="en-US" sz="5400" b="1" dirty="0">
                <a:solidFill>
                  <a:schemeClr val="tx1"/>
                </a:solidFill>
                <a:latin typeface="Candara"/>
                <a:ea typeface="Candara"/>
                <a:cs typeface="Candara"/>
                <a:sym typeface="Candara"/>
              </a:rPr>
              <a:t>BOTH TIMES WERE FOR </a:t>
            </a:r>
            <a:r>
              <a:rPr lang="en-US" sz="5400" b="1">
                <a:solidFill>
                  <a:schemeClr val="tx1"/>
                </a:solidFill>
                <a:latin typeface="Candara"/>
                <a:ea typeface="Candara"/>
                <a:cs typeface="Candara"/>
                <a:sym typeface="Candara"/>
              </a:rPr>
              <a:t>AN ACTOR/ESS </a:t>
            </a:r>
            <a:r>
              <a:rPr lang="en-US" sz="5400" b="1" dirty="0">
                <a:solidFill>
                  <a:schemeClr val="tx1"/>
                </a:solidFill>
                <a:latin typeface="Candara"/>
                <a:ea typeface="Candara"/>
                <a:cs typeface="Candara"/>
                <a:sym typeface="Candara"/>
              </a:rPr>
              <a:t>PLAYING WHAT CHARACTER?</a:t>
            </a:r>
            <a:endParaRPr lang="en-US" sz="5400" b="1" i="1" dirty="0">
              <a:solidFill>
                <a:schemeClr val="tx1"/>
              </a:solidFill>
              <a:latin typeface="Candara"/>
              <a:ea typeface="Candara"/>
              <a:cs typeface="Candara"/>
              <a:sym typeface="Candara"/>
            </a:endParaRPr>
          </a:p>
        </p:txBody>
      </p:sp>
    </p:spTree>
    <p:extLst>
      <p:ext uri="{BB962C8B-B14F-4D97-AF65-F5344CB8AC3E}">
        <p14:creationId xmlns:p14="http://schemas.microsoft.com/office/powerpoint/2010/main" val="3549490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 calcmode="lin" valueType="num">
                                      <p:cBhvr additive="base">
                                        <p:cTn id="7" dur="500"/>
                                        <p:tgtEl>
                                          <p:spTgt spid="3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2"/>
          <p:cNvSpPr txBox="1">
            <a:spLocks noGrp="1"/>
          </p:cNvSpPr>
          <p:nvPr>
            <p:ph type="title"/>
          </p:nvPr>
        </p:nvSpPr>
        <p:spPr>
          <a:xfrm>
            <a:off x="1953228" y="-228600"/>
            <a:ext cx="8382000" cy="60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ndara"/>
              <a:buNone/>
            </a:pPr>
            <a:br>
              <a:rPr lang="en-US" sz="4000" b="1">
                <a:solidFill>
                  <a:schemeClr val="lt1"/>
                </a:solidFill>
                <a:latin typeface="Candara"/>
                <a:ea typeface="Candara"/>
                <a:cs typeface="Candara"/>
                <a:sym typeface="Candara"/>
              </a:rPr>
            </a:br>
            <a:r>
              <a:rPr lang="en-US" sz="4000" b="1">
                <a:solidFill>
                  <a:srgbClr val="FF0000"/>
                </a:solidFill>
                <a:latin typeface="Candara"/>
                <a:ea typeface="Candara"/>
                <a:cs typeface="Candara"/>
                <a:sym typeface="Candara"/>
              </a:rPr>
              <a:t>ANSWER # 13</a:t>
            </a:r>
            <a:endParaRPr/>
          </a:p>
        </p:txBody>
      </p:sp>
      <p:sp>
        <p:nvSpPr>
          <p:cNvPr id="324" name="Google Shape;324;p32"/>
          <p:cNvSpPr txBox="1"/>
          <p:nvPr/>
        </p:nvSpPr>
        <p:spPr>
          <a:xfrm>
            <a:off x="0" y="381000"/>
            <a:ext cx="121920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600" b="1" dirty="0">
                <a:solidFill>
                  <a:schemeClr val="dk1"/>
                </a:solidFill>
                <a:latin typeface="Candara"/>
                <a:ea typeface="Candara"/>
                <a:cs typeface="Candara"/>
                <a:sym typeface="Candara"/>
              </a:rPr>
              <a:t>THE JOKER</a:t>
            </a:r>
            <a:endParaRPr lang="en-US" sz="6600" b="1" u="none" strike="noStrike" cap="none" dirty="0">
              <a:solidFill>
                <a:schemeClr val="dk1"/>
              </a:solidFill>
              <a:latin typeface="Candara"/>
              <a:ea typeface="Candara"/>
              <a:cs typeface="Candara"/>
              <a:sym typeface="Candar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80" y="2098555"/>
            <a:ext cx="6273638" cy="3528921"/>
          </a:xfrm>
          <a:prstGeom prst="rect">
            <a:avLst/>
          </a:prstGeom>
          <a:ln>
            <a:solidFill>
              <a:srgbClr val="0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405" y="1923987"/>
            <a:ext cx="5403817" cy="4052863"/>
          </a:xfrm>
          <a:prstGeom prst="rect">
            <a:avLst/>
          </a:prstGeom>
          <a:ln>
            <a:solidFill>
              <a:srgbClr val="000000"/>
            </a:solidFill>
          </a:ln>
        </p:spPr>
      </p:pic>
    </p:spTree>
    <p:extLst>
      <p:ext uri="{BB962C8B-B14F-4D97-AF65-F5344CB8AC3E}">
        <p14:creationId xmlns:p14="http://schemas.microsoft.com/office/powerpoint/2010/main" val="64785828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anim calcmode="lin" valueType="num">
                                      <p:cBhvr additive="base">
                                        <p:cTn id="7" dur="500"/>
                                        <p:tgtEl>
                                          <p:spTgt spid="324">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1"/>
        <p:cNvGrpSpPr/>
        <p:nvPr/>
      </p:nvGrpSpPr>
      <p:grpSpPr>
        <a:xfrm>
          <a:off x="0" y="0"/>
          <a:ext cx="0" cy="0"/>
          <a:chOff x="0" y="0"/>
          <a:chExt cx="0" cy="0"/>
        </a:xfrm>
      </p:grpSpPr>
      <p:sp>
        <p:nvSpPr>
          <p:cNvPr id="302" name="Google Shape;302;p4"/>
          <p:cNvSpPr txBox="1">
            <a:spLocks noGrp="1"/>
          </p:cNvSpPr>
          <p:nvPr>
            <p:ph type="title"/>
          </p:nvPr>
        </p:nvSpPr>
        <p:spPr>
          <a:xfrm>
            <a:off x="2" y="2431515"/>
            <a:ext cx="12191998" cy="12169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ndara"/>
              <a:buNone/>
            </a:pPr>
            <a:br>
              <a:rPr lang="en-US" sz="4000" b="1" dirty="0">
                <a:solidFill>
                  <a:schemeClr val="lt1"/>
                </a:solidFill>
                <a:latin typeface="Candara"/>
                <a:ea typeface="Candara"/>
                <a:cs typeface="Candara"/>
                <a:sym typeface="Candara"/>
              </a:rPr>
            </a:br>
            <a:r>
              <a:rPr lang="en-US" sz="4000" b="1" dirty="0">
                <a:solidFill>
                  <a:srgbClr val="FF0000"/>
                </a:solidFill>
                <a:latin typeface="Candara"/>
                <a:ea typeface="Candara"/>
                <a:cs typeface="Candara"/>
                <a:sym typeface="Candara"/>
              </a:rPr>
              <a:t>QUESTION # 14</a:t>
            </a:r>
            <a:endParaRPr sz="4000" b="1" dirty="0">
              <a:solidFill>
                <a:srgbClr val="FF0000"/>
              </a:solidFill>
              <a:latin typeface="Candara"/>
              <a:ea typeface="Candara"/>
              <a:cs typeface="Candara"/>
              <a:sym typeface="Candara"/>
            </a:endParaRPr>
          </a:p>
          <a:p>
            <a:pPr marL="0" lvl="0" indent="0" algn="ctr" rtl="0">
              <a:lnSpc>
                <a:spcPct val="90000"/>
              </a:lnSpc>
              <a:spcBef>
                <a:spcPts val="0"/>
              </a:spcBef>
              <a:spcAft>
                <a:spcPts val="0"/>
              </a:spcAft>
              <a:buClr>
                <a:schemeClr val="lt1"/>
              </a:buClr>
              <a:buSzPct val="100000"/>
              <a:buFont typeface="Candara"/>
              <a:buNone/>
            </a:pPr>
            <a:r>
              <a:rPr lang="en-US" sz="4000" b="1" dirty="0">
                <a:solidFill>
                  <a:srgbClr val="FF0000"/>
                </a:solidFill>
                <a:latin typeface="Candara"/>
                <a:ea typeface="Candara"/>
                <a:cs typeface="Candara"/>
                <a:sym typeface="Candara"/>
              </a:rPr>
              <a:t>AMERICA</a:t>
            </a:r>
            <a:br>
              <a:rPr lang="en-US" sz="4000" b="1" dirty="0">
                <a:solidFill>
                  <a:srgbClr val="FF0000"/>
                </a:solidFill>
                <a:latin typeface="Candara"/>
                <a:ea typeface="Candara"/>
                <a:cs typeface="Candara"/>
                <a:sym typeface="Candara"/>
              </a:rPr>
            </a:br>
            <a:r>
              <a:rPr lang="en-US" sz="4000" b="1" dirty="0">
                <a:solidFill>
                  <a:srgbClr val="FF0000"/>
                </a:solidFill>
                <a:latin typeface="Candara"/>
                <a:ea typeface="Candara"/>
                <a:cs typeface="Candara"/>
                <a:sym typeface="Candara"/>
              </a:rPr>
              <a:t>2 - PART	</a:t>
            </a:r>
            <a:br>
              <a:rPr lang="en-US" sz="4000" b="1" dirty="0">
                <a:solidFill>
                  <a:srgbClr val="FF0000"/>
                </a:solidFill>
                <a:latin typeface="Candara"/>
                <a:ea typeface="Candara"/>
                <a:cs typeface="Candara"/>
                <a:sym typeface="Candara"/>
              </a:rPr>
            </a:br>
            <a:br>
              <a:rPr lang="en-US" sz="4000" b="1" dirty="0">
                <a:solidFill>
                  <a:srgbClr val="FF0000"/>
                </a:solidFill>
                <a:latin typeface="Candara"/>
                <a:ea typeface="Candara"/>
                <a:cs typeface="Candara"/>
                <a:sym typeface="Candara"/>
              </a:rPr>
            </a:br>
            <a:br>
              <a:rPr lang="en-US" sz="4000"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sz="3200" b="1" dirty="0">
                <a:solidFill>
                  <a:srgbClr val="AEABAB"/>
                </a:solidFill>
                <a:latin typeface="Candara"/>
                <a:ea typeface="Candara"/>
                <a:cs typeface="Candara"/>
                <a:sym typeface="Candara"/>
              </a:rPr>
            </a:br>
            <a:br>
              <a:rPr lang="en-US" sz="3600" b="1" dirty="0">
                <a:solidFill>
                  <a:srgbClr val="AEABAB"/>
                </a:solidFill>
                <a:latin typeface="Candara"/>
                <a:ea typeface="Candara"/>
                <a:cs typeface="Candara"/>
                <a:sym typeface="Candara"/>
              </a:rPr>
            </a:br>
            <a:endParaRPr sz="2800" b="1" dirty="0">
              <a:solidFill>
                <a:srgbClr val="AEABAB"/>
              </a:solidFill>
              <a:latin typeface="Candara"/>
              <a:ea typeface="Candara"/>
              <a:cs typeface="Candara"/>
              <a:sym typeface="Candara"/>
            </a:endParaRPr>
          </a:p>
        </p:txBody>
      </p:sp>
      <p:sp>
        <p:nvSpPr>
          <p:cNvPr id="303" name="Google Shape;303;p4"/>
          <p:cNvSpPr txBox="1"/>
          <p:nvPr/>
        </p:nvSpPr>
        <p:spPr>
          <a:xfrm>
            <a:off x="3" y="1540349"/>
            <a:ext cx="12191997" cy="1234433"/>
          </a:xfrm>
          <a:prstGeom prst="rect">
            <a:avLst/>
          </a:prstGeom>
          <a:noFill/>
          <a:ln>
            <a:noFill/>
          </a:ln>
        </p:spPr>
        <p:txBody>
          <a:bodyPr spcFirstLastPara="1" wrap="square" lIns="91425" tIns="45700" rIns="91425" bIns="45700" anchor="t" anchorCtr="0">
            <a:noAutofit/>
          </a:bodyPr>
          <a:lstStyle/>
          <a:p>
            <a:pPr lvl="0" algn="ctr">
              <a:buSzPts val="6200"/>
            </a:pPr>
            <a:endParaRPr lang="en-US" sz="8800" b="1" dirty="0">
              <a:solidFill>
                <a:srgbClr val="FFC000"/>
              </a:solidFill>
              <a:latin typeface="Candara"/>
              <a:ea typeface="Candara"/>
              <a:cs typeface="Candara"/>
              <a:sym typeface="Candara"/>
            </a:endParaRPr>
          </a:p>
        </p:txBody>
      </p:sp>
      <p:sp>
        <p:nvSpPr>
          <p:cNvPr id="5" name="Google Shape;303;p4"/>
          <p:cNvSpPr txBox="1"/>
          <p:nvPr/>
        </p:nvSpPr>
        <p:spPr>
          <a:xfrm>
            <a:off x="2" y="1540349"/>
            <a:ext cx="12191998" cy="1234433"/>
          </a:xfrm>
          <a:prstGeom prst="rect">
            <a:avLst/>
          </a:prstGeom>
          <a:noFill/>
          <a:ln>
            <a:noFill/>
          </a:ln>
        </p:spPr>
        <p:txBody>
          <a:bodyPr spcFirstLastPara="1" wrap="square" lIns="91425" tIns="45700" rIns="91425" bIns="45700" anchor="t" anchorCtr="0">
            <a:noAutofit/>
          </a:bodyPr>
          <a:lstStyle/>
          <a:p>
            <a:pPr lvl="0" algn="ctr">
              <a:buSzPts val="6600"/>
            </a:pPr>
            <a:r>
              <a:rPr lang="en-US" sz="5800" b="1" dirty="0">
                <a:solidFill>
                  <a:srgbClr val="FFC000"/>
                </a:solidFill>
                <a:latin typeface="Candara"/>
                <a:ea typeface="Candara"/>
                <a:cs typeface="Candara"/>
                <a:sym typeface="Candara"/>
              </a:rPr>
              <a:t>BASED ON DATA FROM THE 2020 U.S. CENSUS, OF ALL U.S. STATES THAT HAVE EXACTLY SIX LETTERS IN THEIR NAME, WHICH TWO HAVE STATE CAPITALS THAT HAVE A POPULATION OF LESS THAN 100,000 PEOPLE?</a:t>
            </a:r>
          </a:p>
        </p:txBody>
      </p:sp>
    </p:spTree>
    <p:extLst>
      <p:ext uri="{BB962C8B-B14F-4D97-AF65-F5344CB8AC3E}">
        <p14:creationId xmlns:p14="http://schemas.microsoft.com/office/powerpoint/2010/main" val="1402301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303">
                                            <p:txEl>
                                              <p:pRg st="0" end="0"/>
                                            </p:txEl>
                                          </p:spTgt>
                                        </p:tgtEl>
                                        <p:attrNameLst>
                                          <p:attrName>style.visibility</p:attrName>
                                        </p:attrNameLst>
                                      </p:cBhvr>
                                      <p:to>
                                        <p:strVal val="visible"/>
                                      </p:to>
                                    </p:set>
                                    <p:anim calcmode="lin" valueType="num">
                                      <p:cBhvr additive="base">
                                        <p:cTn id="7" dur="1000"/>
                                        <p:tgtEl>
                                          <p:spTgt spid="30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1000"/>
                                        <p:tgtEl>
                                          <p:spTgt spid="5">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8"/>
        <p:cNvGrpSpPr/>
        <p:nvPr/>
      </p:nvGrpSpPr>
      <p:grpSpPr>
        <a:xfrm>
          <a:off x="0" y="0"/>
          <a:ext cx="0" cy="0"/>
          <a:chOff x="0" y="0"/>
          <a:chExt cx="0" cy="0"/>
        </a:xfrm>
      </p:grpSpPr>
      <p:sp>
        <p:nvSpPr>
          <p:cNvPr id="309" name="Google Shape;309;p71"/>
          <p:cNvSpPr txBox="1">
            <a:spLocks noGrp="1"/>
          </p:cNvSpPr>
          <p:nvPr>
            <p:ph type="title"/>
          </p:nvPr>
        </p:nvSpPr>
        <p:spPr>
          <a:xfrm>
            <a:off x="0" y="740407"/>
            <a:ext cx="12191998" cy="12169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ndara"/>
              <a:buNone/>
            </a:pPr>
            <a:br>
              <a:rPr lang="en-US" sz="4000" b="1" dirty="0">
                <a:solidFill>
                  <a:schemeClr val="lt1"/>
                </a:solidFill>
                <a:latin typeface="Candara"/>
                <a:ea typeface="Candara"/>
                <a:cs typeface="Candara"/>
                <a:sym typeface="Candara"/>
              </a:rPr>
            </a:br>
            <a:r>
              <a:rPr lang="en-US" b="1" dirty="0">
                <a:solidFill>
                  <a:srgbClr val="FF0000"/>
                </a:solidFill>
                <a:latin typeface="Candara"/>
                <a:ea typeface="Candara"/>
                <a:cs typeface="Candara"/>
                <a:sym typeface="Candara"/>
              </a:rPr>
              <a:t>ANSWER # 14</a:t>
            </a: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sz="3600" b="1" dirty="0">
                <a:solidFill>
                  <a:srgbClr val="AEABAB"/>
                </a:solidFill>
                <a:latin typeface="Candara"/>
                <a:ea typeface="Candara"/>
                <a:cs typeface="Candara"/>
                <a:sym typeface="Candara"/>
              </a:rPr>
            </a:br>
            <a:endParaRPr sz="2800" b="1" dirty="0">
              <a:solidFill>
                <a:srgbClr val="AEABAB"/>
              </a:solidFill>
              <a:latin typeface="Candara"/>
              <a:ea typeface="Candara"/>
              <a:cs typeface="Candara"/>
              <a:sym typeface="Candara"/>
            </a:endParaRPr>
          </a:p>
        </p:txBody>
      </p:sp>
      <p:sp>
        <p:nvSpPr>
          <p:cNvPr id="4" name="TextBox 3"/>
          <p:cNvSpPr txBox="1"/>
          <p:nvPr/>
        </p:nvSpPr>
        <p:spPr>
          <a:xfrm>
            <a:off x="133005" y="806910"/>
            <a:ext cx="11795759" cy="5201424"/>
          </a:xfrm>
          <a:prstGeom prst="rect">
            <a:avLst/>
          </a:prstGeom>
          <a:noFill/>
        </p:spPr>
        <p:txBody>
          <a:bodyPr wrap="square" rtlCol="0">
            <a:spAutoFit/>
          </a:bodyPr>
          <a:lstStyle/>
          <a:p>
            <a:pPr algn="ctr">
              <a:buClr>
                <a:schemeClr val="bg1">
                  <a:lumMod val="75000"/>
                </a:schemeClr>
              </a:buClr>
            </a:pPr>
            <a:r>
              <a:rPr lang="en-US" sz="16600" b="1" dirty="0">
                <a:solidFill>
                  <a:srgbClr val="FFC000"/>
                </a:solidFill>
                <a:latin typeface="Candara" panose="020E0502030303020204" pitchFamily="34" charset="0"/>
              </a:rPr>
              <a:t>• ALASKA</a:t>
            </a:r>
          </a:p>
          <a:p>
            <a:pPr algn="ctr">
              <a:buClr>
                <a:srgbClr val="FFC000"/>
              </a:buClr>
            </a:pPr>
            <a:r>
              <a:rPr lang="en-US" sz="16600" b="1" dirty="0">
                <a:solidFill>
                  <a:schemeClr val="bg1">
                    <a:lumMod val="65000"/>
                  </a:schemeClr>
                </a:solidFill>
                <a:latin typeface="Candara" panose="020E0502030303020204" pitchFamily="34" charset="0"/>
              </a:rPr>
              <a:t>• NEVADA</a:t>
            </a:r>
          </a:p>
        </p:txBody>
      </p:sp>
    </p:spTree>
    <p:extLst>
      <p:ext uri="{BB962C8B-B14F-4D97-AF65-F5344CB8AC3E}">
        <p14:creationId xmlns:p14="http://schemas.microsoft.com/office/powerpoint/2010/main" val="35139567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118533" y="-157942"/>
            <a:ext cx="11954933" cy="838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ndara"/>
              <a:buNone/>
            </a:pPr>
            <a:br>
              <a:rPr lang="en-US" sz="4200" b="1" dirty="0">
                <a:solidFill>
                  <a:schemeClr val="lt1"/>
                </a:solidFill>
                <a:latin typeface="Candara"/>
                <a:ea typeface="Candara"/>
                <a:cs typeface="Candara"/>
                <a:sym typeface="Candara"/>
              </a:rPr>
            </a:br>
            <a:r>
              <a:rPr lang="en-US" b="1" dirty="0">
                <a:solidFill>
                  <a:schemeClr val="accent2"/>
                </a:solidFill>
                <a:latin typeface="Candara"/>
                <a:ea typeface="Candara"/>
                <a:cs typeface="Candara"/>
                <a:sym typeface="Candara"/>
              </a:rPr>
              <a:t>QUESTION # 15</a:t>
            </a:r>
            <a:br>
              <a:rPr lang="en-US" b="1" dirty="0">
                <a:solidFill>
                  <a:schemeClr val="accent2"/>
                </a:solidFill>
                <a:latin typeface="Candara"/>
                <a:ea typeface="Candara"/>
                <a:cs typeface="Candara"/>
                <a:sym typeface="Candara"/>
              </a:rPr>
            </a:br>
            <a:r>
              <a:rPr lang="en-US" b="1" dirty="0">
                <a:solidFill>
                  <a:schemeClr val="accent2"/>
                </a:solidFill>
                <a:latin typeface="Candara"/>
                <a:ea typeface="Candara"/>
                <a:cs typeface="Candara"/>
                <a:sym typeface="Candara"/>
              </a:rPr>
              <a:t>THE WIZARDING WORLD</a:t>
            </a:r>
            <a:endParaRPr dirty="0"/>
          </a:p>
        </p:txBody>
      </p:sp>
      <p:sp>
        <p:nvSpPr>
          <p:cNvPr id="346" name="Google Shape;346;p49"/>
          <p:cNvSpPr txBox="1">
            <a:spLocks noGrp="1"/>
          </p:cNvSpPr>
          <p:nvPr>
            <p:ph type="body" idx="1"/>
          </p:nvPr>
        </p:nvSpPr>
        <p:spPr>
          <a:xfrm>
            <a:off x="0" y="1141375"/>
            <a:ext cx="12192000" cy="5105400"/>
          </a:xfrm>
          <a:prstGeom prst="rect">
            <a:avLst/>
          </a:prstGeom>
          <a:noFill/>
          <a:ln>
            <a:noFill/>
          </a:ln>
        </p:spPr>
        <p:txBody>
          <a:bodyPr spcFirstLastPara="1" wrap="square" lIns="91425" tIns="45700" rIns="91425" bIns="45700" anchor="t" anchorCtr="0">
            <a:noAutofit/>
          </a:bodyPr>
          <a:lstStyle/>
          <a:p>
            <a:pPr marL="0" lvl="0" indent="0" algn="ctr">
              <a:lnSpc>
                <a:spcPct val="100000"/>
              </a:lnSpc>
              <a:spcBef>
                <a:spcPts val="0"/>
              </a:spcBef>
              <a:buClr>
                <a:srgbClr val="000000"/>
              </a:buClr>
              <a:buSzPts val="5400"/>
              <a:buNone/>
            </a:pPr>
            <a:r>
              <a:rPr lang="en-US" sz="7200" b="1" dirty="0">
                <a:solidFill>
                  <a:schemeClr val="bg1"/>
                </a:solidFill>
                <a:latin typeface="Candara" panose="020E0502030303020204" pitchFamily="34" charset="0"/>
                <a:ea typeface="Candara"/>
                <a:cs typeface="Candara"/>
                <a:sym typeface="Candara"/>
              </a:rPr>
              <a:t>SERVING THE MAGICAL COMMUNITY OF GREAT BRITAIN, AZKABAN PRISON IS “LOCATED” IN WHAT REAL BODY OF WATER?</a:t>
            </a:r>
            <a:endParaRPr lang="en-US" sz="7200" b="1" dirty="0">
              <a:solidFill>
                <a:schemeClr val="lt1"/>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anim calcmode="lin" valueType="num">
                                      <p:cBhvr additive="base">
                                        <p:cTn id="7" dur="500"/>
                                        <p:tgtEl>
                                          <p:spTgt spid="34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51"/>
        <p:cNvGrpSpPr/>
        <p:nvPr/>
      </p:nvGrpSpPr>
      <p:grpSpPr>
        <a:xfrm>
          <a:off x="0" y="0"/>
          <a:ext cx="0" cy="0"/>
          <a:chOff x="0" y="0"/>
          <a:chExt cx="0" cy="0"/>
        </a:xfrm>
      </p:grpSpPr>
      <p:sp>
        <p:nvSpPr>
          <p:cNvPr id="352" name="Google Shape;352;p50"/>
          <p:cNvSpPr txBox="1">
            <a:spLocks noGrp="1"/>
          </p:cNvSpPr>
          <p:nvPr>
            <p:ph type="title"/>
          </p:nvPr>
        </p:nvSpPr>
        <p:spPr>
          <a:xfrm>
            <a:off x="1981200" y="41946"/>
            <a:ext cx="8229600" cy="72005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4000"/>
              <a:buFont typeface="Candara"/>
              <a:buNone/>
            </a:pPr>
            <a:r>
              <a:rPr lang="en-US" sz="4000" b="1">
                <a:solidFill>
                  <a:schemeClr val="accent2"/>
                </a:solidFill>
                <a:latin typeface="Candara"/>
                <a:ea typeface="Candara"/>
                <a:cs typeface="Candara"/>
                <a:sym typeface="Candara"/>
              </a:rPr>
              <a:t>ANSWER # 15</a:t>
            </a:r>
            <a:endParaRPr/>
          </a:p>
        </p:txBody>
      </p:sp>
      <p:sp>
        <p:nvSpPr>
          <p:cNvPr id="353" name="Google Shape;353;p50"/>
          <p:cNvSpPr txBox="1">
            <a:spLocks noGrp="1"/>
          </p:cNvSpPr>
          <p:nvPr>
            <p:ph type="body" idx="1"/>
          </p:nvPr>
        </p:nvSpPr>
        <p:spPr>
          <a:xfrm>
            <a:off x="0" y="720684"/>
            <a:ext cx="12126012" cy="1066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6600"/>
              <a:buNone/>
            </a:pPr>
            <a:r>
              <a:rPr lang="en-US" sz="6000" b="1" dirty="0">
                <a:solidFill>
                  <a:schemeClr val="lt1"/>
                </a:solidFill>
                <a:latin typeface="Candara"/>
                <a:ea typeface="Candara"/>
                <a:cs typeface="Candara"/>
                <a:sym typeface="Candara"/>
              </a:rPr>
              <a:t>THE NORTH SEA</a:t>
            </a:r>
            <a:r>
              <a:rPr lang="en-US" sz="4800" b="1" dirty="0">
                <a:solidFill>
                  <a:schemeClr val="lt1"/>
                </a:solidFill>
                <a:latin typeface="Candara"/>
                <a:ea typeface="Candara"/>
                <a:cs typeface="Candara"/>
                <a:sym typeface="Candara"/>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508" y="1885821"/>
            <a:ext cx="6388984" cy="4429696"/>
          </a:xfrm>
          <a:prstGeom prst="rect">
            <a:avLst/>
          </a:prstGeom>
          <a:ln>
            <a:solidFill>
              <a:srgbClr val="FFC000"/>
            </a:solid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 calcmode="lin" valueType="num">
                                      <p:cBhvr additive="base">
                                        <p:cTn id="7" dur="500"/>
                                        <p:tgtEl>
                                          <p:spTgt spid="353">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4"/>
          <p:cNvSpPr txBox="1">
            <a:spLocks noGrp="1"/>
          </p:cNvSpPr>
          <p:nvPr>
            <p:ph type="ctrTitle"/>
          </p:nvPr>
        </p:nvSpPr>
        <p:spPr>
          <a:xfrm>
            <a:off x="1981200" y="15816"/>
            <a:ext cx="82296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70C0"/>
              </a:buClr>
              <a:buSzPts val="7200"/>
              <a:buFont typeface="Candara"/>
              <a:buNone/>
            </a:pPr>
            <a:r>
              <a:rPr lang="en-US" sz="7200" b="1" dirty="0">
                <a:solidFill>
                  <a:srgbClr val="0070C0"/>
                </a:solidFill>
                <a:latin typeface="Candara"/>
                <a:ea typeface="Candara"/>
                <a:cs typeface="Candara"/>
                <a:sym typeface="Candara"/>
              </a:rPr>
              <a:t>QUESTION # 16</a:t>
            </a:r>
            <a:endParaRPr dirty="0"/>
          </a:p>
        </p:txBody>
      </p:sp>
      <p:sp>
        <p:nvSpPr>
          <p:cNvPr id="172" name="Google Shape;172;p34"/>
          <p:cNvSpPr txBox="1">
            <a:spLocks noGrp="1"/>
          </p:cNvSpPr>
          <p:nvPr>
            <p:ph type="subTitle" idx="1"/>
          </p:nvPr>
        </p:nvSpPr>
        <p:spPr>
          <a:xfrm>
            <a:off x="526384" y="1931391"/>
            <a:ext cx="11139232" cy="110468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70C0"/>
              </a:buClr>
              <a:buSzPts val="6600"/>
              <a:buNone/>
            </a:pPr>
            <a:r>
              <a:rPr lang="en-US" sz="7200" b="1" dirty="0">
                <a:solidFill>
                  <a:srgbClr val="0070C0"/>
                </a:solidFill>
                <a:latin typeface="Candara"/>
                <a:ea typeface="Candara"/>
                <a:cs typeface="Candara"/>
                <a:sym typeface="Candara"/>
              </a:rPr>
              <a:t>THE </a:t>
            </a:r>
            <a:r>
              <a:rPr lang="en-US" sz="7200" b="1" strike="sngStrike" dirty="0">
                <a:solidFill>
                  <a:srgbClr val="0070C0"/>
                </a:solidFill>
                <a:latin typeface="Candara"/>
                <a:ea typeface="Candara"/>
                <a:cs typeface="Candara"/>
                <a:sym typeface="Candara"/>
              </a:rPr>
              <a:t>EYES</a:t>
            </a:r>
            <a:r>
              <a:rPr lang="en-US" sz="7200" b="1" dirty="0">
                <a:solidFill>
                  <a:srgbClr val="0070C0"/>
                </a:solidFill>
                <a:latin typeface="Candara"/>
                <a:ea typeface="Candara"/>
                <a:cs typeface="Candara"/>
                <a:sym typeface="Candara"/>
              </a:rPr>
              <a:t> SMILES HAVE IT!</a:t>
            </a:r>
          </a:p>
          <a:p>
            <a:pPr marL="0" lvl="0" indent="0" algn="ctr" rtl="0">
              <a:lnSpc>
                <a:spcPct val="90000"/>
              </a:lnSpc>
              <a:spcBef>
                <a:spcPts val="0"/>
              </a:spcBef>
              <a:spcAft>
                <a:spcPts val="0"/>
              </a:spcAft>
              <a:buClr>
                <a:srgbClr val="0070C0"/>
              </a:buClr>
              <a:buSzPts val="6600"/>
              <a:buNone/>
            </a:pPr>
            <a:r>
              <a:rPr lang="en-US" sz="7200" b="1" dirty="0">
                <a:solidFill>
                  <a:srgbClr val="0070C0"/>
                </a:solidFill>
                <a:latin typeface="Candara"/>
                <a:ea typeface="Candara"/>
                <a:cs typeface="Candara"/>
                <a:sym typeface="Candara"/>
              </a:rPr>
              <a:t>WHO ARE WE?!</a:t>
            </a:r>
            <a:endParaRPr sz="7200" b="1" dirty="0">
              <a:solidFill>
                <a:srgbClr val="0070C0"/>
              </a:solidFill>
              <a:latin typeface="Candara"/>
              <a:ea typeface="Candara"/>
              <a:cs typeface="Candara"/>
              <a:sym typeface="Candara"/>
            </a:endParaRPr>
          </a:p>
        </p:txBody>
      </p:sp>
      <p:pic>
        <p:nvPicPr>
          <p:cNvPr id="173" name="Google Shape;173;p34"/>
          <p:cNvPicPr preferRelativeResize="0"/>
          <p:nvPr/>
        </p:nvPicPr>
        <p:blipFill>
          <a:blip r:embed="rId3">
            <a:extLst>
              <a:ext uri="{28A0092B-C50C-407E-A947-70E740481C1C}">
                <a14:useLocalDpi xmlns:a14="http://schemas.microsoft.com/office/drawing/2010/main" val="0"/>
              </a:ext>
            </a:extLst>
          </a:blip>
          <a:stretch>
            <a:fillRect/>
          </a:stretch>
        </p:blipFill>
        <p:spPr>
          <a:xfrm>
            <a:off x="1252965" y="935350"/>
            <a:ext cx="9686070" cy="4987301"/>
          </a:xfrm>
          <a:prstGeom prst="rect">
            <a:avLst/>
          </a:prstGeom>
          <a:noFill/>
          <a:ln>
            <a:solidFill>
              <a:schemeClr val="accent1"/>
            </a:solidFill>
          </a:ln>
        </p:spPr>
      </p:pic>
      <p:pic>
        <p:nvPicPr>
          <p:cNvPr id="174" name="Google Shape;174;p34"/>
          <p:cNvPicPr preferRelativeResize="0"/>
          <p:nvPr/>
        </p:nvPicPr>
        <p:blipFill>
          <a:blip r:embed="rId4">
            <a:extLst>
              <a:ext uri="{28A0092B-C50C-407E-A947-70E740481C1C}">
                <a14:useLocalDpi xmlns:a14="http://schemas.microsoft.com/office/drawing/2010/main" val="0"/>
              </a:ext>
            </a:extLst>
          </a:blip>
          <a:stretch>
            <a:fillRect/>
          </a:stretch>
        </p:blipFill>
        <p:spPr>
          <a:xfrm>
            <a:off x="1532664" y="935350"/>
            <a:ext cx="9126673" cy="5176322"/>
          </a:xfrm>
          <a:prstGeom prst="rect">
            <a:avLst/>
          </a:prstGeom>
          <a:noFill/>
          <a:ln>
            <a:solidFill>
              <a:srgbClr val="0070C0"/>
            </a:solidFill>
          </a:ln>
        </p:spPr>
      </p:pic>
      <p:pic>
        <p:nvPicPr>
          <p:cNvPr id="175" name="Google Shape;175;p34"/>
          <p:cNvPicPr preferRelativeResize="0"/>
          <p:nvPr/>
        </p:nvPicPr>
        <p:blipFill>
          <a:blip r:embed="rId5">
            <a:extLst>
              <a:ext uri="{28A0092B-C50C-407E-A947-70E740481C1C}">
                <a14:useLocalDpi xmlns:a14="http://schemas.microsoft.com/office/drawing/2010/main" val="0"/>
              </a:ext>
            </a:extLst>
          </a:blip>
          <a:stretch>
            <a:fillRect/>
          </a:stretch>
        </p:blipFill>
        <p:spPr>
          <a:xfrm>
            <a:off x="1173137" y="1042776"/>
            <a:ext cx="9845727" cy="4772448"/>
          </a:xfrm>
          <a:prstGeom prst="rect">
            <a:avLst/>
          </a:prstGeom>
          <a:noFill/>
          <a:ln>
            <a:noFill/>
          </a:ln>
        </p:spPr>
      </p:pic>
      <p:pic>
        <p:nvPicPr>
          <p:cNvPr id="176" name="Google Shape;176;p34"/>
          <p:cNvPicPr preferRelativeResize="0"/>
          <p:nvPr/>
        </p:nvPicPr>
        <p:blipFill>
          <a:blip r:embed="rId6">
            <a:extLst>
              <a:ext uri="{28A0092B-C50C-407E-A947-70E740481C1C}">
                <a14:useLocalDpi xmlns:a14="http://schemas.microsoft.com/office/drawing/2010/main" val="0"/>
              </a:ext>
            </a:extLst>
          </a:blip>
          <a:stretch>
            <a:fillRect/>
          </a:stretch>
        </p:blipFill>
        <p:spPr>
          <a:xfrm>
            <a:off x="889675" y="888095"/>
            <a:ext cx="10412651" cy="5081810"/>
          </a:xfrm>
          <a:prstGeom prst="rect">
            <a:avLst/>
          </a:prstGeom>
          <a:noFill/>
          <a:ln>
            <a:solidFill>
              <a:schemeClr val="accent1"/>
            </a:solidFill>
          </a:ln>
        </p:spPr>
      </p:pic>
      <p:pic>
        <p:nvPicPr>
          <p:cNvPr id="177" name="Google Shape;177;p34"/>
          <p:cNvPicPr preferRelativeResize="0"/>
          <p:nvPr/>
        </p:nvPicPr>
        <p:blipFill>
          <a:blip r:embed="rId7">
            <a:extLst>
              <a:ext uri="{28A0092B-C50C-407E-A947-70E740481C1C}">
                <a14:useLocalDpi xmlns:a14="http://schemas.microsoft.com/office/drawing/2010/main" val="0"/>
              </a:ext>
            </a:extLst>
          </a:blip>
          <a:stretch>
            <a:fillRect/>
          </a:stretch>
        </p:blipFill>
        <p:spPr>
          <a:xfrm>
            <a:off x="814477" y="791432"/>
            <a:ext cx="10563046" cy="5275136"/>
          </a:xfrm>
          <a:prstGeom prst="rect">
            <a:avLst/>
          </a:prstGeom>
          <a:noFill/>
          <a:ln>
            <a:solidFill>
              <a:schemeClr val="accent1"/>
            </a:solidFill>
          </a:ln>
        </p:spPr>
      </p:pic>
    </p:spTree>
    <p:extLst>
      <p:ext uri="{BB962C8B-B14F-4D97-AF65-F5344CB8AC3E}">
        <p14:creationId xmlns:p14="http://schemas.microsoft.com/office/powerpoint/2010/main" val="2883884385"/>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2">
                                            <p:txEl>
                                              <p:pRg st="0" end="0"/>
                                            </p:txEl>
                                          </p:spTgt>
                                        </p:tgtEl>
                                      </p:cBhvr>
                                    </p:animEffect>
                                    <p:set>
                                      <p:cBhvr>
                                        <p:cTn id="7" dur="1" fill="hold">
                                          <p:stCondLst>
                                            <p:cond delay="500"/>
                                          </p:stCondLst>
                                        </p:cTn>
                                        <p:tgtEl>
                                          <p:spTgt spid="172">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2">
                                            <p:txEl>
                                              <p:pRg st="1" end="1"/>
                                            </p:txEl>
                                          </p:spTgt>
                                        </p:tgtEl>
                                      </p:cBhvr>
                                    </p:animEffect>
                                    <p:set>
                                      <p:cBhvr>
                                        <p:cTn id="10" dur="1" fill="hold">
                                          <p:stCondLst>
                                            <p:cond delay="500"/>
                                          </p:stCondLst>
                                        </p:cTn>
                                        <p:tgtEl>
                                          <p:spTgt spid="172">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1"/>
                                        </p:tgtEl>
                                      </p:cBhvr>
                                    </p:animEffect>
                                    <p:set>
                                      <p:cBhvr>
                                        <p:cTn id="13" dur="1" fill="hold">
                                          <p:stCondLst>
                                            <p:cond delay="500"/>
                                          </p:stCondLst>
                                        </p:cTn>
                                        <p:tgtEl>
                                          <p:spTgt spid="171"/>
                                        </p:tgtEl>
                                        <p:attrNameLst>
                                          <p:attrName>style.visibility</p:attrName>
                                        </p:attrNameLst>
                                      </p:cBhvr>
                                      <p:to>
                                        <p:strVal val="hidden"/>
                                      </p:to>
                                    </p:set>
                                  </p:childTnLst>
                                </p:cTn>
                              </p:par>
                            </p:childTnLst>
                          </p:cTn>
                        </p:par>
                        <p:par>
                          <p:cTn id="14" fill="hold">
                            <p:stCondLst>
                              <p:cond delay="501"/>
                            </p:stCondLst>
                            <p:childTnLst>
                              <p:par>
                                <p:cTn id="15" presetID="2" presetClass="entr" presetSubtype="8" fill="hold" nodeType="afterEffect">
                                  <p:stCondLst>
                                    <p:cond delay="0"/>
                                  </p:stCondLst>
                                  <p:childTnLst>
                                    <p:set>
                                      <p:cBhvr>
                                        <p:cTn id="16" dur="1" fill="hold">
                                          <p:stCondLst>
                                            <p:cond delay="0"/>
                                          </p:stCondLst>
                                        </p:cTn>
                                        <p:tgtEl>
                                          <p:spTgt spid="173"/>
                                        </p:tgtEl>
                                        <p:attrNameLst>
                                          <p:attrName>style.visibility</p:attrName>
                                        </p:attrNameLst>
                                      </p:cBhvr>
                                      <p:to>
                                        <p:strVal val="visible"/>
                                      </p:to>
                                    </p:set>
                                    <p:anim calcmode="lin" valueType="num">
                                      <p:cBhvr additive="base">
                                        <p:cTn id="17" dur="3000"/>
                                        <p:tgtEl>
                                          <p:spTgt spid="173"/>
                                        </p:tgtEl>
                                        <p:attrNameLst>
                                          <p:attrName>ppt_x</p:attrName>
                                        </p:attrNameLst>
                                      </p:cBhvr>
                                      <p:tavLst>
                                        <p:tav tm="0">
                                          <p:val>
                                            <p:strVal val="#ppt_x-1"/>
                                          </p:val>
                                        </p:tav>
                                        <p:tav tm="100000">
                                          <p:val>
                                            <p:strVal val="#ppt_x"/>
                                          </p:val>
                                        </p:tav>
                                      </p:tavLst>
                                    </p:anim>
                                  </p:childTnLst>
                                </p:cTn>
                              </p:par>
                            </p:childTnLst>
                          </p:cTn>
                        </p:par>
                        <p:par>
                          <p:cTn id="18" fill="hold">
                            <p:stCondLst>
                              <p:cond delay="3501"/>
                            </p:stCondLst>
                            <p:childTnLst>
                              <p:par>
                                <p:cTn id="19" presetID="2" presetClass="exit" presetSubtype="2" fill="hold" nodeType="afterEffect">
                                  <p:stCondLst>
                                    <p:cond delay="0"/>
                                  </p:stCondLst>
                                  <p:childTnLst>
                                    <p:anim calcmode="lin" valueType="num">
                                      <p:cBhvr additive="base">
                                        <p:cTn id="20" dur="3001"/>
                                        <p:tgtEl>
                                          <p:spTgt spid="173"/>
                                        </p:tgtEl>
                                        <p:attrNameLst>
                                          <p:attrName>ppt_x</p:attrName>
                                        </p:attrNameLst>
                                      </p:cBhvr>
                                      <p:tavLst>
                                        <p:tav tm="0">
                                          <p:val>
                                            <p:strVal val="#ppt_x"/>
                                          </p:val>
                                        </p:tav>
                                        <p:tav tm="100000">
                                          <p:val>
                                            <p:strVal val="#ppt_x+1"/>
                                          </p:val>
                                        </p:tav>
                                      </p:tavLst>
                                    </p:anim>
                                    <p:set>
                                      <p:cBhvr>
                                        <p:cTn id="21" dur="1" fill="hold">
                                          <p:stCondLst>
                                            <p:cond delay="3001"/>
                                          </p:stCondLst>
                                        </p:cTn>
                                        <p:tgtEl>
                                          <p:spTgt spid="173"/>
                                        </p:tgtEl>
                                        <p:attrNameLst>
                                          <p:attrName>style.visibility</p:attrName>
                                        </p:attrNameLst>
                                      </p:cBhvr>
                                      <p:to>
                                        <p:strVal val="hidden"/>
                                      </p:to>
                                    </p:set>
                                  </p:childTnLst>
                                </p:cTn>
                              </p:par>
                            </p:childTnLst>
                          </p:cTn>
                        </p:par>
                        <p:par>
                          <p:cTn id="22" fill="hold">
                            <p:stCondLst>
                              <p:cond delay="6503"/>
                            </p:stCondLst>
                            <p:childTnLst>
                              <p:par>
                                <p:cTn id="23" presetID="2" presetClass="entr" presetSubtype="1" fill="hold" nodeType="afterEffect">
                                  <p:stCondLst>
                                    <p:cond delay="0"/>
                                  </p:stCondLst>
                                  <p:childTnLst>
                                    <p:set>
                                      <p:cBhvr>
                                        <p:cTn id="24" dur="1" fill="hold">
                                          <p:stCondLst>
                                            <p:cond delay="0"/>
                                          </p:stCondLst>
                                        </p:cTn>
                                        <p:tgtEl>
                                          <p:spTgt spid="174"/>
                                        </p:tgtEl>
                                        <p:attrNameLst>
                                          <p:attrName>style.visibility</p:attrName>
                                        </p:attrNameLst>
                                      </p:cBhvr>
                                      <p:to>
                                        <p:strVal val="visible"/>
                                      </p:to>
                                    </p:set>
                                    <p:anim calcmode="lin" valueType="num">
                                      <p:cBhvr additive="base">
                                        <p:cTn id="25" dur="3000"/>
                                        <p:tgtEl>
                                          <p:spTgt spid="174"/>
                                        </p:tgtEl>
                                        <p:attrNameLst>
                                          <p:attrName>ppt_y</p:attrName>
                                        </p:attrNameLst>
                                      </p:cBhvr>
                                      <p:tavLst>
                                        <p:tav tm="0">
                                          <p:val>
                                            <p:strVal val="#ppt_y-1"/>
                                          </p:val>
                                        </p:tav>
                                        <p:tav tm="100000">
                                          <p:val>
                                            <p:strVal val="#ppt_y"/>
                                          </p:val>
                                        </p:tav>
                                      </p:tavLst>
                                    </p:anim>
                                  </p:childTnLst>
                                </p:cTn>
                              </p:par>
                            </p:childTnLst>
                          </p:cTn>
                        </p:par>
                        <p:par>
                          <p:cTn id="26" fill="hold">
                            <p:stCondLst>
                              <p:cond delay="9503"/>
                            </p:stCondLst>
                            <p:childTnLst>
                              <p:par>
                                <p:cTn id="27" presetID="2" presetClass="exit" presetSubtype="4" fill="hold" nodeType="afterEffect">
                                  <p:stCondLst>
                                    <p:cond delay="0"/>
                                  </p:stCondLst>
                                  <p:childTnLst>
                                    <p:anim calcmode="lin" valueType="num">
                                      <p:cBhvr additive="base">
                                        <p:cTn id="28" dur="3001"/>
                                        <p:tgtEl>
                                          <p:spTgt spid="174"/>
                                        </p:tgtEl>
                                        <p:attrNameLst>
                                          <p:attrName>ppt_y</p:attrName>
                                        </p:attrNameLst>
                                      </p:cBhvr>
                                      <p:tavLst>
                                        <p:tav tm="0">
                                          <p:val>
                                            <p:strVal val="#ppt_y"/>
                                          </p:val>
                                        </p:tav>
                                        <p:tav tm="100000">
                                          <p:val>
                                            <p:strVal val="#ppt_y+1"/>
                                          </p:val>
                                        </p:tav>
                                      </p:tavLst>
                                    </p:anim>
                                    <p:set>
                                      <p:cBhvr>
                                        <p:cTn id="29" dur="1" fill="hold">
                                          <p:stCondLst>
                                            <p:cond delay="3001"/>
                                          </p:stCondLst>
                                        </p:cTn>
                                        <p:tgtEl>
                                          <p:spTgt spid="174"/>
                                        </p:tgtEl>
                                        <p:attrNameLst>
                                          <p:attrName>style.visibility</p:attrName>
                                        </p:attrNameLst>
                                      </p:cBhvr>
                                      <p:to>
                                        <p:strVal val="hidden"/>
                                      </p:to>
                                    </p:set>
                                  </p:childTnLst>
                                </p:cTn>
                              </p:par>
                            </p:childTnLst>
                          </p:cTn>
                        </p:par>
                        <p:par>
                          <p:cTn id="30" fill="hold">
                            <p:stCondLst>
                              <p:cond delay="12505"/>
                            </p:stCondLst>
                            <p:childTnLst>
                              <p:par>
                                <p:cTn id="31" presetID="2" presetClass="entr" presetSubtype="2" fill="hold" nodeType="afterEffect">
                                  <p:stCondLst>
                                    <p:cond delay="0"/>
                                  </p:stCondLst>
                                  <p:childTnLst>
                                    <p:set>
                                      <p:cBhvr>
                                        <p:cTn id="32" dur="1" fill="hold">
                                          <p:stCondLst>
                                            <p:cond delay="0"/>
                                          </p:stCondLst>
                                        </p:cTn>
                                        <p:tgtEl>
                                          <p:spTgt spid="175"/>
                                        </p:tgtEl>
                                        <p:attrNameLst>
                                          <p:attrName>style.visibility</p:attrName>
                                        </p:attrNameLst>
                                      </p:cBhvr>
                                      <p:to>
                                        <p:strVal val="visible"/>
                                      </p:to>
                                    </p:set>
                                    <p:anim calcmode="lin" valueType="num">
                                      <p:cBhvr additive="base">
                                        <p:cTn id="33" dur="3000"/>
                                        <p:tgtEl>
                                          <p:spTgt spid="175"/>
                                        </p:tgtEl>
                                        <p:attrNameLst>
                                          <p:attrName>ppt_x</p:attrName>
                                        </p:attrNameLst>
                                      </p:cBhvr>
                                      <p:tavLst>
                                        <p:tav tm="0">
                                          <p:val>
                                            <p:strVal val="#ppt_x+1"/>
                                          </p:val>
                                        </p:tav>
                                        <p:tav tm="100000">
                                          <p:val>
                                            <p:strVal val="#ppt_x"/>
                                          </p:val>
                                        </p:tav>
                                      </p:tavLst>
                                    </p:anim>
                                  </p:childTnLst>
                                </p:cTn>
                              </p:par>
                            </p:childTnLst>
                          </p:cTn>
                        </p:par>
                        <p:par>
                          <p:cTn id="34" fill="hold">
                            <p:stCondLst>
                              <p:cond delay="15505"/>
                            </p:stCondLst>
                            <p:childTnLst>
                              <p:par>
                                <p:cTn id="35" presetID="2" presetClass="exit" presetSubtype="8" fill="hold" nodeType="afterEffect">
                                  <p:stCondLst>
                                    <p:cond delay="0"/>
                                  </p:stCondLst>
                                  <p:childTnLst>
                                    <p:anim calcmode="lin" valueType="num">
                                      <p:cBhvr additive="base">
                                        <p:cTn id="36" dur="3000"/>
                                        <p:tgtEl>
                                          <p:spTgt spid="175"/>
                                        </p:tgtEl>
                                        <p:attrNameLst>
                                          <p:attrName>ppt_x</p:attrName>
                                        </p:attrNameLst>
                                      </p:cBhvr>
                                      <p:tavLst>
                                        <p:tav tm="0">
                                          <p:val>
                                            <p:strVal val="#ppt_x"/>
                                          </p:val>
                                        </p:tav>
                                        <p:tav tm="100000">
                                          <p:val>
                                            <p:strVal val="#ppt_x-1"/>
                                          </p:val>
                                        </p:tav>
                                      </p:tavLst>
                                    </p:anim>
                                    <p:set>
                                      <p:cBhvr>
                                        <p:cTn id="37" dur="1" fill="hold">
                                          <p:stCondLst>
                                            <p:cond delay="3000"/>
                                          </p:stCondLst>
                                        </p:cTn>
                                        <p:tgtEl>
                                          <p:spTgt spid="175"/>
                                        </p:tgtEl>
                                        <p:attrNameLst>
                                          <p:attrName>style.visibility</p:attrName>
                                        </p:attrNameLst>
                                      </p:cBhvr>
                                      <p:to>
                                        <p:strVal val="hidden"/>
                                      </p:to>
                                    </p:set>
                                  </p:childTnLst>
                                </p:cTn>
                              </p:par>
                            </p:childTnLst>
                          </p:cTn>
                        </p:par>
                        <p:par>
                          <p:cTn id="38" fill="hold">
                            <p:stCondLst>
                              <p:cond delay="18506"/>
                            </p:stCondLst>
                            <p:childTnLst>
                              <p:par>
                                <p:cTn id="39" presetID="2" presetClass="entr" presetSubtype="4" fill="hold" nodeType="afterEffect">
                                  <p:stCondLst>
                                    <p:cond delay="0"/>
                                  </p:stCondLst>
                                  <p:childTnLst>
                                    <p:set>
                                      <p:cBhvr>
                                        <p:cTn id="40" dur="1" fill="hold">
                                          <p:stCondLst>
                                            <p:cond delay="0"/>
                                          </p:stCondLst>
                                        </p:cTn>
                                        <p:tgtEl>
                                          <p:spTgt spid="176"/>
                                        </p:tgtEl>
                                        <p:attrNameLst>
                                          <p:attrName>style.visibility</p:attrName>
                                        </p:attrNameLst>
                                      </p:cBhvr>
                                      <p:to>
                                        <p:strVal val="visible"/>
                                      </p:to>
                                    </p:set>
                                    <p:anim calcmode="lin" valueType="num">
                                      <p:cBhvr additive="base">
                                        <p:cTn id="41" dur="3000"/>
                                        <p:tgtEl>
                                          <p:spTgt spid="176"/>
                                        </p:tgtEl>
                                        <p:attrNameLst>
                                          <p:attrName>ppt_y</p:attrName>
                                        </p:attrNameLst>
                                      </p:cBhvr>
                                      <p:tavLst>
                                        <p:tav tm="0">
                                          <p:val>
                                            <p:strVal val="#ppt_y+1"/>
                                          </p:val>
                                        </p:tav>
                                        <p:tav tm="100000">
                                          <p:val>
                                            <p:strVal val="#ppt_y"/>
                                          </p:val>
                                        </p:tav>
                                      </p:tavLst>
                                    </p:anim>
                                  </p:childTnLst>
                                </p:cTn>
                              </p:par>
                            </p:childTnLst>
                          </p:cTn>
                        </p:par>
                        <p:par>
                          <p:cTn id="42" fill="hold">
                            <p:stCondLst>
                              <p:cond delay="21506"/>
                            </p:stCondLst>
                            <p:childTnLst>
                              <p:par>
                                <p:cTn id="43" presetID="2" presetClass="exit" presetSubtype="1" fill="hold" nodeType="afterEffect">
                                  <p:stCondLst>
                                    <p:cond delay="0"/>
                                  </p:stCondLst>
                                  <p:childTnLst>
                                    <p:anim calcmode="lin" valueType="num">
                                      <p:cBhvr additive="base">
                                        <p:cTn id="44" dur="3001"/>
                                        <p:tgtEl>
                                          <p:spTgt spid="176"/>
                                        </p:tgtEl>
                                        <p:attrNameLst>
                                          <p:attrName>ppt_y</p:attrName>
                                        </p:attrNameLst>
                                      </p:cBhvr>
                                      <p:tavLst>
                                        <p:tav tm="0">
                                          <p:val>
                                            <p:strVal val="#ppt_y"/>
                                          </p:val>
                                        </p:tav>
                                        <p:tav tm="100000">
                                          <p:val>
                                            <p:strVal val="#ppt_y-1"/>
                                          </p:val>
                                        </p:tav>
                                      </p:tavLst>
                                    </p:anim>
                                    <p:set>
                                      <p:cBhvr>
                                        <p:cTn id="45" dur="1" fill="hold">
                                          <p:stCondLst>
                                            <p:cond delay="3001"/>
                                          </p:stCondLst>
                                        </p:cTn>
                                        <p:tgtEl>
                                          <p:spTgt spid="176"/>
                                        </p:tgtEl>
                                        <p:attrNameLst>
                                          <p:attrName>style.visibility</p:attrName>
                                        </p:attrNameLst>
                                      </p:cBhvr>
                                      <p:to>
                                        <p:strVal val="hidden"/>
                                      </p:to>
                                    </p:set>
                                  </p:childTnLst>
                                </p:cTn>
                              </p:par>
                            </p:childTnLst>
                          </p:cTn>
                        </p:par>
                        <p:par>
                          <p:cTn id="46" fill="hold">
                            <p:stCondLst>
                              <p:cond delay="24508"/>
                            </p:stCondLst>
                            <p:childTnLst>
                              <p:par>
                                <p:cTn id="47" presetID="2" presetClass="entr" presetSubtype="8" fill="hold" nodeType="afterEffect">
                                  <p:stCondLst>
                                    <p:cond delay="0"/>
                                  </p:stCondLst>
                                  <p:childTnLst>
                                    <p:set>
                                      <p:cBhvr>
                                        <p:cTn id="48" dur="1" fill="hold">
                                          <p:stCondLst>
                                            <p:cond delay="0"/>
                                          </p:stCondLst>
                                        </p:cTn>
                                        <p:tgtEl>
                                          <p:spTgt spid="177"/>
                                        </p:tgtEl>
                                        <p:attrNameLst>
                                          <p:attrName>style.visibility</p:attrName>
                                        </p:attrNameLst>
                                      </p:cBhvr>
                                      <p:to>
                                        <p:strVal val="visible"/>
                                      </p:to>
                                    </p:set>
                                    <p:anim calcmode="lin" valueType="num">
                                      <p:cBhvr additive="base">
                                        <p:cTn id="49" dur="3000"/>
                                        <p:tgtEl>
                                          <p:spTgt spid="177"/>
                                        </p:tgtEl>
                                        <p:attrNameLst>
                                          <p:attrName>ppt_x</p:attrName>
                                        </p:attrNameLst>
                                      </p:cBhvr>
                                      <p:tavLst>
                                        <p:tav tm="0">
                                          <p:val>
                                            <p:strVal val="#ppt_x-1"/>
                                          </p:val>
                                        </p:tav>
                                        <p:tav tm="100000">
                                          <p:val>
                                            <p:strVal val="#ppt_x"/>
                                          </p:val>
                                        </p:tav>
                                      </p:tavLst>
                                    </p:anim>
                                  </p:childTnLst>
                                </p:cTn>
                              </p:par>
                            </p:childTnLst>
                          </p:cTn>
                        </p:par>
                        <p:par>
                          <p:cTn id="50" fill="hold">
                            <p:stCondLst>
                              <p:cond delay="27508"/>
                            </p:stCondLst>
                            <p:childTnLst>
                              <p:par>
                                <p:cTn id="51" presetID="2" presetClass="exit" presetSubtype="2" fill="hold" nodeType="afterEffect">
                                  <p:stCondLst>
                                    <p:cond delay="0"/>
                                  </p:stCondLst>
                                  <p:childTnLst>
                                    <p:anim calcmode="lin" valueType="num">
                                      <p:cBhvr additive="base">
                                        <p:cTn id="52" dur="3001"/>
                                        <p:tgtEl>
                                          <p:spTgt spid="177"/>
                                        </p:tgtEl>
                                        <p:attrNameLst>
                                          <p:attrName>ppt_x</p:attrName>
                                        </p:attrNameLst>
                                      </p:cBhvr>
                                      <p:tavLst>
                                        <p:tav tm="0">
                                          <p:val>
                                            <p:strVal val="#ppt_x"/>
                                          </p:val>
                                        </p:tav>
                                        <p:tav tm="100000">
                                          <p:val>
                                            <p:strVal val="#ppt_x+1"/>
                                          </p:val>
                                        </p:tav>
                                      </p:tavLst>
                                    </p:anim>
                                    <p:set>
                                      <p:cBhvr>
                                        <p:cTn id="53" dur="1" fill="hold">
                                          <p:stCondLst>
                                            <p:cond delay="3001"/>
                                          </p:stCondLst>
                                        </p:cTn>
                                        <p:tgtEl>
                                          <p:spTgt spid="177"/>
                                        </p:tgtEl>
                                        <p:attrNameLst>
                                          <p:attrName>style.visibility</p:attrName>
                                        </p:attrNameLst>
                                      </p:cBhvr>
                                      <p:to>
                                        <p:strVal val="hidden"/>
                                      </p:to>
                                    </p:set>
                                  </p:childTnLst>
                                </p:cTn>
                              </p:par>
                            </p:childTnLst>
                          </p:cTn>
                        </p:par>
                        <p:par>
                          <p:cTn id="54" fill="hold">
                            <p:stCondLst>
                              <p:cond delay="30510"/>
                            </p:stCondLst>
                            <p:childTnLst>
                              <p:par>
                                <p:cTn id="55" presetID="10" presetClass="entr" presetSubtype="0" fill="hold" nodeType="afterEffect">
                                  <p:stCondLst>
                                    <p:cond delay="0"/>
                                  </p:stCondLst>
                                  <p:childTnLst>
                                    <p:set>
                                      <p:cBhvr>
                                        <p:cTn id="56" dur="1" fill="hold">
                                          <p:stCondLst>
                                            <p:cond delay="0"/>
                                          </p:stCondLst>
                                        </p:cTn>
                                        <p:tgtEl>
                                          <p:spTgt spid="171"/>
                                        </p:tgtEl>
                                        <p:attrNameLst>
                                          <p:attrName>style.visibility</p:attrName>
                                        </p:attrNameLst>
                                      </p:cBhvr>
                                      <p:to>
                                        <p:strVal val="visible"/>
                                      </p:to>
                                    </p:set>
                                    <p:animEffect transition="in" filter="fade">
                                      <p:cBhvr>
                                        <p:cTn id="57" dur="500"/>
                                        <p:tgtEl>
                                          <p:spTgt spid="171"/>
                                        </p:tgtEl>
                                      </p:cBhvr>
                                    </p:animEffect>
                                  </p:childTnLst>
                                </p:cTn>
                              </p:par>
                              <p:par>
                                <p:cTn id="58" presetID="10" presetClass="entr" presetSubtype="0" fill="hold" nodeType="withEffect">
                                  <p:stCondLst>
                                    <p:cond delay="0"/>
                                  </p:stCondLst>
                                  <p:childTnLst>
                                    <p:set>
                                      <p:cBhvr>
                                        <p:cTn id="59" dur="1" fill="hold">
                                          <p:stCondLst>
                                            <p:cond delay="0"/>
                                          </p:stCondLst>
                                        </p:cTn>
                                        <p:tgtEl>
                                          <p:spTgt spid="172">
                                            <p:txEl>
                                              <p:pRg st="0" end="0"/>
                                            </p:txEl>
                                          </p:spTgt>
                                        </p:tgtEl>
                                        <p:attrNameLst>
                                          <p:attrName>style.visibility</p:attrName>
                                        </p:attrNameLst>
                                      </p:cBhvr>
                                      <p:to>
                                        <p:strVal val="visible"/>
                                      </p:to>
                                    </p:set>
                                    <p:animEffect transition="in" filter="fade">
                                      <p:cBhvr>
                                        <p:cTn id="60" dur="500"/>
                                        <p:tgtEl>
                                          <p:spTgt spid="172">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72">
                                            <p:txEl>
                                              <p:pRg st="1" end="1"/>
                                            </p:txEl>
                                          </p:spTgt>
                                        </p:tgtEl>
                                        <p:attrNameLst>
                                          <p:attrName>style.visibility</p:attrName>
                                        </p:attrNameLst>
                                      </p:cBhvr>
                                      <p:to>
                                        <p:strVal val="visible"/>
                                      </p:to>
                                    </p:set>
                                    <p:animEffect transition="in" filter="fade">
                                      <p:cBhvr>
                                        <p:cTn id="63" dur="500"/>
                                        <p:tgtEl>
                                          <p:spTgt spid="1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2"/>
          <p:cNvSpPr txBox="1"/>
          <p:nvPr/>
        </p:nvSpPr>
        <p:spPr>
          <a:xfrm>
            <a:off x="1802750" y="3891406"/>
            <a:ext cx="8586498"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br>
              <a:rPr lang="en-US" sz="1000" b="1" i="0" u="none" strike="noStrike" cap="none">
                <a:solidFill>
                  <a:schemeClr val="dk1"/>
                </a:solidFill>
                <a:latin typeface="Candara"/>
                <a:ea typeface="Candara"/>
                <a:cs typeface="Candara"/>
                <a:sym typeface="Candara"/>
              </a:rPr>
            </a:br>
            <a:br>
              <a:rPr lang="en-US" sz="4400" b="1" i="0" u="none" strike="noStrike" cap="none">
                <a:solidFill>
                  <a:schemeClr val="dk1"/>
                </a:solidFill>
                <a:latin typeface="Candara"/>
                <a:ea typeface="Candara"/>
                <a:cs typeface="Candara"/>
                <a:sym typeface="Candara"/>
              </a:rPr>
            </a:br>
            <a:endParaRPr sz="8000" b="1" i="0" u="none" strike="noStrike" cap="none">
              <a:solidFill>
                <a:schemeClr val="dk1"/>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8000"/>
              <a:buFont typeface="Arial"/>
              <a:buNone/>
            </a:pPr>
            <a:br>
              <a:rPr lang="en-US" sz="8000" b="1" i="0" u="none" strike="noStrike" cap="none">
                <a:solidFill>
                  <a:schemeClr val="dk1"/>
                </a:solidFill>
                <a:latin typeface="Candara"/>
                <a:ea typeface="Candara"/>
                <a:cs typeface="Candara"/>
                <a:sym typeface="Candara"/>
              </a:rPr>
            </a:br>
            <a:endParaRPr sz="8000" b="1" i="0" u="none" strike="noStrike" cap="none">
              <a:solidFill>
                <a:srgbClr val="FF0000"/>
              </a:solidFill>
              <a:latin typeface="Candara"/>
              <a:ea typeface="Candara"/>
              <a:cs typeface="Candara"/>
              <a:sym typeface="Candara"/>
            </a:endParaRPr>
          </a:p>
        </p:txBody>
      </p:sp>
      <p:sp>
        <p:nvSpPr>
          <p:cNvPr id="184" name="Google Shape;184;p72"/>
          <p:cNvSpPr txBox="1"/>
          <p:nvPr/>
        </p:nvSpPr>
        <p:spPr>
          <a:xfrm>
            <a:off x="1647947" y="1929"/>
            <a:ext cx="889610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70C0"/>
                </a:solidFill>
                <a:latin typeface="Candara"/>
                <a:ea typeface="Candara"/>
                <a:cs typeface="Candara"/>
                <a:sym typeface="Candara"/>
              </a:rPr>
              <a:t>ANSWER # 16</a:t>
            </a:r>
            <a:endParaRPr sz="3200" b="1" i="0" u="none" strike="noStrike" cap="none" dirty="0">
              <a:solidFill>
                <a:schemeClr val="dk1"/>
              </a:solidFill>
              <a:latin typeface="Candara"/>
              <a:ea typeface="Candara"/>
              <a:cs typeface="Candara"/>
              <a:sym typeface="Candara"/>
            </a:endParaRPr>
          </a:p>
        </p:txBody>
      </p:sp>
      <p:sp>
        <p:nvSpPr>
          <p:cNvPr id="186" name="Google Shape;186;p72"/>
          <p:cNvSpPr txBox="1"/>
          <p:nvPr/>
        </p:nvSpPr>
        <p:spPr>
          <a:xfrm>
            <a:off x="424961" y="294296"/>
            <a:ext cx="11342076" cy="923289"/>
          </a:xfrm>
          <a:prstGeom prst="rect">
            <a:avLst/>
          </a:prstGeom>
          <a:noFill/>
          <a:ln>
            <a:solidFill>
              <a:schemeClr val="bg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5400" b="1" dirty="0">
                <a:solidFill>
                  <a:srgbClr val="0070C0"/>
                </a:solidFill>
                <a:latin typeface="Candara"/>
                <a:ea typeface="Candara"/>
                <a:cs typeface="Candara"/>
                <a:sym typeface="Candara"/>
              </a:rPr>
              <a:t>STEVE HARVEY</a:t>
            </a:r>
          </a:p>
        </p:txBody>
      </p:sp>
      <p:pic>
        <p:nvPicPr>
          <p:cNvPr id="187" name="Google Shape;187;p72"/>
          <p:cNvPicPr preferRelativeResize="0"/>
          <p:nvPr/>
        </p:nvPicPr>
        <p:blipFill>
          <a:blip r:embed="rId3">
            <a:extLst>
              <a:ext uri="{28A0092B-C50C-407E-A947-70E740481C1C}">
                <a14:useLocalDpi xmlns:a14="http://schemas.microsoft.com/office/drawing/2010/main" val="0"/>
              </a:ext>
            </a:extLst>
          </a:blip>
          <a:stretch>
            <a:fillRect/>
          </a:stretch>
        </p:blipFill>
        <p:spPr>
          <a:xfrm>
            <a:off x="698301" y="1296785"/>
            <a:ext cx="5145545" cy="4631175"/>
          </a:xfrm>
          <a:prstGeom prst="rect">
            <a:avLst/>
          </a:prstGeom>
          <a:noFill/>
          <a:ln w="9525" cap="flat" cmpd="sng">
            <a:solidFill>
              <a:schemeClr val="accent1"/>
            </a:solidFill>
            <a:prstDash val="solid"/>
            <a:round/>
            <a:headEnd type="none" w="sm" len="sm"/>
            <a:tailEnd type="none" w="sm" len="sm"/>
          </a:ln>
        </p:spPr>
      </p:pic>
      <p:pic>
        <p:nvPicPr>
          <p:cNvPr id="6" name="Google Shape;187;p72"/>
          <p:cNvPicPr preferRelativeResize="0"/>
          <p:nvPr/>
        </p:nvPicPr>
        <p:blipFill>
          <a:blip r:embed="rId4">
            <a:extLst>
              <a:ext uri="{28A0092B-C50C-407E-A947-70E740481C1C}">
                <a14:useLocalDpi xmlns:a14="http://schemas.microsoft.com/office/drawing/2010/main" val="0"/>
              </a:ext>
            </a:extLst>
          </a:blip>
          <a:stretch>
            <a:fillRect/>
          </a:stretch>
        </p:blipFill>
        <p:spPr>
          <a:xfrm>
            <a:off x="6245628" y="2294313"/>
            <a:ext cx="5608321" cy="2701077"/>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5858682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 calcmode="lin" valueType="num">
                                      <p:cBhvr additive="base">
                                        <p:cTn id="7" dur="500"/>
                                        <p:tgtEl>
                                          <p:spTgt spid="18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 calcmode="lin" valueType="num">
                                      <p:cBhvr additive="base">
                                        <p:cTn id="10" dur="500"/>
                                        <p:tgtEl>
                                          <p:spTgt spid="18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02"/>
        <p:cNvGrpSpPr/>
        <p:nvPr/>
      </p:nvGrpSpPr>
      <p:grpSpPr>
        <a:xfrm>
          <a:off x="0" y="0"/>
          <a:ext cx="0" cy="0"/>
          <a:chOff x="0" y="0"/>
          <a:chExt cx="0" cy="0"/>
        </a:xfrm>
      </p:grpSpPr>
      <p:sp>
        <p:nvSpPr>
          <p:cNvPr id="103" name="Google Shape;103;p28"/>
          <p:cNvSpPr/>
          <p:nvPr/>
        </p:nvSpPr>
        <p:spPr>
          <a:xfrm>
            <a:off x="4602643" y="19856"/>
            <a:ext cx="298671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2060"/>
                </a:solidFill>
                <a:latin typeface="Candara"/>
                <a:ea typeface="Candara"/>
                <a:cs typeface="Candara"/>
                <a:sym typeface="Candara"/>
              </a:rPr>
              <a:t>ANSWER # 1</a:t>
            </a:r>
            <a:endParaRPr sz="1400" b="0" i="0" u="none" strike="noStrike" cap="none">
              <a:solidFill>
                <a:srgbClr val="002060"/>
              </a:solidFill>
              <a:latin typeface="Arial"/>
              <a:ea typeface="Arial"/>
              <a:cs typeface="Arial"/>
              <a:sym typeface="Arial"/>
            </a:endParaRPr>
          </a:p>
        </p:txBody>
      </p:sp>
      <p:sp>
        <p:nvSpPr>
          <p:cNvPr id="104" name="Google Shape;104;p28"/>
          <p:cNvSpPr/>
          <p:nvPr/>
        </p:nvSpPr>
        <p:spPr>
          <a:xfrm>
            <a:off x="215492" y="526574"/>
            <a:ext cx="11761016"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800"/>
              <a:buFont typeface="Arial"/>
              <a:buNone/>
            </a:pPr>
            <a:r>
              <a:rPr lang="en-US" sz="6000" b="1" dirty="0">
                <a:solidFill>
                  <a:srgbClr val="C00000"/>
                </a:solidFill>
                <a:latin typeface="Candara"/>
                <a:ea typeface="Candara"/>
                <a:cs typeface="Candara"/>
                <a:sym typeface="Candara"/>
              </a:rPr>
              <a:t>SPIRO AGNEW</a:t>
            </a:r>
            <a:endParaRPr sz="6000" b="1" u="none" strike="noStrike" cap="none" dirty="0">
              <a:solidFill>
                <a:srgbClr val="C00000"/>
              </a:solidFill>
              <a:latin typeface="Candara"/>
              <a:ea typeface="Candara"/>
              <a:cs typeface="Candara"/>
              <a:sym typeface="Candara"/>
            </a:endParaRPr>
          </a:p>
        </p:txBody>
      </p:sp>
      <p:pic>
        <p:nvPicPr>
          <p:cNvPr id="6" name="Google Shape;105;p28"/>
          <p:cNvPicPr preferRelativeResize="0"/>
          <p:nvPr/>
        </p:nvPicPr>
        <p:blipFill>
          <a:blip r:embed="rId3">
            <a:extLst>
              <a:ext uri="{28A0092B-C50C-407E-A947-70E740481C1C}">
                <a14:useLocalDpi xmlns:a14="http://schemas.microsoft.com/office/drawing/2010/main" val="0"/>
              </a:ext>
            </a:extLst>
          </a:blip>
          <a:stretch>
            <a:fillRect/>
          </a:stretch>
        </p:blipFill>
        <p:spPr>
          <a:xfrm>
            <a:off x="2441274" y="1542196"/>
            <a:ext cx="7309452" cy="5164387"/>
          </a:xfrm>
          <a:prstGeom prst="rect">
            <a:avLst/>
          </a:prstGeom>
          <a:noFill/>
          <a:ln w="9525" cap="flat" cmpd="sng">
            <a:solidFill>
              <a:srgbClr val="C0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73"/>
          <p:cNvSpPr txBox="1"/>
          <p:nvPr/>
        </p:nvSpPr>
        <p:spPr>
          <a:xfrm>
            <a:off x="199176" y="538484"/>
            <a:ext cx="11715184" cy="3303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US" sz="6000" b="1" dirty="0">
                <a:solidFill>
                  <a:srgbClr val="0070C0"/>
                </a:solidFill>
                <a:latin typeface="Candara"/>
                <a:ea typeface="Candara"/>
                <a:cs typeface="Candara"/>
                <a:sym typeface="Candara"/>
              </a:rPr>
              <a:t>REESE WITHERSPOON</a:t>
            </a:r>
          </a:p>
        </p:txBody>
      </p:sp>
      <p:pic>
        <p:nvPicPr>
          <p:cNvPr id="194" name="Google Shape;194;p73"/>
          <p:cNvPicPr preferRelativeResize="0"/>
          <p:nvPr/>
        </p:nvPicPr>
        <p:blipFill>
          <a:blip r:embed="rId3">
            <a:extLst>
              <a:ext uri="{28A0092B-C50C-407E-A947-70E740481C1C}">
                <a14:useLocalDpi xmlns:a14="http://schemas.microsoft.com/office/drawing/2010/main" val="0"/>
              </a:ext>
            </a:extLst>
          </a:blip>
          <a:stretch>
            <a:fillRect/>
          </a:stretch>
        </p:blipFill>
        <p:spPr>
          <a:xfrm>
            <a:off x="274320" y="1704109"/>
            <a:ext cx="5253644" cy="3619283"/>
          </a:xfrm>
          <a:prstGeom prst="rect">
            <a:avLst/>
          </a:prstGeom>
          <a:noFill/>
          <a:ln w="9525" cap="flat" cmpd="sng">
            <a:solidFill>
              <a:schemeClr val="accent1"/>
            </a:solidFill>
            <a:prstDash val="solid"/>
            <a:round/>
            <a:headEnd type="none" w="sm" len="sm"/>
            <a:tailEnd type="none" w="sm" len="sm"/>
          </a:ln>
        </p:spPr>
      </p:pic>
      <p:pic>
        <p:nvPicPr>
          <p:cNvPr id="4" name="Google Shape;194;p73"/>
          <p:cNvPicPr preferRelativeResize="0"/>
          <p:nvPr/>
        </p:nvPicPr>
        <p:blipFill>
          <a:blip r:embed="rId4">
            <a:extLst>
              <a:ext uri="{28A0092B-C50C-407E-A947-70E740481C1C}">
                <a14:useLocalDpi xmlns:a14="http://schemas.microsoft.com/office/drawing/2010/main" val="0"/>
              </a:ext>
            </a:extLst>
          </a:blip>
          <a:stretch>
            <a:fillRect/>
          </a:stretch>
        </p:blipFill>
        <p:spPr>
          <a:xfrm>
            <a:off x="5818909" y="2152997"/>
            <a:ext cx="5874589" cy="3707475"/>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4019619190"/>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6"/>
          <p:cNvSpPr txBox="1"/>
          <p:nvPr/>
        </p:nvSpPr>
        <p:spPr>
          <a:xfrm>
            <a:off x="0" y="-165172"/>
            <a:ext cx="12191999" cy="3303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0"/>
              <a:buFont typeface="Arial"/>
              <a:buNone/>
            </a:pPr>
            <a:br>
              <a:rPr lang="en-US" sz="9600" b="1" i="0" u="none" strike="noStrike" cap="none" dirty="0">
                <a:solidFill>
                  <a:srgbClr val="385623"/>
                </a:solidFill>
                <a:latin typeface="Candara"/>
                <a:ea typeface="Candara"/>
                <a:cs typeface="Candara"/>
                <a:sym typeface="Candara"/>
              </a:rPr>
            </a:br>
            <a:r>
              <a:rPr lang="en-US" sz="6600" b="1" dirty="0">
                <a:solidFill>
                  <a:srgbClr val="0070C0"/>
                </a:solidFill>
                <a:latin typeface="Candara"/>
                <a:ea typeface="Candara"/>
                <a:cs typeface="Candara"/>
                <a:sym typeface="Candara"/>
              </a:rPr>
              <a:t>CHRIS PRATT</a:t>
            </a:r>
          </a:p>
        </p:txBody>
      </p:sp>
      <p:pic>
        <p:nvPicPr>
          <p:cNvPr id="209" name="Google Shape;209;p76"/>
          <p:cNvPicPr preferRelativeResize="0"/>
          <p:nvPr/>
        </p:nvPicPr>
        <p:blipFill>
          <a:blip r:embed="rId3">
            <a:extLst>
              <a:ext uri="{28A0092B-C50C-407E-A947-70E740481C1C}">
                <a14:useLocalDpi xmlns:a14="http://schemas.microsoft.com/office/drawing/2010/main" val="0"/>
              </a:ext>
            </a:extLst>
          </a:blip>
          <a:stretch>
            <a:fillRect/>
          </a:stretch>
        </p:blipFill>
        <p:spPr>
          <a:xfrm>
            <a:off x="305378" y="1512916"/>
            <a:ext cx="5663160" cy="3810183"/>
          </a:xfrm>
          <a:prstGeom prst="rect">
            <a:avLst/>
          </a:prstGeom>
          <a:noFill/>
          <a:ln w="9525" cap="flat" cmpd="sng">
            <a:solidFill>
              <a:schemeClr val="accent1"/>
            </a:solidFill>
            <a:prstDash val="solid"/>
            <a:round/>
            <a:headEnd type="none" w="sm" len="sm"/>
            <a:tailEnd type="none" w="sm" len="sm"/>
          </a:ln>
        </p:spPr>
      </p:pic>
      <p:pic>
        <p:nvPicPr>
          <p:cNvPr id="4" name="Google Shape;209;p76"/>
          <p:cNvPicPr preferRelativeResize="0"/>
          <p:nvPr/>
        </p:nvPicPr>
        <p:blipFill>
          <a:blip r:embed="rId4">
            <a:extLst>
              <a:ext uri="{28A0092B-C50C-407E-A947-70E740481C1C}">
                <a14:useLocalDpi xmlns:a14="http://schemas.microsoft.com/office/drawing/2010/main" val="0"/>
              </a:ext>
            </a:extLst>
          </a:blip>
          <a:stretch>
            <a:fillRect/>
          </a:stretch>
        </p:blipFill>
        <p:spPr>
          <a:xfrm>
            <a:off x="6296520" y="1986742"/>
            <a:ext cx="5590679" cy="2649936"/>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1575958837"/>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75"/>
          <p:cNvSpPr txBox="1"/>
          <p:nvPr/>
        </p:nvSpPr>
        <p:spPr>
          <a:xfrm>
            <a:off x="0" y="551758"/>
            <a:ext cx="12192000" cy="3303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US" sz="6400" b="1" u="none" strike="noStrike" cap="none" dirty="0">
                <a:solidFill>
                  <a:srgbClr val="0070C0"/>
                </a:solidFill>
                <a:latin typeface="Candara"/>
                <a:ea typeface="Candara"/>
                <a:cs typeface="Candara"/>
                <a:sym typeface="Candara"/>
              </a:rPr>
              <a:t>MARGOT ROBBIE</a:t>
            </a:r>
          </a:p>
        </p:txBody>
      </p:sp>
      <p:pic>
        <p:nvPicPr>
          <p:cNvPr id="201" name="Google Shape;201;p75"/>
          <p:cNvPicPr preferRelativeResize="0"/>
          <p:nvPr/>
        </p:nvPicPr>
        <p:blipFill>
          <a:blip r:embed="rId3">
            <a:extLst>
              <a:ext uri="{28A0092B-C50C-407E-A947-70E740481C1C}">
                <a14:useLocalDpi xmlns:a14="http://schemas.microsoft.com/office/drawing/2010/main" val="0"/>
              </a:ext>
            </a:extLst>
          </a:blip>
          <a:stretch>
            <a:fillRect/>
          </a:stretch>
        </p:blipFill>
        <p:spPr>
          <a:xfrm>
            <a:off x="108065" y="2286001"/>
            <a:ext cx="5779008" cy="3260468"/>
          </a:xfrm>
          <a:prstGeom prst="rect">
            <a:avLst/>
          </a:prstGeom>
          <a:noFill/>
          <a:ln w="9525" cap="flat" cmpd="sng">
            <a:solidFill>
              <a:schemeClr val="accent1"/>
            </a:solidFill>
            <a:prstDash val="solid"/>
            <a:round/>
            <a:headEnd type="none" w="sm" len="sm"/>
            <a:tailEnd type="none" w="sm" len="sm"/>
          </a:ln>
        </p:spPr>
      </p:pic>
      <p:pic>
        <p:nvPicPr>
          <p:cNvPr id="4" name="Google Shape;201;p75"/>
          <p:cNvPicPr preferRelativeResize="0"/>
          <p:nvPr/>
        </p:nvPicPr>
        <p:blipFill>
          <a:blip r:embed="rId4">
            <a:extLst>
              <a:ext uri="{28A0092B-C50C-407E-A947-70E740481C1C}">
                <a14:useLocalDpi xmlns:a14="http://schemas.microsoft.com/office/drawing/2010/main" val="0"/>
              </a:ext>
            </a:extLst>
          </a:blip>
          <a:stretch>
            <a:fillRect/>
          </a:stretch>
        </p:blipFill>
        <p:spPr>
          <a:xfrm>
            <a:off x="6096000" y="2860434"/>
            <a:ext cx="5463151" cy="2232766"/>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3230275805"/>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77"/>
          <p:cNvSpPr txBox="1"/>
          <p:nvPr/>
        </p:nvSpPr>
        <p:spPr>
          <a:xfrm>
            <a:off x="158261" y="154379"/>
            <a:ext cx="11878407" cy="3303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br>
              <a:rPr lang="en-US" sz="4000" b="1" i="0" u="none" strike="noStrike" cap="none" dirty="0">
                <a:solidFill>
                  <a:srgbClr val="385623"/>
                </a:solidFill>
                <a:latin typeface="Calibri"/>
                <a:ea typeface="Calibri"/>
                <a:cs typeface="Calibri"/>
                <a:sym typeface="Calibri"/>
              </a:rPr>
            </a:br>
            <a:r>
              <a:rPr lang="en-US" sz="6000" b="1" dirty="0">
                <a:solidFill>
                  <a:srgbClr val="0070C0"/>
                </a:solidFill>
                <a:latin typeface="Candara"/>
                <a:ea typeface="Calibri"/>
                <a:cs typeface="Calibri"/>
                <a:sym typeface="Candara"/>
              </a:rPr>
              <a:t>ZOE SALDANA</a:t>
            </a:r>
          </a:p>
        </p:txBody>
      </p:sp>
      <p:pic>
        <p:nvPicPr>
          <p:cNvPr id="216" name="Google Shape;216;p77"/>
          <p:cNvPicPr preferRelativeResize="0"/>
          <p:nvPr/>
        </p:nvPicPr>
        <p:blipFill>
          <a:blip r:embed="rId3">
            <a:extLst>
              <a:ext uri="{28A0092B-C50C-407E-A947-70E740481C1C}">
                <a14:useLocalDpi xmlns:a14="http://schemas.microsoft.com/office/drawing/2010/main" val="0"/>
              </a:ext>
            </a:extLst>
          </a:blip>
          <a:stretch>
            <a:fillRect/>
          </a:stretch>
        </p:blipFill>
        <p:spPr>
          <a:xfrm>
            <a:off x="453122" y="1828799"/>
            <a:ext cx="5644342" cy="4214553"/>
          </a:xfrm>
          <a:prstGeom prst="rect">
            <a:avLst/>
          </a:prstGeom>
          <a:noFill/>
          <a:ln w="9525" cap="flat" cmpd="sng">
            <a:solidFill>
              <a:schemeClr val="accent1"/>
            </a:solidFill>
            <a:prstDash val="solid"/>
            <a:round/>
            <a:headEnd type="none" w="sm" len="sm"/>
            <a:tailEnd type="none" w="sm" len="sm"/>
          </a:ln>
        </p:spPr>
      </p:pic>
      <p:pic>
        <p:nvPicPr>
          <p:cNvPr id="4" name="Google Shape;216;p77"/>
          <p:cNvPicPr preferRelativeResize="0"/>
          <p:nvPr/>
        </p:nvPicPr>
        <p:blipFill>
          <a:blip r:embed="rId4">
            <a:extLst>
              <a:ext uri="{28A0092B-C50C-407E-A947-70E740481C1C}">
                <a14:useLocalDpi xmlns:a14="http://schemas.microsoft.com/office/drawing/2010/main" val="0"/>
              </a:ext>
            </a:extLst>
          </a:blip>
          <a:stretch>
            <a:fillRect/>
          </a:stretch>
        </p:blipFill>
        <p:spPr>
          <a:xfrm>
            <a:off x="6745344" y="2665655"/>
            <a:ext cx="4615101" cy="2304760"/>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1705055485"/>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06"/>
        <p:cNvGrpSpPr/>
        <p:nvPr/>
      </p:nvGrpSpPr>
      <p:grpSpPr>
        <a:xfrm>
          <a:off x="0" y="0"/>
          <a:ext cx="0" cy="0"/>
          <a:chOff x="0" y="0"/>
          <a:chExt cx="0" cy="0"/>
        </a:xfrm>
      </p:grpSpPr>
      <p:sp>
        <p:nvSpPr>
          <p:cNvPr id="407" name="Google Shape;407;p43"/>
          <p:cNvSpPr txBox="1">
            <a:spLocks noGrp="1"/>
          </p:cNvSpPr>
          <p:nvPr>
            <p:ph type="title"/>
          </p:nvPr>
        </p:nvSpPr>
        <p:spPr>
          <a:xfrm>
            <a:off x="-41237" y="0"/>
            <a:ext cx="12233237"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ndara"/>
              <a:buNone/>
            </a:pPr>
            <a:br>
              <a:rPr lang="en-US" b="1" dirty="0">
                <a:latin typeface="Candara"/>
                <a:ea typeface="Candara"/>
                <a:cs typeface="Candara"/>
                <a:sym typeface="Candara"/>
              </a:rPr>
            </a:br>
            <a:r>
              <a:rPr lang="en-US" b="1" dirty="0">
                <a:solidFill>
                  <a:srgbClr val="C00000"/>
                </a:solidFill>
                <a:latin typeface="Candara"/>
                <a:ea typeface="Candara"/>
                <a:cs typeface="Candara"/>
                <a:sym typeface="Candara"/>
              </a:rPr>
              <a:t>QUESTION # 17</a:t>
            </a:r>
            <a:br>
              <a:rPr lang="en-US" b="1" dirty="0">
                <a:solidFill>
                  <a:srgbClr val="C00000"/>
                </a:solidFill>
                <a:latin typeface="Candara"/>
                <a:ea typeface="Candara"/>
                <a:cs typeface="Candara"/>
                <a:sym typeface="Candara"/>
              </a:rPr>
            </a:br>
            <a:r>
              <a:rPr lang="en-US" b="1" dirty="0">
                <a:solidFill>
                  <a:srgbClr val="C00000"/>
                </a:solidFill>
                <a:latin typeface="Candara"/>
                <a:ea typeface="Candara"/>
                <a:cs typeface="Candara"/>
                <a:sym typeface="Candara"/>
              </a:rPr>
              <a:t>MUSIC</a:t>
            </a:r>
            <a:br>
              <a:rPr lang="en-US" b="1" dirty="0">
                <a:solidFill>
                  <a:srgbClr val="C00000"/>
                </a:solidFill>
                <a:latin typeface="Candara"/>
                <a:ea typeface="Candara"/>
                <a:cs typeface="Candara"/>
                <a:sym typeface="Candara"/>
              </a:rPr>
            </a:br>
            <a:endParaRPr b="1" dirty="0">
              <a:solidFill>
                <a:srgbClr val="C00000"/>
              </a:solidFill>
              <a:latin typeface="Candara"/>
              <a:ea typeface="Candara"/>
              <a:cs typeface="Candara"/>
              <a:sym typeface="Candara"/>
            </a:endParaRPr>
          </a:p>
        </p:txBody>
      </p:sp>
      <p:sp>
        <p:nvSpPr>
          <p:cNvPr id="408" name="Google Shape;408;p43"/>
          <p:cNvSpPr txBox="1">
            <a:spLocks noGrp="1"/>
          </p:cNvSpPr>
          <p:nvPr>
            <p:ph type="body" idx="1"/>
          </p:nvPr>
        </p:nvSpPr>
        <p:spPr>
          <a:xfrm>
            <a:off x="-20619" y="982994"/>
            <a:ext cx="12191999" cy="2058236"/>
          </a:xfrm>
          <a:prstGeom prst="rect">
            <a:avLst/>
          </a:prstGeom>
          <a:noFill/>
          <a:ln>
            <a:noFill/>
          </a:ln>
        </p:spPr>
        <p:txBody>
          <a:bodyPr spcFirstLastPara="1" wrap="square" lIns="0" tIns="0" rIns="182875" bIns="0" anchor="t" anchorCtr="0">
            <a:noAutofit/>
          </a:bodyPr>
          <a:lstStyle/>
          <a:p>
            <a:pPr marL="0" lvl="0" indent="0" algn="ctr">
              <a:spcBef>
                <a:spcPts val="0"/>
              </a:spcBef>
              <a:buSzPts val="8000"/>
              <a:buNone/>
            </a:pPr>
            <a:r>
              <a:rPr lang="en-US" sz="7200" b="1" dirty="0">
                <a:solidFill>
                  <a:srgbClr val="002060"/>
                </a:solidFill>
                <a:latin typeface="Candara"/>
                <a:sym typeface="Candara"/>
              </a:rPr>
              <a:t>JOHN LENNON’S LAST MAJOR CONCERT APPEARANCE CAME ON NOVEMBER 28, 1974 WHEN HE JOINED WHAT MUSICIAN ONSTAGE AT MADISON SQUARE GARDEN?</a:t>
            </a:r>
          </a:p>
        </p:txBody>
      </p:sp>
    </p:spTree>
  </p:cSld>
  <p:clrMapOvr>
    <a:masterClrMapping/>
  </p:clrMapOvr>
  <mc:AlternateContent xmlns:mc="http://schemas.openxmlformats.org/markup-compatibility/2006" xmlns:p14="http://schemas.microsoft.com/office/powerpoint/2010/main">
    <mc:Choice Requires="p14">
      <p:transition spd="slow" p14:dur="1500">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anim calcmode="lin" valueType="num">
                                      <p:cBhvr additive="base">
                                        <p:cTn id="7" dur="500"/>
                                        <p:tgtEl>
                                          <p:spTgt spid="40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13"/>
        <p:cNvGrpSpPr/>
        <p:nvPr/>
      </p:nvGrpSpPr>
      <p:grpSpPr>
        <a:xfrm>
          <a:off x="0" y="0"/>
          <a:ext cx="0" cy="0"/>
          <a:chOff x="0" y="0"/>
          <a:chExt cx="0" cy="0"/>
        </a:xfrm>
      </p:grpSpPr>
      <p:sp>
        <p:nvSpPr>
          <p:cNvPr id="414" name="Google Shape;414;p44"/>
          <p:cNvSpPr txBox="1">
            <a:spLocks noGrp="1"/>
          </p:cNvSpPr>
          <p:nvPr>
            <p:ph type="title"/>
          </p:nvPr>
        </p:nvSpPr>
        <p:spPr>
          <a:xfrm>
            <a:off x="0" y="-111144"/>
            <a:ext cx="12192000" cy="91181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4000"/>
              <a:buFont typeface="Candara"/>
              <a:buNone/>
            </a:pPr>
            <a:r>
              <a:rPr lang="en-US" sz="4000" b="1" dirty="0">
                <a:solidFill>
                  <a:srgbClr val="C00000"/>
                </a:solidFill>
                <a:latin typeface="Candara"/>
                <a:ea typeface="Candara"/>
                <a:cs typeface="Candara"/>
                <a:sym typeface="Candara"/>
              </a:rPr>
              <a:t>ANSWER # 17</a:t>
            </a:r>
            <a:endParaRPr dirty="0"/>
          </a:p>
        </p:txBody>
      </p:sp>
      <p:sp>
        <p:nvSpPr>
          <p:cNvPr id="415" name="Google Shape;415;p44"/>
          <p:cNvSpPr txBox="1"/>
          <p:nvPr/>
        </p:nvSpPr>
        <p:spPr>
          <a:xfrm>
            <a:off x="0" y="635904"/>
            <a:ext cx="121920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013082"/>
                </a:solidFill>
                <a:latin typeface="Candara"/>
                <a:ea typeface="Candara"/>
                <a:cs typeface="Candara"/>
                <a:sym typeface="Candara"/>
              </a:rPr>
              <a:t>ELTON JOHN</a:t>
            </a:r>
            <a:endParaRPr sz="4400" b="1" u="none" strike="noStrike" cap="none" dirty="0">
              <a:solidFill>
                <a:srgbClr val="C00000"/>
              </a:solidFill>
              <a:latin typeface="Candara"/>
              <a:ea typeface="Candara"/>
              <a:cs typeface="Candara"/>
              <a:sym typeface="Candara"/>
            </a:endParaRPr>
          </a:p>
        </p:txBody>
      </p:sp>
      <p:sp>
        <p:nvSpPr>
          <p:cNvPr id="417" name="Google Shape;417;p44" descr="trumpet the bloodhound poses with breeder and handler heather buehner after winning best in show at the 146th westminster kennel club dog show"/>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77" y="1776952"/>
            <a:ext cx="8681847" cy="4673724"/>
          </a:xfrm>
          <a:prstGeom prst="rect">
            <a:avLst/>
          </a:prstGeom>
          <a:ln>
            <a:solidFill>
              <a:srgbClr val="002060"/>
            </a:solidFill>
          </a:ln>
        </p:spPr>
      </p:pic>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 calcmode="lin" valueType="num">
                                      <p:cBhvr additive="base">
                                        <p:cTn id="7" dur="500"/>
                                        <p:tgtEl>
                                          <p:spTgt spid="41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15"/>
        <p:cNvGrpSpPr/>
        <p:nvPr/>
      </p:nvGrpSpPr>
      <p:grpSpPr>
        <a:xfrm>
          <a:off x="0" y="0"/>
          <a:ext cx="0" cy="0"/>
          <a:chOff x="0" y="0"/>
          <a:chExt cx="0" cy="0"/>
        </a:xfrm>
      </p:grpSpPr>
      <p:sp>
        <p:nvSpPr>
          <p:cNvPr id="216" name="Google Shape;216;p69"/>
          <p:cNvSpPr txBox="1">
            <a:spLocks noGrp="1"/>
          </p:cNvSpPr>
          <p:nvPr>
            <p:ph type="title"/>
          </p:nvPr>
        </p:nvSpPr>
        <p:spPr>
          <a:xfrm>
            <a:off x="-1" y="1840486"/>
            <a:ext cx="12191999" cy="990600"/>
          </a:xfrm>
          <a:prstGeom prst="rect">
            <a:avLst/>
          </a:prstGeom>
          <a:noFill/>
          <a:ln>
            <a:noFill/>
          </a:ln>
        </p:spPr>
        <p:txBody>
          <a:bodyPr spcFirstLastPara="1" wrap="square" lIns="91425" tIns="45700" rIns="91425" bIns="45700" anchor="ctr" anchorCtr="0">
            <a:normAutofit fontScale="90000"/>
          </a:bodyPr>
          <a:lstStyle/>
          <a:p>
            <a:pPr lvl="0" algn="ctr">
              <a:buSzPct val="100000"/>
            </a:pPr>
            <a:br>
              <a:rPr lang="en-US" sz="2800" b="1" dirty="0">
                <a:latin typeface="Candara"/>
                <a:ea typeface="Candara"/>
                <a:cs typeface="Candara"/>
                <a:sym typeface="Candara"/>
              </a:rPr>
            </a:br>
            <a:r>
              <a:rPr lang="en-US" b="1" dirty="0">
                <a:solidFill>
                  <a:srgbClr val="FF0000"/>
                </a:solidFill>
                <a:latin typeface="Candara"/>
                <a:ea typeface="Candara"/>
                <a:cs typeface="Candara"/>
                <a:sym typeface="Candara"/>
              </a:rPr>
              <a:t>QUESTION # 18</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THE SPEED BUMP</a:t>
            </a:r>
            <a:br>
              <a:rPr lang="en-US" b="1" dirty="0">
                <a:solidFill>
                  <a:srgbClr val="FF0000"/>
                </a:solidFill>
                <a:latin typeface="Candara"/>
                <a:ea typeface="Candara"/>
                <a:cs typeface="Candara"/>
                <a:sym typeface="Candara"/>
              </a:rPr>
            </a:br>
            <a:r>
              <a:rPr lang="en-US" b="1" dirty="0">
                <a:solidFill>
                  <a:schemeClr val="bg1">
                    <a:lumMod val="65000"/>
                  </a:schemeClr>
                </a:solidFill>
                <a:latin typeface="Candara"/>
                <a:ea typeface="Candara"/>
                <a:cs typeface="Candara"/>
                <a:sym typeface="Candara"/>
              </a:rPr>
              <a:t>LIST AS MANY ANSWERS AS YOU FEEL ARE CORRECT. FOR EACH CORRECT ANSWER, YOU GET ONE POINT. HOWEVER FOR AN INCORRECT ANSWER, YOU GET ZERO POINTS FOR THE ENTIRE QUESTION</a:t>
            </a:r>
            <a:br>
              <a:rPr lang="en-US" b="1" dirty="0">
                <a:solidFill>
                  <a:srgbClr val="FF0000"/>
                </a:solidFill>
                <a:latin typeface="Candara"/>
                <a:ea typeface="Candara"/>
                <a:cs typeface="Candara"/>
                <a:sym typeface="Candara"/>
              </a:rPr>
            </a:br>
            <a:br>
              <a:rPr lang="en-US" sz="3100"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sz="3200" b="1" dirty="0">
                <a:solidFill>
                  <a:srgbClr val="FF0000"/>
                </a:solidFill>
                <a:latin typeface="Candara"/>
                <a:ea typeface="Candara"/>
                <a:cs typeface="Candara"/>
                <a:sym typeface="Candara"/>
              </a:rPr>
            </a:br>
            <a:endParaRPr sz="3200" b="1" dirty="0">
              <a:solidFill>
                <a:srgbClr val="FF0000"/>
              </a:solidFill>
              <a:latin typeface="Candara"/>
              <a:ea typeface="Candara"/>
              <a:cs typeface="Candara"/>
              <a:sym typeface="Candara"/>
            </a:endParaRPr>
          </a:p>
        </p:txBody>
      </p:sp>
      <p:sp>
        <p:nvSpPr>
          <p:cNvPr id="217" name="Google Shape;217;p69"/>
          <p:cNvSpPr txBox="1"/>
          <p:nvPr/>
        </p:nvSpPr>
        <p:spPr>
          <a:xfrm>
            <a:off x="90054" y="3183775"/>
            <a:ext cx="12011890" cy="3416279"/>
          </a:xfrm>
          <a:prstGeom prst="rect">
            <a:avLst/>
          </a:prstGeom>
          <a:noFill/>
          <a:ln>
            <a:noFill/>
          </a:ln>
        </p:spPr>
        <p:txBody>
          <a:bodyPr spcFirstLastPara="1" wrap="square" lIns="91425" tIns="45700" rIns="91425" bIns="45700" anchor="t" anchorCtr="0">
            <a:spAutoFit/>
          </a:bodyPr>
          <a:lstStyle/>
          <a:p>
            <a:pPr algn="ctr">
              <a:buClr>
                <a:schemeClr val="lt1"/>
              </a:buClr>
              <a:buSzPts val="5400"/>
            </a:pPr>
            <a:r>
              <a:rPr lang="en-US" sz="5400" b="1" dirty="0">
                <a:solidFill>
                  <a:srgbClr val="FFC000"/>
                </a:solidFill>
                <a:latin typeface="Candara"/>
                <a:ea typeface="Candara"/>
                <a:cs typeface="Candara"/>
                <a:sym typeface="Candara"/>
              </a:rPr>
              <a:t>ACCORDING TO THE U.S. SOCIAL SECURITY ADMINISTRATION, LIST A BABY NAME THAT WAS USED MORE THAN 50,000 TIMES FROM 1900 – 1909?</a:t>
            </a:r>
            <a:endParaRPr lang="en-US" sz="5400" b="1" i="1" dirty="0">
              <a:solidFill>
                <a:srgbClr val="FFC000"/>
              </a:solidFill>
              <a:latin typeface="Candara"/>
              <a:ea typeface="Candara"/>
              <a:cs typeface="Candara"/>
              <a:sym typeface="Candara"/>
            </a:endParaRPr>
          </a:p>
        </p:txBody>
      </p:sp>
    </p:spTree>
    <p:extLst>
      <p:ext uri="{BB962C8B-B14F-4D97-AF65-F5344CB8AC3E}">
        <p14:creationId xmlns:p14="http://schemas.microsoft.com/office/powerpoint/2010/main" val="3392021246"/>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anim calcmode="lin" valueType="num">
                                      <p:cBhvr additive="base">
                                        <p:cTn id="7" dur="500" fill="hold"/>
                                        <p:tgtEl>
                                          <p:spTgt spid="2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2"/>
        <p:cNvGrpSpPr/>
        <p:nvPr/>
      </p:nvGrpSpPr>
      <p:grpSpPr>
        <a:xfrm>
          <a:off x="0" y="0"/>
          <a:ext cx="0" cy="0"/>
          <a:chOff x="0" y="0"/>
          <a:chExt cx="0" cy="0"/>
        </a:xfrm>
      </p:grpSpPr>
      <p:sp>
        <p:nvSpPr>
          <p:cNvPr id="223" name="Google Shape;223;p70"/>
          <p:cNvSpPr txBox="1">
            <a:spLocks noGrp="1"/>
          </p:cNvSpPr>
          <p:nvPr>
            <p:ph type="title"/>
          </p:nvPr>
        </p:nvSpPr>
        <p:spPr>
          <a:xfrm>
            <a:off x="4312805" y="0"/>
            <a:ext cx="3566391" cy="76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200"/>
              <a:buFont typeface="Candara"/>
              <a:buNone/>
            </a:pPr>
            <a:r>
              <a:rPr lang="en-US" sz="4000" b="1" dirty="0">
                <a:solidFill>
                  <a:srgbClr val="FF0000"/>
                </a:solidFill>
                <a:latin typeface="Candara"/>
                <a:ea typeface="Candara"/>
                <a:cs typeface="Candara"/>
                <a:sym typeface="Candara"/>
              </a:rPr>
              <a:t>ANSWER # 18</a:t>
            </a:r>
            <a:endParaRPr sz="4000" dirty="0"/>
          </a:p>
        </p:txBody>
      </p:sp>
      <p:sp>
        <p:nvSpPr>
          <p:cNvPr id="9" name="Google Shape;224;p70"/>
          <p:cNvSpPr txBox="1"/>
          <p:nvPr/>
        </p:nvSpPr>
        <p:spPr>
          <a:xfrm>
            <a:off x="0" y="577079"/>
            <a:ext cx="6564283" cy="4893607"/>
          </a:xfrm>
          <a:prstGeom prst="rect">
            <a:avLst/>
          </a:prstGeom>
          <a:noFill/>
          <a:ln>
            <a:noFill/>
          </a:ln>
        </p:spPr>
        <p:txBody>
          <a:bodyPr spcFirstLastPara="1" wrap="square" lIns="91425" tIns="45700" rIns="91425" bIns="45700" anchor="t" anchorCtr="0">
            <a:spAutoFit/>
          </a:bodyPr>
          <a:lstStyle/>
          <a:p>
            <a:pPr lvl="0">
              <a:buSzPts val="5400"/>
            </a:pPr>
            <a:r>
              <a:rPr lang="en-US" sz="6600" b="1" dirty="0">
                <a:solidFill>
                  <a:srgbClr val="FFC000"/>
                </a:solidFill>
                <a:latin typeface="Candara" panose="020E0502030303020204" pitchFamily="34" charset="0"/>
              </a:rPr>
              <a:t>• </a:t>
            </a:r>
            <a:r>
              <a:rPr lang="en-US" sz="6000" b="1" dirty="0">
                <a:solidFill>
                  <a:srgbClr val="FFC000"/>
                </a:solidFill>
                <a:latin typeface="Candara"/>
                <a:sym typeface="Candara"/>
              </a:rPr>
              <a:t>MARY </a:t>
            </a:r>
            <a:r>
              <a:rPr lang="en-US" sz="4000" b="1" dirty="0">
                <a:solidFill>
                  <a:srgbClr val="FFC000"/>
                </a:solidFill>
                <a:latin typeface="Candara"/>
                <a:sym typeface="Candara"/>
              </a:rPr>
              <a:t>(161,504)</a:t>
            </a:r>
            <a:endParaRPr lang="en-US" sz="4000" b="1" dirty="0">
              <a:solidFill>
                <a:srgbClr val="FFC000"/>
              </a:solidFill>
              <a:latin typeface="Candara"/>
              <a:ea typeface="Candara"/>
              <a:cs typeface="Candara"/>
              <a:sym typeface="Candara"/>
            </a:endParaRPr>
          </a:p>
          <a:p>
            <a:pPr lvl="0">
              <a:buSzPts val="5400"/>
            </a:pPr>
            <a:r>
              <a:rPr lang="en-US" sz="6000" b="1" dirty="0">
                <a:solidFill>
                  <a:schemeClr val="bg1">
                    <a:lumMod val="65000"/>
                  </a:schemeClr>
                </a:solidFill>
                <a:latin typeface="Candara" panose="020E0502030303020204" pitchFamily="34" charset="0"/>
              </a:rPr>
              <a:t>• JOHN  </a:t>
            </a:r>
            <a:r>
              <a:rPr lang="en-US" sz="4000" b="1" dirty="0">
                <a:solidFill>
                  <a:schemeClr val="bg1">
                    <a:lumMod val="65000"/>
                  </a:schemeClr>
                </a:solidFill>
                <a:latin typeface="Candara" panose="020E0502030303020204" pitchFamily="34" charset="0"/>
              </a:rPr>
              <a:t>(84,591)</a:t>
            </a:r>
          </a:p>
          <a:p>
            <a:pPr lvl="0">
              <a:buSzPts val="5400"/>
            </a:pPr>
            <a:r>
              <a:rPr lang="en-US" sz="6000" b="1" dirty="0">
                <a:solidFill>
                  <a:srgbClr val="FFC000"/>
                </a:solidFill>
                <a:latin typeface="Candara" panose="020E0502030303020204" pitchFamily="34" charset="0"/>
              </a:rPr>
              <a:t>• HELEN </a:t>
            </a:r>
            <a:r>
              <a:rPr lang="en-US" sz="4000" b="1" dirty="0">
                <a:solidFill>
                  <a:srgbClr val="FFC000"/>
                </a:solidFill>
                <a:latin typeface="Candara" panose="020E0502030303020204" pitchFamily="34" charset="0"/>
              </a:rPr>
              <a:t>(69,428)</a:t>
            </a:r>
          </a:p>
          <a:p>
            <a:pPr lvl="0">
              <a:buSzPts val="5400"/>
            </a:pPr>
            <a:r>
              <a:rPr lang="en-US" sz="6000" b="1" dirty="0">
                <a:solidFill>
                  <a:schemeClr val="bg1">
                    <a:lumMod val="65000"/>
                  </a:schemeClr>
                </a:solidFill>
                <a:latin typeface="Candara" panose="020E0502030303020204" pitchFamily="34" charset="0"/>
              </a:rPr>
              <a:t>• WILLIAM </a:t>
            </a:r>
            <a:r>
              <a:rPr lang="en-US" sz="4000" b="1" dirty="0">
                <a:solidFill>
                  <a:schemeClr val="bg1">
                    <a:lumMod val="65000"/>
                  </a:schemeClr>
                </a:solidFill>
                <a:latin typeface="Candara" panose="020E0502030303020204" pitchFamily="34" charset="0"/>
              </a:rPr>
              <a:t>(69,320)</a:t>
            </a:r>
          </a:p>
          <a:p>
            <a:pPr lvl="0" algn="ctr">
              <a:buSzPts val="5400"/>
            </a:pPr>
            <a:endParaRPr lang="en-US" sz="6600" b="1" dirty="0">
              <a:solidFill>
                <a:schemeClr val="bg1">
                  <a:lumMod val="65000"/>
                </a:schemeClr>
              </a:solidFill>
              <a:latin typeface="Candara" panose="020E0502030303020204" pitchFamily="34" charset="0"/>
            </a:endParaRPr>
          </a:p>
        </p:txBody>
      </p:sp>
      <p:sp>
        <p:nvSpPr>
          <p:cNvPr id="2" name="Rectangle 1"/>
          <p:cNvSpPr/>
          <p:nvPr/>
        </p:nvSpPr>
        <p:spPr>
          <a:xfrm>
            <a:off x="5682343" y="2600629"/>
            <a:ext cx="7652658" cy="3785652"/>
          </a:xfrm>
          <a:prstGeom prst="rect">
            <a:avLst/>
          </a:prstGeom>
        </p:spPr>
        <p:txBody>
          <a:bodyPr wrap="square">
            <a:spAutoFit/>
          </a:bodyPr>
          <a:lstStyle/>
          <a:p>
            <a:pPr lvl="0">
              <a:buSzPts val="5400"/>
            </a:pPr>
            <a:r>
              <a:rPr lang="en-US" sz="6000" b="1" dirty="0">
                <a:solidFill>
                  <a:srgbClr val="FFC000"/>
                </a:solidFill>
                <a:latin typeface="Candara" panose="020E0502030303020204" pitchFamily="34" charset="0"/>
              </a:rPr>
              <a:t>• JAMES </a:t>
            </a:r>
            <a:r>
              <a:rPr lang="en-US" sz="4000" b="1" dirty="0">
                <a:solidFill>
                  <a:srgbClr val="FFC000"/>
                </a:solidFill>
                <a:latin typeface="Candara" panose="020E0502030303020204" pitchFamily="34" charset="0"/>
              </a:rPr>
              <a:t>(62,170)</a:t>
            </a:r>
          </a:p>
          <a:p>
            <a:pPr lvl="0">
              <a:buSzPts val="5400"/>
            </a:pPr>
            <a:r>
              <a:rPr lang="en-US" sz="6000" b="1" dirty="0">
                <a:solidFill>
                  <a:schemeClr val="bg1">
                    <a:lumMod val="65000"/>
                  </a:schemeClr>
                </a:solidFill>
                <a:latin typeface="Candara" panose="020E0502030303020204" pitchFamily="34" charset="0"/>
              </a:rPr>
              <a:t>• MARGARET </a:t>
            </a:r>
            <a:r>
              <a:rPr lang="en-US" sz="4000" b="1" dirty="0">
                <a:solidFill>
                  <a:schemeClr val="bg1">
                    <a:lumMod val="65000"/>
                  </a:schemeClr>
                </a:solidFill>
                <a:latin typeface="Candara" panose="020E0502030303020204" pitchFamily="34" charset="0"/>
              </a:rPr>
              <a:t>(57,920) </a:t>
            </a:r>
            <a:endParaRPr lang="en-US" sz="4000" b="1" dirty="0">
              <a:solidFill>
                <a:srgbClr val="FFC000"/>
              </a:solidFill>
              <a:latin typeface="Candara" panose="020E0502030303020204" pitchFamily="34" charset="0"/>
            </a:endParaRPr>
          </a:p>
          <a:p>
            <a:pPr lvl="0">
              <a:buSzPts val="5400"/>
            </a:pPr>
            <a:r>
              <a:rPr lang="en-US" sz="6000" b="1" dirty="0">
                <a:solidFill>
                  <a:srgbClr val="FFC000"/>
                </a:solidFill>
                <a:latin typeface="Candara" panose="020E0502030303020204" pitchFamily="34" charset="0"/>
              </a:rPr>
              <a:t>• ANNA </a:t>
            </a:r>
            <a:r>
              <a:rPr lang="en-US" sz="4000" b="1" dirty="0">
                <a:solidFill>
                  <a:srgbClr val="FFC000"/>
                </a:solidFill>
                <a:latin typeface="Candara" panose="020E0502030303020204" pitchFamily="34" charset="0"/>
              </a:rPr>
              <a:t>(54,918)</a:t>
            </a:r>
          </a:p>
          <a:p>
            <a:pPr lvl="0">
              <a:buSzPts val="5400"/>
            </a:pPr>
            <a:r>
              <a:rPr lang="en-US" sz="6000" b="1" dirty="0">
                <a:solidFill>
                  <a:schemeClr val="bg1">
                    <a:lumMod val="65000"/>
                  </a:schemeClr>
                </a:solidFill>
                <a:latin typeface="Candara" panose="020E0502030303020204" pitchFamily="34" charset="0"/>
              </a:rPr>
              <a:t>• RUTH </a:t>
            </a:r>
            <a:r>
              <a:rPr lang="en-US" sz="4000" b="1" dirty="0">
                <a:solidFill>
                  <a:schemeClr val="bg1">
                    <a:lumMod val="65000"/>
                  </a:schemeClr>
                </a:solidFill>
                <a:latin typeface="Candara" panose="020E0502030303020204" pitchFamily="34" charset="0"/>
              </a:rPr>
              <a:t>(51,010)</a:t>
            </a:r>
          </a:p>
        </p:txBody>
      </p:sp>
    </p:spTree>
    <p:extLst>
      <p:ext uri="{BB962C8B-B14F-4D97-AF65-F5344CB8AC3E}">
        <p14:creationId xmlns:p14="http://schemas.microsoft.com/office/powerpoint/2010/main" val="230138376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 calcmode="lin" valueType="num">
                                      <p:cBhvr additive="base">
                                        <p:cTn id="3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anim calcmode="lin" valueType="num">
                                      <p:cBhvr additive="base">
                                        <p:cTn id="49"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244"/>
        <p:cNvGrpSpPr/>
        <p:nvPr/>
      </p:nvGrpSpPr>
      <p:grpSpPr>
        <a:xfrm>
          <a:off x="0" y="0"/>
          <a:ext cx="0" cy="0"/>
          <a:chOff x="0" y="0"/>
          <a:chExt cx="0" cy="0"/>
        </a:xfrm>
      </p:grpSpPr>
      <p:sp>
        <p:nvSpPr>
          <p:cNvPr id="245" name="Google Shape;245;p18"/>
          <p:cNvSpPr txBox="1"/>
          <p:nvPr/>
        </p:nvSpPr>
        <p:spPr>
          <a:xfrm>
            <a:off x="98473" y="-79131"/>
            <a:ext cx="11943471"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br>
              <a:rPr lang="en-US" sz="3600" b="1" i="0" u="none" strike="noStrike" cap="none" dirty="0">
                <a:solidFill>
                  <a:srgbClr val="BFBFBF"/>
                </a:solidFill>
                <a:latin typeface="Candara"/>
                <a:ea typeface="Candara"/>
                <a:cs typeface="Candara"/>
                <a:sym typeface="Candara"/>
              </a:rPr>
            </a:br>
            <a:r>
              <a:rPr lang="en-US" sz="4000" b="1" i="0" u="none" strike="noStrike" cap="none" dirty="0">
                <a:solidFill>
                  <a:srgbClr val="171616"/>
                </a:solidFill>
                <a:latin typeface="Candara"/>
                <a:ea typeface="Candara"/>
                <a:cs typeface="Candara"/>
                <a:sym typeface="Candara"/>
              </a:rPr>
              <a:t>QUESTION # 19</a:t>
            </a:r>
            <a:br>
              <a:rPr lang="en-US" sz="4000" b="1" i="0" u="none" strike="noStrike" cap="none" dirty="0">
                <a:solidFill>
                  <a:srgbClr val="171616"/>
                </a:solidFill>
                <a:latin typeface="Candara"/>
                <a:ea typeface="Candara"/>
                <a:cs typeface="Candara"/>
                <a:sym typeface="Candara"/>
              </a:rPr>
            </a:br>
            <a:r>
              <a:rPr lang="en-US" sz="4000" b="1" i="0" u="none" strike="noStrike" cap="none" dirty="0">
                <a:solidFill>
                  <a:srgbClr val="171616"/>
                </a:solidFill>
                <a:latin typeface="Candara"/>
                <a:ea typeface="Candara"/>
                <a:cs typeface="Candara"/>
                <a:sym typeface="Candara"/>
              </a:rPr>
              <a:t>BOOKS AND LIT</a:t>
            </a:r>
            <a:endParaRPr sz="4000" b="1" i="0" u="none" strike="noStrike" cap="none" dirty="0">
              <a:solidFill>
                <a:srgbClr val="171616"/>
              </a:solidFill>
              <a:latin typeface="Candara"/>
              <a:ea typeface="Candara"/>
              <a:cs typeface="Candara"/>
              <a:sym typeface="Candara"/>
            </a:endParaRPr>
          </a:p>
        </p:txBody>
      </p:sp>
      <p:sp>
        <p:nvSpPr>
          <p:cNvPr id="246" name="Google Shape;246;p18"/>
          <p:cNvSpPr txBox="1"/>
          <p:nvPr/>
        </p:nvSpPr>
        <p:spPr>
          <a:xfrm>
            <a:off x="0" y="832556"/>
            <a:ext cx="12192000" cy="419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rgbClr val="FF0000"/>
                </a:solidFill>
                <a:latin typeface="Candara"/>
                <a:ea typeface="Candara"/>
                <a:cs typeface="Candara"/>
                <a:sym typeface="Candara"/>
              </a:rPr>
              <a:t>“LATER ON HE WILL UNDERSTAND HOW SOME MEN SO LOVED HER, THAT THEY DID DARE MUCH FOR HER SAKE” IS THE FINAL LINE IN WHAT ICONIC 19</a:t>
            </a:r>
            <a:r>
              <a:rPr lang="en-US" sz="6600" b="1" baseline="30000" dirty="0">
                <a:solidFill>
                  <a:srgbClr val="FF0000"/>
                </a:solidFill>
                <a:latin typeface="Candara"/>
                <a:ea typeface="Candara"/>
                <a:cs typeface="Candara"/>
                <a:sym typeface="Candara"/>
              </a:rPr>
              <a:t>TH</a:t>
            </a:r>
            <a:r>
              <a:rPr lang="en-US" sz="6600" b="1" dirty="0">
                <a:solidFill>
                  <a:srgbClr val="FF0000"/>
                </a:solidFill>
                <a:latin typeface="Candara"/>
                <a:ea typeface="Candara"/>
                <a:cs typeface="Candara"/>
                <a:sym typeface="Candara"/>
              </a:rPr>
              <a:t> CENTURY NOVEL?</a:t>
            </a:r>
            <a:endParaRPr sz="6600" b="1" u="none" strike="noStrike" cap="none" dirty="0">
              <a:solidFill>
                <a:srgbClr val="FF0000"/>
              </a:solidFill>
              <a:latin typeface="Candara"/>
              <a:ea typeface="Candara"/>
              <a:cs typeface="Candara"/>
              <a:sym typeface="Candara"/>
            </a:endParaRPr>
          </a:p>
        </p:txBody>
      </p:sp>
    </p:spTree>
    <p:extLst>
      <p:ext uri="{BB962C8B-B14F-4D97-AF65-F5344CB8AC3E}">
        <p14:creationId xmlns:p14="http://schemas.microsoft.com/office/powerpoint/2010/main" val="2465474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 calcmode="lin" valueType="num">
                                      <p:cBhvr additive="base">
                                        <p:cTn id="7" dur="500"/>
                                        <p:tgtEl>
                                          <p:spTgt spid="24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251"/>
        <p:cNvGrpSpPr/>
        <p:nvPr/>
      </p:nvGrpSpPr>
      <p:grpSpPr>
        <a:xfrm>
          <a:off x="0" y="0"/>
          <a:ext cx="0" cy="0"/>
          <a:chOff x="0" y="0"/>
          <a:chExt cx="0" cy="0"/>
        </a:xfrm>
      </p:grpSpPr>
      <p:sp>
        <p:nvSpPr>
          <p:cNvPr id="252" name="Google Shape;252;p19"/>
          <p:cNvSpPr txBox="1">
            <a:spLocks noGrp="1"/>
          </p:cNvSpPr>
          <p:nvPr>
            <p:ph type="title"/>
          </p:nvPr>
        </p:nvSpPr>
        <p:spPr>
          <a:xfrm>
            <a:off x="1905000" y="24842"/>
            <a:ext cx="8382000" cy="83302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BFBFBF"/>
              </a:buClr>
              <a:buSzPct val="100000"/>
              <a:buFont typeface="Candara"/>
              <a:buNone/>
            </a:pPr>
            <a:br>
              <a:rPr lang="en-US" sz="3200" b="1" dirty="0">
                <a:solidFill>
                  <a:srgbClr val="171616"/>
                </a:solidFill>
                <a:latin typeface="Candara"/>
                <a:ea typeface="Candara"/>
                <a:cs typeface="Candara"/>
                <a:sym typeface="Candara"/>
              </a:rPr>
            </a:br>
            <a:r>
              <a:rPr lang="en-US" b="1" dirty="0">
                <a:solidFill>
                  <a:srgbClr val="171616"/>
                </a:solidFill>
                <a:latin typeface="Candara"/>
                <a:ea typeface="Candara"/>
                <a:cs typeface="Candara"/>
                <a:sym typeface="Candara"/>
              </a:rPr>
              <a:t>ANSWER # 19</a:t>
            </a:r>
            <a:br>
              <a:rPr lang="en-US" sz="3200" b="1" dirty="0">
                <a:solidFill>
                  <a:srgbClr val="171616"/>
                </a:solidFill>
                <a:latin typeface="Candara"/>
                <a:ea typeface="Candara"/>
                <a:cs typeface="Candara"/>
                <a:sym typeface="Candara"/>
              </a:rPr>
            </a:br>
            <a:endParaRPr sz="3200" b="1" dirty="0">
              <a:solidFill>
                <a:srgbClr val="171616"/>
              </a:solidFill>
              <a:latin typeface="Candara"/>
              <a:ea typeface="Candara"/>
              <a:cs typeface="Candara"/>
              <a:sym typeface="Candara"/>
            </a:endParaRPr>
          </a:p>
        </p:txBody>
      </p:sp>
      <p:sp>
        <p:nvSpPr>
          <p:cNvPr id="253" name="Google Shape;253;p19"/>
          <p:cNvSpPr txBox="1"/>
          <p:nvPr/>
        </p:nvSpPr>
        <p:spPr>
          <a:xfrm>
            <a:off x="0" y="649173"/>
            <a:ext cx="1219199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7200" b="1" i="1" dirty="0">
                <a:solidFill>
                  <a:srgbClr val="FF0000"/>
                </a:solidFill>
                <a:latin typeface="Candara"/>
                <a:sym typeface="Candara"/>
              </a:rPr>
              <a:t>DRACULA</a:t>
            </a:r>
            <a:endParaRPr sz="1100" b="0" i="1" u="none" strike="noStrike" cap="none" dirty="0">
              <a:solidFill>
                <a:srgbClr val="00B050"/>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718" y="1733333"/>
            <a:ext cx="3848563" cy="4981959"/>
          </a:xfrm>
          <a:prstGeom prst="rect">
            <a:avLst/>
          </a:prstGeom>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anim calcmode="lin" valueType="num">
                                      <p:cBhvr additive="base">
                                        <p:cTn id="7" dur="500"/>
                                        <p:tgtEl>
                                          <p:spTgt spid="253">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15"/>
        <p:cNvGrpSpPr/>
        <p:nvPr/>
      </p:nvGrpSpPr>
      <p:grpSpPr>
        <a:xfrm>
          <a:off x="0" y="0"/>
          <a:ext cx="0" cy="0"/>
          <a:chOff x="0" y="0"/>
          <a:chExt cx="0" cy="0"/>
        </a:xfrm>
      </p:grpSpPr>
      <p:sp>
        <p:nvSpPr>
          <p:cNvPr id="216" name="Google Shape;216;p69"/>
          <p:cNvSpPr txBox="1">
            <a:spLocks noGrp="1"/>
          </p:cNvSpPr>
          <p:nvPr>
            <p:ph type="title"/>
          </p:nvPr>
        </p:nvSpPr>
        <p:spPr>
          <a:xfrm>
            <a:off x="408432" y="652993"/>
            <a:ext cx="11375136" cy="742950"/>
          </a:xfrm>
          <a:prstGeom prst="rect">
            <a:avLst/>
          </a:prstGeom>
          <a:noFill/>
          <a:ln>
            <a:noFill/>
          </a:ln>
        </p:spPr>
        <p:txBody>
          <a:bodyPr spcFirstLastPara="1" wrap="square" lIns="68569" tIns="34275" rIns="68569" bIns="34275" anchor="ctr" anchorCtr="0">
            <a:normAutofit fontScale="90000"/>
          </a:bodyPr>
          <a:lstStyle/>
          <a:p>
            <a:pPr algn="ctr">
              <a:lnSpc>
                <a:spcPct val="90000"/>
              </a:lnSpc>
              <a:buClr>
                <a:schemeClr val="dk1"/>
              </a:buClr>
              <a:buSzPct val="100000"/>
            </a:pPr>
            <a:br>
              <a:rPr lang="en-US" sz="2100" b="1" dirty="0">
                <a:latin typeface="Candara"/>
                <a:ea typeface="Candara"/>
                <a:cs typeface="Candara"/>
                <a:sym typeface="Candara"/>
              </a:rPr>
            </a:br>
            <a:r>
              <a:rPr lang="en-US" b="1" dirty="0">
                <a:solidFill>
                  <a:srgbClr val="FF0000"/>
                </a:solidFill>
                <a:latin typeface="Candara"/>
                <a:ea typeface="Candara"/>
                <a:cs typeface="Candara"/>
                <a:sym typeface="Candara"/>
              </a:rPr>
              <a:t>QUESTION # 2</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ENTERTAINMENT</a:t>
            </a:r>
            <a:br>
              <a:rPr lang="en-US" b="1" dirty="0">
                <a:solidFill>
                  <a:srgbClr val="FF0000"/>
                </a:solidFill>
                <a:latin typeface="Candara"/>
                <a:ea typeface="Candara"/>
                <a:cs typeface="Candara"/>
                <a:sym typeface="Candara"/>
              </a:rPr>
            </a:br>
            <a:r>
              <a:rPr lang="en-US" sz="4000" b="1" dirty="0">
                <a:solidFill>
                  <a:srgbClr val="FF0000"/>
                </a:solidFill>
                <a:latin typeface="Candara"/>
                <a:ea typeface="Candara"/>
                <a:cs typeface="Candara"/>
                <a:sym typeface="Candara"/>
              </a:rPr>
              <a:t>2 - PART</a:t>
            </a:r>
            <a:br>
              <a:rPr lang="en-US" b="1" dirty="0">
                <a:solidFill>
                  <a:srgbClr val="FF0000"/>
                </a:solidFill>
                <a:latin typeface="Candara"/>
                <a:ea typeface="Candara"/>
                <a:cs typeface="Candara"/>
                <a:sym typeface="Candara"/>
              </a:rPr>
            </a:br>
            <a:br>
              <a:rPr lang="en-US" sz="2400" b="1" dirty="0">
                <a:solidFill>
                  <a:srgbClr val="FF0000"/>
                </a:solidFill>
                <a:latin typeface="Candara"/>
                <a:ea typeface="Candara"/>
                <a:cs typeface="Candara"/>
                <a:sym typeface="Candara"/>
              </a:rPr>
            </a:br>
            <a:endParaRPr sz="2400" b="1" dirty="0">
              <a:solidFill>
                <a:srgbClr val="FF0000"/>
              </a:solidFill>
              <a:latin typeface="Candara"/>
              <a:ea typeface="Candara"/>
              <a:cs typeface="Candara"/>
              <a:sym typeface="Candara"/>
            </a:endParaRPr>
          </a:p>
        </p:txBody>
      </p:sp>
      <p:sp>
        <p:nvSpPr>
          <p:cNvPr id="217" name="Google Shape;217;p69"/>
          <p:cNvSpPr txBox="1"/>
          <p:nvPr/>
        </p:nvSpPr>
        <p:spPr>
          <a:xfrm>
            <a:off x="587017" y="1395943"/>
            <a:ext cx="11017966" cy="5609198"/>
          </a:xfrm>
          <a:prstGeom prst="rect">
            <a:avLst/>
          </a:prstGeom>
          <a:noFill/>
          <a:ln>
            <a:noFill/>
          </a:ln>
        </p:spPr>
        <p:txBody>
          <a:bodyPr spcFirstLastPara="1" wrap="square" lIns="68569" tIns="34275" rIns="68569" bIns="34275" anchor="t" anchorCtr="0">
            <a:spAutoFit/>
          </a:bodyPr>
          <a:lstStyle/>
          <a:p>
            <a:pPr lvl="0" algn="ctr">
              <a:buSzPts val="5400"/>
            </a:pPr>
            <a:r>
              <a:rPr lang="en-US" sz="6000" b="1" dirty="0">
                <a:solidFill>
                  <a:srgbClr val="FFC000"/>
                </a:solidFill>
                <a:latin typeface="Candara" panose="020E0502030303020204" pitchFamily="34" charset="0"/>
                <a:ea typeface="Candara"/>
                <a:cs typeface="Candara"/>
                <a:sym typeface="Candara"/>
              </a:rPr>
              <a:t>OF ALL SONGS ON THE ORIGINAL GUITAR HERO IN 2005, WHICH EDGAR WINTER SONG AND JOAN JETT COVER WERE THE ONLY TWO TO REACH # 1 ON THE BILLBOARD HOT 100 CHARTS? </a:t>
            </a:r>
          </a:p>
        </p:txBody>
      </p:sp>
    </p:spTree>
    <p:extLst>
      <p:ext uri="{BB962C8B-B14F-4D97-AF65-F5344CB8AC3E}">
        <p14:creationId xmlns:p14="http://schemas.microsoft.com/office/powerpoint/2010/main" val="1079122291"/>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p:tgtEl>
                                          <p:spTgt spid="2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0" y="182150"/>
            <a:ext cx="12192000" cy="21241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ndara"/>
              <a:buNone/>
            </a:pPr>
            <a:br>
              <a:rPr lang="en-US" sz="4000" b="1" dirty="0">
                <a:latin typeface="Candara"/>
                <a:ea typeface="Candara"/>
                <a:cs typeface="Candara"/>
                <a:sym typeface="Candara"/>
              </a:rPr>
            </a:br>
            <a:br>
              <a:rPr lang="en-US" sz="4000" b="1" dirty="0">
                <a:latin typeface="Candara"/>
                <a:ea typeface="Candara"/>
                <a:cs typeface="Candara"/>
                <a:sym typeface="Candara"/>
              </a:rPr>
            </a:br>
            <a:r>
              <a:rPr lang="en-US" b="1" dirty="0">
                <a:solidFill>
                  <a:srgbClr val="BFBFBF"/>
                </a:solidFill>
                <a:latin typeface="Candara"/>
                <a:ea typeface="Candara"/>
                <a:cs typeface="Candara"/>
                <a:sym typeface="Candara"/>
              </a:rPr>
              <a:t>QUESTION # 20</a:t>
            </a:r>
            <a:br>
              <a:rPr lang="en-US" b="1" dirty="0">
                <a:solidFill>
                  <a:srgbClr val="BFBFBF"/>
                </a:solidFill>
                <a:latin typeface="Candara"/>
                <a:ea typeface="Candara"/>
                <a:cs typeface="Candara"/>
                <a:sym typeface="Candara"/>
              </a:rPr>
            </a:br>
            <a:r>
              <a:rPr lang="en-US" b="1" dirty="0">
                <a:solidFill>
                  <a:srgbClr val="BFBFBF"/>
                </a:solidFill>
                <a:latin typeface="Candara"/>
                <a:ea typeface="Candara"/>
                <a:cs typeface="Candara"/>
                <a:sym typeface="Candara"/>
              </a:rPr>
              <a:t>VENUES</a:t>
            </a:r>
            <a:br>
              <a:rPr lang="en-US" b="1" dirty="0">
                <a:solidFill>
                  <a:srgbClr val="BFBFBF"/>
                </a:solidFill>
                <a:latin typeface="Candara"/>
                <a:ea typeface="Candara"/>
                <a:cs typeface="Candara"/>
                <a:sym typeface="Candara"/>
              </a:rPr>
            </a:br>
            <a:r>
              <a:rPr lang="en-US" b="1" dirty="0">
                <a:solidFill>
                  <a:srgbClr val="BFBFBF"/>
                </a:solidFill>
                <a:latin typeface="Candara"/>
                <a:ea typeface="Candara"/>
                <a:cs typeface="Candara"/>
                <a:sym typeface="Candara"/>
              </a:rPr>
              <a:t>WAGER UP TO 15 POINTS</a:t>
            </a:r>
            <a:endParaRPr sz="4000" b="1" dirty="0">
              <a:solidFill>
                <a:schemeClr val="lt1"/>
              </a:solidFill>
              <a:latin typeface="Candara"/>
              <a:ea typeface="Candara"/>
              <a:cs typeface="Candara"/>
              <a:sym typeface="Candara"/>
            </a:endParaRPr>
          </a:p>
        </p:txBody>
      </p:sp>
      <p:sp>
        <p:nvSpPr>
          <p:cNvPr id="453" name="Google Shape;453;p35"/>
          <p:cNvSpPr txBox="1"/>
          <p:nvPr/>
        </p:nvSpPr>
        <p:spPr>
          <a:xfrm>
            <a:off x="123306" y="1496202"/>
            <a:ext cx="11945389" cy="5170606"/>
          </a:xfrm>
          <a:prstGeom prst="rect">
            <a:avLst/>
          </a:prstGeom>
          <a:noFill/>
          <a:ln>
            <a:noFill/>
          </a:ln>
        </p:spPr>
        <p:txBody>
          <a:bodyPr spcFirstLastPara="1" wrap="square" lIns="91425" tIns="45700" rIns="91425" bIns="45700" anchor="t" anchorCtr="0">
            <a:spAutoFit/>
          </a:bodyPr>
          <a:lstStyle/>
          <a:p>
            <a:pPr algn="ctr">
              <a:buClr>
                <a:schemeClr val="lt1"/>
              </a:buClr>
              <a:buSzPts val="5400"/>
            </a:pPr>
            <a:r>
              <a:rPr lang="en-US" sz="6600" b="1" dirty="0">
                <a:solidFill>
                  <a:schemeClr val="lt1"/>
                </a:solidFill>
                <a:latin typeface="Candara"/>
                <a:ea typeface="Candara"/>
                <a:cs typeface="Candara"/>
                <a:sym typeface="Candara"/>
              </a:rPr>
              <a:t>NAMED IN HONOR OF TWO SONGWRITERS, WHAT IS THE CURRENT NAME OF THE LARGEST BROADWAY THEATER BY SEATING CAPACITY?</a:t>
            </a:r>
            <a:endParaRPr lang="en-US" sz="6600" b="1" i="1" dirty="0">
              <a:solidFill>
                <a:schemeClr val="lt1"/>
              </a:solidFill>
              <a:latin typeface="Candara"/>
              <a:ea typeface="Candara"/>
              <a:cs typeface="Candara"/>
              <a:sym typeface="Candara"/>
            </a:endParaRPr>
          </a:p>
        </p:txBody>
      </p:sp>
    </p:spTree>
    <p:extLst>
      <p:ext uri="{BB962C8B-B14F-4D97-AF65-F5344CB8AC3E}">
        <p14:creationId xmlns:p14="http://schemas.microsoft.com/office/powerpoint/2010/main" val="2557454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 calcmode="lin" valueType="num">
                                      <p:cBhvr additive="base">
                                        <p:cTn id="7" dur="500"/>
                                        <p:tgtEl>
                                          <p:spTgt spid="45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458"/>
        <p:cNvGrpSpPr/>
        <p:nvPr/>
      </p:nvGrpSpPr>
      <p:grpSpPr>
        <a:xfrm>
          <a:off x="0" y="0"/>
          <a:ext cx="0" cy="0"/>
          <a:chOff x="0" y="0"/>
          <a:chExt cx="0" cy="0"/>
        </a:xfrm>
      </p:grpSpPr>
      <p:sp>
        <p:nvSpPr>
          <p:cNvPr id="459" name="Google Shape;459;p36"/>
          <p:cNvSpPr txBox="1">
            <a:spLocks noGrp="1"/>
          </p:cNvSpPr>
          <p:nvPr>
            <p:ph type="title"/>
          </p:nvPr>
        </p:nvSpPr>
        <p:spPr>
          <a:xfrm>
            <a:off x="0" y="28576"/>
            <a:ext cx="12192000" cy="7334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FBFBF"/>
              </a:buClr>
              <a:buSzPts val="4000"/>
              <a:buFont typeface="Candara"/>
              <a:buNone/>
            </a:pPr>
            <a:r>
              <a:rPr lang="en-US" sz="4000" b="1" dirty="0">
                <a:solidFill>
                  <a:srgbClr val="BFBFBF"/>
                </a:solidFill>
                <a:latin typeface="Candara"/>
                <a:ea typeface="Candara"/>
                <a:cs typeface="Candara"/>
                <a:sym typeface="Candara"/>
              </a:rPr>
              <a:t>ANSWER # 20</a:t>
            </a:r>
            <a:endParaRPr dirty="0"/>
          </a:p>
        </p:txBody>
      </p:sp>
      <p:sp>
        <p:nvSpPr>
          <p:cNvPr id="460" name="Google Shape;460;p36"/>
          <p:cNvSpPr txBox="1"/>
          <p:nvPr/>
        </p:nvSpPr>
        <p:spPr>
          <a:xfrm>
            <a:off x="73152" y="599179"/>
            <a:ext cx="1204264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a:solidFill>
                  <a:schemeClr val="lt1"/>
                </a:solidFill>
                <a:latin typeface="Candara"/>
                <a:ea typeface="Candara"/>
                <a:cs typeface="Candara"/>
                <a:sym typeface="Candara"/>
              </a:rPr>
              <a:t>THE GERSHWIN THEATRE</a:t>
            </a:r>
            <a:endParaRPr sz="4400" b="1" u="none" strike="noStrike" cap="none" dirty="0">
              <a:solidFill>
                <a:schemeClr val="lt1"/>
              </a:solidFill>
              <a:latin typeface="Candara"/>
              <a:ea typeface="Candara"/>
              <a:cs typeface="Candara"/>
              <a:sym typeface="Candara"/>
            </a:endParaRPr>
          </a:p>
        </p:txBody>
      </p:sp>
      <p:pic>
        <p:nvPicPr>
          <p:cNvPr id="461" name="Google Shape;461;p36"/>
          <p:cNvPicPr preferRelativeResize="0"/>
          <p:nvPr/>
        </p:nvPicPr>
        <p:blipFill>
          <a:blip r:embed="rId3">
            <a:extLst>
              <a:ext uri="{28A0092B-C50C-407E-A947-70E740481C1C}">
                <a14:useLocalDpi xmlns:a14="http://schemas.microsoft.com/office/drawing/2010/main" val="0"/>
              </a:ext>
            </a:extLst>
          </a:blip>
          <a:stretch>
            <a:fillRect/>
          </a:stretch>
        </p:blipFill>
        <p:spPr>
          <a:xfrm>
            <a:off x="2357545" y="1749562"/>
            <a:ext cx="7201300" cy="4800867"/>
          </a:xfrm>
          <a:prstGeom prst="rect">
            <a:avLst/>
          </a:prstGeom>
          <a:noFill/>
          <a:ln w="9525" cap="flat" cmpd="sng">
            <a:solidFill>
              <a:schemeClr val="bg1"/>
            </a:solidFill>
            <a:prstDash val="solid"/>
            <a:round/>
            <a:headEnd type="none" w="sm" len="sm"/>
            <a:tailEnd type="none" w="sm" len="sm"/>
          </a:ln>
        </p:spPr>
      </p:pic>
    </p:spTree>
    <p:extLst>
      <p:ext uri="{BB962C8B-B14F-4D97-AF65-F5344CB8AC3E}">
        <p14:creationId xmlns:p14="http://schemas.microsoft.com/office/powerpoint/2010/main" val="2297424836"/>
      </p:ext>
    </p:extLst>
  </p:cSld>
  <p:clrMapOvr>
    <a:masterClrMapping/>
  </p:clrMapOvr>
  <mc:AlternateContent xmlns:mc="http://schemas.openxmlformats.org/markup-compatibility/2006" xmlns:p14="http://schemas.microsoft.com/office/powerpoint/2010/main">
    <mc:Choice Requires="p14">
      <p:transition spd="slow" p14:dur="1250">
        <p14:flythrough dir="out" hasBounce="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
                                            <p:txEl>
                                              <p:pRg st="0" end="0"/>
                                            </p:txEl>
                                          </p:spTgt>
                                        </p:tgtEl>
                                        <p:attrNameLst>
                                          <p:attrName>style.visibility</p:attrName>
                                        </p:attrNameLst>
                                      </p:cBhvr>
                                      <p:to>
                                        <p:strVal val="visible"/>
                                      </p:to>
                                    </p:set>
                                    <p:anim calcmode="lin" valueType="num">
                                      <p:cBhvr additive="base">
                                        <p:cTn id="7" dur="500"/>
                                        <p:tgtEl>
                                          <p:spTgt spid="460">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61"/>
                                        </p:tgtEl>
                                        <p:attrNameLst>
                                          <p:attrName>style.visibility</p:attrName>
                                        </p:attrNameLst>
                                      </p:cBhvr>
                                      <p:to>
                                        <p:strVal val="visible"/>
                                      </p:to>
                                    </p:set>
                                    <p:anim calcmode="lin" valueType="num">
                                      <p:cBhvr additive="base">
                                        <p:cTn id="10" dur="500"/>
                                        <p:tgtEl>
                                          <p:spTgt spid="4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1000" r="31000"/>
          </a:stretch>
        </a:blipFill>
        <a:effectLst/>
      </p:bgPr>
    </p:bg>
    <p:spTree>
      <p:nvGrpSpPr>
        <p:cNvPr id="1" name="Shape 465"/>
        <p:cNvGrpSpPr/>
        <p:nvPr/>
      </p:nvGrpSpPr>
      <p:grpSpPr>
        <a:xfrm>
          <a:off x="0" y="0"/>
          <a:ext cx="0" cy="0"/>
          <a:chOff x="0" y="0"/>
          <a:chExt cx="0" cy="0"/>
        </a:xfrm>
      </p:grpSpPr>
      <p:sp>
        <p:nvSpPr>
          <p:cNvPr id="466" name="Google Shape;466;p51"/>
          <p:cNvSpPr txBox="1">
            <a:spLocks noGrp="1"/>
          </p:cNvSpPr>
          <p:nvPr>
            <p:ph type="title"/>
          </p:nvPr>
        </p:nvSpPr>
        <p:spPr>
          <a:xfrm rot="5400000">
            <a:off x="7537759" y="3214784"/>
            <a:ext cx="6858002" cy="42842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8000"/>
              <a:buFont typeface="Overlock"/>
              <a:buNone/>
            </a:pPr>
            <a:r>
              <a:rPr lang="en-US" sz="8000" b="1" dirty="0" err="1">
                <a:solidFill>
                  <a:srgbClr val="FF0000"/>
                </a:solidFill>
                <a:latin typeface="Overlock"/>
                <a:ea typeface="Overlock"/>
                <a:cs typeface="Overlock"/>
                <a:sym typeface="Overlock"/>
              </a:rPr>
              <a:t>trivia</a:t>
            </a:r>
            <a:r>
              <a:rPr lang="en-US" sz="8000" b="1" dirty="0" err="1">
                <a:latin typeface="Overlock"/>
                <a:ea typeface="Overlock"/>
                <a:cs typeface="Overlock"/>
                <a:sym typeface="Overlock"/>
              </a:rPr>
              <a:t>maryland</a:t>
            </a:r>
            <a:endParaRPr sz="9600" b="1" dirty="0"/>
          </a:p>
        </p:txBody>
      </p:sp>
      <p:sp>
        <p:nvSpPr>
          <p:cNvPr id="467" name="Google Shape;467;p51"/>
          <p:cNvSpPr txBox="1"/>
          <p:nvPr/>
        </p:nvSpPr>
        <p:spPr>
          <a:xfrm rot="-5400000">
            <a:off x="-2296293" y="3214785"/>
            <a:ext cx="6858004" cy="42842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0000"/>
              </a:buClr>
              <a:buSzPts val="8000"/>
              <a:buFont typeface="Overlock"/>
              <a:buNone/>
            </a:pPr>
            <a:r>
              <a:rPr lang="en-US" sz="8000" b="1" i="0" u="none" strike="noStrike" cap="none" dirty="0" err="1">
                <a:solidFill>
                  <a:srgbClr val="FF0000"/>
                </a:solidFill>
                <a:latin typeface="Overlock"/>
                <a:ea typeface="Overlock"/>
                <a:cs typeface="Overlock"/>
                <a:sym typeface="Overlock"/>
              </a:rPr>
              <a:t>trivia</a:t>
            </a:r>
            <a:r>
              <a:rPr lang="en-US" sz="8000" b="1" i="0" u="none" strike="noStrike" cap="none" dirty="0" err="1">
                <a:solidFill>
                  <a:schemeClr val="dk1"/>
                </a:solidFill>
                <a:latin typeface="Overlock"/>
                <a:ea typeface="Overlock"/>
                <a:cs typeface="Overlock"/>
                <a:sym typeface="Overlock"/>
              </a:rPr>
              <a:t>maryland</a:t>
            </a:r>
            <a:endParaRPr sz="8000" b="1"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472"/>
        <p:cNvGrpSpPr/>
        <p:nvPr/>
      </p:nvGrpSpPr>
      <p:grpSpPr>
        <a:xfrm>
          <a:off x="0" y="0"/>
          <a:ext cx="0" cy="0"/>
          <a:chOff x="0" y="0"/>
          <a:chExt cx="0" cy="0"/>
        </a:xfrm>
      </p:grpSpPr>
      <p:sp>
        <p:nvSpPr>
          <p:cNvPr id="473" name="Google Shape;473;p52"/>
          <p:cNvSpPr txBox="1">
            <a:spLocks noGrp="1"/>
          </p:cNvSpPr>
          <p:nvPr>
            <p:ph type="title"/>
          </p:nvPr>
        </p:nvSpPr>
        <p:spPr>
          <a:xfrm>
            <a:off x="198408" y="152400"/>
            <a:ext cx="11895826" cy="60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br>
              <a:rPr lang="en-US" sz="4000" b="1" dirty="0">
                <a:latin typeface="Calibri"/>
                <a:ea typeface="Calibri"/>
                <a:cs typeface="Calibri"/>
                <a:sym typeface="Calibri"/>
              </a:rPr>
            </a:br>
            <a:r>
              <a:rPr lang="en-US" sz="4000" b="1" dirty="0">
                <a:solidFill>
                  <a:srgbClr val="FF0000"/>
                </a:solidFill>
                <a:latin typeface="Candara" panose="020E0502030303020204" pitchFamily="34" charset="0"/>
                <a:sym typeface="Calibri"/>
              </a:rPr>
              <a:t>TIE BREAKER QUESTION</a:t>
            </a:r>
            <a:br>
              <a:rPr lang="en-US" sz="4000" b="1" dirty="0">
                <a:latin typeface="Calibri"/>
                <a:ea typeface="Calibri"/>
                <a:cs typeface="Calibri"/>
                <a:sym typeface="Calibri"/>
              </a:rPr>
            </a:br>
            <a:endParaRPr sz="4000" b="1" dirty="0">
              <a:latin typeface="Calibri"/>
              <a:ea typeface="Calibri"/>
              <a:cs typeface="Calibri"/>
              <a:sym typeface="Calibri"/>
            </a:endParaRPr>
          </a:p>
        </p:txBody>
      </p:sp>
      <p:sp>
        <p:nvSpPr>
          <p:cNvPr id="474" name="Google Shape;474;p52"/>
          <p:cNvSpPr txBox="1">
            <a:spLocks noGrp="1"/>
          </p:cNvSpPr>
          <p:nvPr>
            <p:ph type="body" idx="1"/>
          </p:nvPr>
        </p:nvSpPr>
        <p:spPr>
          <a:xfrm>
            <a:off x="803257" y="762000"/>
            <a:ext cx="9864743" cy="3992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D8D8D8"/>
              </a:buClr>
              <a:buSzPts val="8000"/>
              <a:buNone/>
            </a:pPr>
            <a:r>
              <a:rPr lang="en-US" sz="7200" b="1" dirty="0">
                <a:solidFill>
                  <a:srgbClr val="F8F8F8"/>
                </a:solidFill>
                <a:latin typeface="Candara"/>
                <a:ea typeface="Candara"/>
                <a:cs typeface="Candara"/>
                <a:sym typeface="Candara"/>
              </a:rPr>
              <a:t>ACCORDING TO THE SOCIAL SECURITY ADMINISTRATION, FROM 1900 – 1909, HOW MANY BABIES WERE NAMED RUDOLPH?</a:t>
            </a:r>
            <a:endParaRPr sz="7200" b="1" dirty="0">
              <a:solidFill>
                <a:srgbClr val="F8F8F8"/>
              </a:solidFill>
              <a:latin typeface="Candara"/>
              <a:ea typeface="Candara"/>
              <a:cs typeface="Candara"/>
              <a:sym typeface="Candara"/>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xEl>
                                              <p:pRg st="0" end="0"/>
                                            </p:txEl>
                                          </p:spTgt>
                                        </p:tgtEl>
                                        <p:attrNameLst>
                                          <p:attrName>style.visibility</p:attrName>
                                        </p:attrNameLst>
                                      </p:cBhvr>
                                      <p:to>
                                        <p:strVal val="visible"/>
                                      </p:to>
                                    </p:set>
                                    <p:animEffect transition="in" filter="fade">
                                      <p:cBhvr>
                                        <p:cTn id="7" dur="1000"/>
                                        <p:tgtEl>
                                          <p:spTgt spid="4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479"/>
        <p:cNvGrpSpPr/>
        <p:nvPr/>
      </p:nvGrpSpPr>
      <p:grpSpPr>
        <a:xfrm>
          <a:off x="0" y="0"/>
          <a:ext cx="0" cy="0"/>
          <a:chOff x="0" y="0"/>
          <a:chExt cx="0" cy="0"/>
        </a:xfrm>
      </p:grpSpPr>
      <p:sp>
        <p:nvSpPr>
          <p:cNvPr id="480" name="Google Shape;480;p53"/>
          <p:cNvSpPr txBox="1">
            <a:spLocks noGrp="1"/>
          </p:cNvSpPr>
          <p:nvPr>
            <p:ph type="title"/>
          </p:nvPr>
        </p:nvSpPr>
        <p:spPr>
          <a:xfrm>
            <a:off x="76200" y="228600"/>
            <a:ext cx="12039600" cy="53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4000"/>
              <a:buFont typeface="Calibri"/>
              <a:buNone/>
            </a:pPr>
            <a:r>
              <a:rPr lang="en-US" sz="4000" b="1" dirty="0">
                <a:solidFill>
                  <a:srgbClr val="FF0000"/>
                </a:solidFill>
                <a:latin typeface="Candara" panose="020E0502030303020204" pitchFamily="34" charset="0"/>
                <a:sym typeface="Calibri"/>
              </a:rPr>
              <a:t>TIE BREAKER ANSWER</a:t>
            </a:r>
            <a:endParaRPr dirty="0">
              <a:latin typeface="Candara" panose="020E0502030303020204" pitchFamily="34" charset="0"/>
            </a:endParaRPr>
          </a:p>
        </p:txBody>
      </p:sp>
      <p:sp>
        <p:nvSpPr>
          <p:cNvPr id="481" name="Google Shape;481;p53"/>
          <p:cNvSpPr txBox="1">
            <a:spLocks noGrp="1"/>
          </p:cNvSpPr>
          <p:nvPr>
            <p:ph type="body" idx="1"/>
          </p:nvPr>
        </p:nvSpPr>
        <p:spPr>
          <a:xfrm>
            <a:off x="0" y="1595727"/>
            <a:ext cx="12191999" cy="114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D8D8D8"/>
              </a:buClr>
              <a:buSzPts val="19900"/>
              <a:buNone/>
            </a:pPr>
            <a:r>
              <a:rPr lang="en-US" sz="16600" b="1" dirty="0">
                <a:solidFill>
                  <a:srgbClr val="F8F8F8"/>
                </a:solidFill>
                <a:latin typeface="Candara"/>
                <a:ea typeface="Candara"/>
                <a:cs typeface="Candara"/>
                <a:sym typeface="Candara"/>
              </a:rPr>
              <a:t>1,339</a:t>
            </a:r>
            <a:r>
              <a:rPr lang="en-US" sz="11500" b="1" dirty="0">
                <a:solidFill>
                  <a:srgbClr val="D8D8D8"/>
                </a:solidFill>
                <a:latin typeface="Candara"/>
                <a:ea typeface="Candara"/>
                <a:cs typeface="Candara"/>
                <a:sym typeface="Candara"/>
              </a:rPr>
              <a:t>	</a:t>
            </a:r>
            <a:br>
              <a:rPr lang="en-US" sz="1600" b="1" dirty="0">
                <a:solidFill>
                  <a:srgbClr val="525252"/>
                </a:solidFill>
              </a:rPr>
            </a:br>
            <a:endParaRPr sz="5400" b="1" dirty="0">
              <a:solidFill>
                <a:srgbClr val="525252"/>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xEl>
                                              <p:pRg st="0" end="0"/>
                                            </p:txEl>
                                          </p:spTgt>
                                        </p:tgtEl>
                                        <p:attrNameLst>
                                          <p:attrName>style.visibility</p:attrName>
                                        </p:attrNameLst>
                                      </p:cBhvr>
                                      <p:to>
                                        <p:strVal val="visible"/>
                                      </p:to>
                                    </p:set>
                                    <p:animEffect transition="in" filter="fade">
                                      <p:cBhvr>
                                        <p:cTn id="7" dur="1000"/>
                                        <p:tgtEl>
                                          <p:spTgt spid="4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2"/>
        <p:cNvGrpSpPr/>
        <p:nvPr/>
      </p:nvGrpSpPr>
      <p:grpSpPr>
        <a:xfrm>
          <a:off x="0" y="0"/>
          <a:ext cx="0" cy="0"/>
          <a:chOff x="0" y="0"/>
          <a:chExt cx="0" cy="0"/>
        </a:xfrm>
      </p:grpSpPr>
      <p:sp>
        <p:nvSpPr>
          <p:cNvPr id="223" name="Google Shape;223;p70"/>
          <p:cNvSpPr txBox="1">
            <a:spLocks noGrp="1"/>
          </p:cNvSpPr>
          <p:nvPr>
            <p:ph type="title"/>
          </p:nvPr>
        </p:nvSpPr>
        <p:spPr>
          <a:xfrm>
            <a:off x="2583473" y="160499"/>
            <a:ext cx="7007468" cy="571500"/>
          </a:xfrm>
          <a:prstGeom prst="rect">
            <a:avLst/>
          </a:prstGeom>
          <a:noFill/>
          <a:ln>
            <a:noFill/>
          </a:ln>
        </p:spPr>
        <p:txBody>
          <a:bodyPr spcFirstLastPara="1" wrap="square" lIns="68569" tIns="34275" rIns="68569" bIns="34275" anchor="ctr" anchorCtr="0">
            <a:noAutofit/>
          </a:bodyPr>
          <a:lstStyle/>
          <a:p>
            <a:pPr algn="ctr">
              <a:lnSpc>
                <a:spcPct val="90000"/>
              </a:lnSpc>
              <a:buClr>
                <a:srgbClr val="FF0000"/>
              </a:buClr>
              <a:buSzPts val="3200"/>
            </a:pPr>
            <a:r>
              <a:rPr lang="en-US" sz="4000" b="1" dirty="0">
                <a:solidFill>
                  <a:srgbClr val="FF0000"/>
                </a:solidFill>
                <a:latin typeface="Candara"/>
                <a:ea typeface="Candara"/>
                <a:cs typeface="Candara"/>
                <a:sym typeface="Candara"/>
              </a:rPr>
              <a:t>ANSWER # 2</a:t>
            </a:r>
            <a:endParaRPr sz="4000" dirty="0">
              <a:solidFill>
                <a:srgbClr val="FF0000"/>
              </a:solidFill>
            </a:endParaRPr>
          </a:p>
        </p:txBody>
      </p:sp>
      <p:sp>
        <p:nvSpPr>
          <p:cNvPr id="9" name="Google Shape;224;p70"/>
          <p:cNvSpPr txBox="1"/>
          <p:nvPr/>
        </p:nvSpPr>
        <p:spPr>
          <a:xfrm>
            <a:off x="-8793" y="731999"/>
            <a:ext cx="12191999" cy="2531432"/>
          </a:xfrm>
          <a:prstGeom prst="rect">
            <a:avLst/>
          </a:prstGeom>
          <a:noFill/>
          <a:ln>
            <a:noFill/>
          </a:ln>
        </p:spPr>
        <p:txBody>
          <a:bodyPr spcFirstLastPara="1" wrap="square" lIns="68569" tIns="34275" rIns="68569" bIns="34275" anchor="t" anchorCtr="0">
            <a:spAutoFit/>
          </a:bodyPr>
          <a:lstStyle/>
          <a:p>
            <a:pPr algn="ctr">
              <a:buSzPts val="5400"/>
            </a:pPr>
            <a:r>
              <a:rPr lang="en-US" sz="8000" b="1" dirty="0">
                <a:solidFill>
                  <a:srgbClr val="FFC000"/>
                </a:solidFill>
                <a:latin typeface="Candara"/>
                <a:ea typeface="Candara"/>
                <a:cs typeface="Candara"/>
                <a:sym typeface="Candara"/>
              </a:rPr>
              <a:t>•  “FRANKENSTEIN”</a:t>
            </a:r>
          </a:p>
          <a:p>
            <a:pPr algn="ctr">
              <a:buSzPts val="5400"/>
            </a:pPr>
            <a:r>
              <a:rPr lang="en-US" sz="8000" b="1" dirty="0">
                <a:solidFill>
                  <a:schemeClr val="bg1">
                    <a:lumMod val="65000"/>
                  </a:schemeClr>
                </a:solidFill>
                <a:latin typeface="Candara"/>
                <a:ea typeface="Candara"/>
                <a:cs typeface="Candara"/>
                <a:sym typeface="Candara"/>
              </a:rPr>
              <a:t>• “I LOVE ROCK ‘N ROLL”</a:t>
            </a:r>
            <a:endParaRPr sz="8000" b="1" dirty="0">
              <a:solidFill>
                <a:schemeClr val="bg1">
                  <a:lumMod val="65000"/>
                </a:schemeClr>
              </a:solidFill>
              <a:latin typeface="Candara"/>
              <a:ea typeface="Candara"/>
              <a:cs typeface="Candara"/>
              <a:sym typeface="Candar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528" y="3388566"/>
            <a:ext cx="6014944" cy="3275915"/>
          </a:xfrm>
          <a:prstGeom prst="rect">
            <a:avLst/>
          </a:prstGeom>
          <a:ln>
            <a:solidFill>
              <a:srgbClr val="FF0000"/>
            </a:solidFill>
          </a:ln>
        </p:spPr>
      </p:pic>
    </p:spTree>
    <p:extLst>
      <p:ext uri="{BB962C8B-B14F-4D97-AF65-F5344CB8AC3E}">
        <p14:creationId xmlns:p14="http://schemas.microsoft.com/office/powerpoint/2010/main" val="387341216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CD9B"/>
        </a:solidFill>
        <a:effectLst/>
      </p:bgPr>
    </p:bg>
    <p:spTree>
      <p:nvGrpSpPr>
        <p:cNvPr id="1" name="Shape 436"/>
        <p:cNvGrpSpPr/>
        <p:nvPr/>
      </p:nvGrpSpPr>
      <p:grpSpPr>
        <a:xfrm>
          <a:off x="0" y="0"/>
          <a:ext cx="0" cy="0"/>
          <a:chOff x="0" y="0"/>
          <a:chExt cx="0" cy="0"/>
        </a:xfrm>
      </p:grpSpPr>
      <p:sp>
        <p:nvSpPr>
          <p:cNvPr id="437" name="Google Shape;437;p47"/>
          <p:cNvSpPr txBox="1">
            <a:spLocks noGrp="1"/>
          </p:cNvSpPr>
          <p:nvPr>
            <p:ph type="title"/>
          </p:nvPr>
        </p:nvSpPr>
        <p:spPr>
          <a:xfrm>
            <a:off x="0" y="0"/>
            <a:ext cx="121920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83071"/>
              <a:buFont typeface="Candara"/>
              <a:buNone/>
            </a:pPr>
            <a:br>
              <a:rPr lang="en-US" b="1" dirty="0">
                <a:latin typeface="Candara"/>
                <a:ea typeface="Candara"/>
                <a:cs typeface="Candara"/>
                <a:sym typeface="Candara"/>
              </a:rPr>
            </a:br>
            <a:r>
              <a:rPr lang="en-US" b="1" dirty="0">
                <a:latin typeface="Candara"/>
                <a:ea typeface="Candara"/>
                <a:cs typeface="Candara"/>
                <a:sym typeface="Candara"/>
              </a:rPr>
              <a:t>QUESTION # 3</a:t>
            </a:r>
            <a:br>
              <a:rPr lang="en-US" b="1" dirty="0">
                <a:latin typeface="Candara"/>
                <a:ea typeface="Candara"/>
                <a:cs typeface="Candara"/>
                <a:sym typeface="Candara"/>
              </a:rPr>
            </a:br>
            <a:r>
              <a:rPr lang="en-US" b="1" dirty="0">
                <a:latin typeface="Candara"/>
                <a:ea typeface="Candara"/>
                <a:cs typeface="Candara"/>
                <a:sym typeface="Candara"/>
              </a:rPr>
              <a:t>FOOD AND DRINK</a:t>
            </a:r>
            <a:br>
              <a:rPr lang="en-US" sz="4000" b="1" dirty="0">
                <a:latin typeface="Candara"/>
                <a:ea typeface="Candara"/>
                <a:cs typeface="Candara"/>
                <a:sym typeface="Candara"/>
              </a:rPr>
            </a:br>
            <a:endParaRPr sz="4200" b="1" dirty="0">
              <a:latin typeface="Candara"/>
              <a:ea typeface="Candara"/>
              <a:cs typeface="Candara"/>
              <a:sym typeface="Candara"/>
            </a:endParaRPr>
          </a:p>
        </p:txBody>
      </p:sp>
      <p:sp>
        <p:nvSpPr>
          <p:cNvPr id="438" name="Google Shape;438;p47"/>
          <p:cNvSpPr txBox="1">
            <a:spLocks noGrp="1"/>
          </p:cNvSpPr>
          <p:nvPr>
            <p:ph type="body" idx="1"/>
          </p:nvPr>
        </p:nvSpPr>
        <p:spPr>
          <a:xfrm>
            <a:off x="0" y="1002956"/>
            <a:ext cx="12192000" cy="1039067"/>
          </a:xfrm>
          <a:prstGeom prst="rect">
            <a:avLst/>
          </a:prstGeom>
          <a:noFill/>
          <a:ln>
            <a:noFill/>
          </a:ln>
        </p:spPr>
        <p:txBody>
          <a:bodyPr spcFirstLastPara="1" wrap="square" lIns="91425" tIns="45700" rIns="91425" bIns="45700" anchor="t" anchorCtr="0">
            <a:noAutofit/>
          </a:bodyPr>
          <a:lstStyle/>
          <a:p>
            <a:pPr marL="0" indent="0" algn="ctr">
              <a:spcBef>
                <a:spcPts val="0"/>
              </a:spcBef>
              <a:buClr>
                <a:srgbClr val="C00000"/>
              </a:buClr>
              <a:buSzPts val="7000"/>
              <a:buNone/>
            </a:pPr>
            <a:r>
              <a:rPr lang="en-US" sz="8600" b="1" dirty="0">
                <a:solidFill>
                  <a:srgbClr val="C00000"/>
                </a:solidFill>
                <a:latin typeface="Candara"/>
                <a:sym typeface="Candara"/>
              </a:rPr>
              <a:t>IN TERMS OF COOKING, “BARDING” MEANS TO MOST COMMONLY WRAP MEAT WITH WHAT OTHER TYPE OF MEAT? </a:t>
            </a: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animEffect transition="in" filter="fade">
                                      <p:cBhvr>
                                        <p:cTn id="7" dur="1000"/>
                                        <p:tgtEl>
                                          <p:spTgt spid="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CD9B"/>
        </a:solidFill>
        <a:effectLst/>
      </p:bgPr>
    </p:bg>
    <p:spTree>
      <p:nvGrpSpPr>
        <p:cNvPr id="1" name="Shape 443"/>
        <p:cNvGrpSpPr/>
        <p:nvPr/>
      </p:nvGrpSpPr>
      <p:grpSpPr>
        <a:xfrm>
          <a:off x="0" y="0"/>
          <a:ext cx="0" cy="0"/>
          <a:chOff x="0" y="0"/>
          <a:chExt cx="0" cy="0"/>
        </a:xfrm>
      </p:grpSpPr>
      <p:sp>
        <p:nvSpPr>
          <p:cNvPr id="444" name="Google Shape;444;p48"/>
          <p:cNvSpPr txBox="1">
            <a:spLocks noGrp="1"/>
          </p:cNvSpPr>
          <p:nvPr>
            <p:ph type="title"/>
          </p:nvPr>
        </p:nvSpPr>
        <p:spPr>
          <a:xfrm>
            <a:off x="4551426" y="0"/>
            <a:ext cx="3089149"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ndara"/>
              <a:buNone/>
            </a:pPr>
            <a:r>
              <a:rPr lang="en-US" sz="4000" b="1" dirty="0">
                <a:latin typeface="Candara"/>
                <a:ea typeface="Candara"/>
                <a:cs typeface="Candara"/>
                <a:sym typeface="Candara"/>
              </a:rPr>
              <a:t>ANSWER # 3</a:t>
            </a:r>
            <a:endParaRPr dirty="0"/>
          </a:p>
        </p:txBody>
      </p:sp>
      <p:sp>
        <p:nvSpPr>
          <p:cNvPr id="445" name="Google Shape;445;p48"/>
          <p:cNvSpPr txBox="1"/>
          <p:nvPr/>
        </p:nvSpPr>
        <p:spPr>
          <a:xfrm>
            <a:off x="0" y="595644"/>
            <a:ext cx="121920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8000" b="1" dirty="0">
                <a:solidFill>
                  <a:srgbClr val="C00000"/>
                </a:solidFill>
                <a:latin typeface="Candara"/>
                <a:sym typeface="Candara"/>
              </a:rPr>
              <a:t>BACON</a:t>
            </a:r>
            <a:endParaRPr sz="2000" b="0" u="none" strike="noStrike" cap="none" dirty="0">
              <a:solidFill>
                <a:srgbClr val="002060"/>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705" y="1822953"/>
            <a:ext cx="9512591" cy="4781550"/>
          </a:xfrm>
          <a:prstGeom prst="rect">
            <a:avLst/>
          </a:prstGeom>
          <a:ln>
            <a:solidFill>
              <a:srgbClr val="000000"/>
            </a:solid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 calcmode="lin" valueType="num">
                                      <p:cBhvr additive="base">
                                        <p:cTn id="7" dur="500"/>
                                        <p:tgtEl>
                                          <p:spTgt spid="44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15"/>
        <p:cNvGrpSpPr/>
        <p:nvPr/>
      </p:nvGrpSpPr>
      <p:grpSpPr>
        <a:xfrm>
          <a:off x="0" y="0"/>
          <a:ext cx="0" cy="0"/>
          <a:chOff x="0" y="0"/>
          <a:chExt cx="0" cy="0"/>
        </a:xfrm>
      </p:grpSpPr>
      <p:sp>
        <p:nvSpPr>
          <p:cNvPr id="216" name="Google Shape;216;p69"/>
          <p:cNvSpPr txBox="1">
            <a:spLocks noGrp="1"/>
          </p:cNvSpPr>
          <p:nvPr>
            <p:ph type="title"/>
          </p:nvPr>
        </p:nvSpPr>
        <p:spPr>
          <a:xfrm>
            <a:off x="8313" y="806061"/>
            <a:ext cx="12183687"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ndara"/>
              <a:buNone/>
            </a:pPr>
            <a:br>
              <a:rPr lang="en-US" sz="2800" b="1" dirty="0">
                <a:latin typeface="Candara"/>
                <a:ea typeface="Candara"/>
                <a:cs typeface="Candara"/>
                <a:sym typeface="Candara"/>
              </a:rPr>
            </a:br>
            <a:r>
              <a:rPr lang="en-US" b="1" dirty="0">
                <a:solidFill>
                  <a:srgbClr val="FF0000"/>
                </a:solidFill>
                <a:latin typeface="Candara"/>
                <a:ea typeface="Candara"/>
                <a:cs typeface="Candara"/>
                <a:sym typeface="Candara"/>
              </a:rPr>
              <a:t>QUESTION # 4</a:t>
            </a:r>
            <a:br>
              <a:rPr lang="en-US" b="1" dirty="0">
                <a:solidFill>
                  <a:srgbClr val="FF0000"/>
                </a:solidFill>
                <a:latin typeface="Candara"/>
                <a:ea typeface="Candara"/>
                <a:cs typeface="Candara"/>
                <a:sym typeface="Candara"/>
              </a:rPr>
            </a:br>
            <a:r>
              <a:rPr lang="en-US" b="1" dirty="0">
                <a:solidFill>
                  <a:srgbClr val="FF0000"/>
                </a:solidFill>
                <a:latin typeface="Candara"/>
                <a:ea typeface="Candara"/>
                <a:cs typeface="Candara"/>
                <a:sym typeface="Candara"/>
              </a:rPr>
              <a:t>THE MEDIA</a:t>
            </a:r>
            <a:br>
              <a:rPr lang="en-US" b="1" dirty="0">
                <a:solidFill>
                  <a:srgbClr val="FF0000"/>
                </a:solidFill>
                <a:latin typeface="Candara"/>
                <a:ea typeface="Candara"/>
                <a:cs typeface="Candara"/>
                <a:sym typeface="Candara"/>
              </a:rPr>
            </a:br>
            <a:r>
              <a:rPr lang="en-US" sz="4000" b="1" dirty="0">
                <a:solidFill>
                  <a:srgbClr val="FF0000"/>
                </a:solidFill>
                <a:latin typeface="Candara"/>
                <a:ea typeface="Candara"/>
                <a:cs typeface="Candara"/>
                <a:sym typeface="Candara"/>
              </a:rPr>
              <a:t>3 - PART</a:t>
            </a:r>
            <a:br>
              <a:rPr lang="en-US" sz="2700" b="1" dirty="0">
                <a:solidFill>
                  <a:srgbClr val="FF0000"/>
                </a:solidFill>
                <a:latin typeface="Candara"/>
                <a:ea typeface="Candara"/>
                <a:cs typeface="Candara"/>
                <a:sym typeface="Candara"/>
              </a:rPr>
            </a:br>
            <a:br>
              <a:rPr lang="en-US" b="1" dirty="0">
                <a:solidFill>
                  <a:srgbClr val="FF0000"/>
                </a:solidFill>
                <a:latin typeface="Candara"/>
                <a:ea typeface="Candara"/>
                <a:cs typeface="Candara"/>
                <a:sym typeface="Candara"/>
              </a:rPr>
            </a:br>
            <a:br>
              <a:rPr lang="en-US" sz="3200" b="1" dirty="0">
                <a:solidFill>
                  <a:srgbClr val="FF0000"/>
                </a:solidFill>
                <a:latin typeface="Candara"/>
                <a:ea typeface="Candara"/>
                <a:cs typeface="Candara"/>
                <a:sym typeface="Candara"/>
              </a:rPr>
            </a:br>
            <a:endParaRPr sz="3200" b="1" dirty="0">
              <a:solidFill>
                <a:srgbClr val="FF0000"/>
              </a:solidFill>
              <a:latin typeface="Candara"/>
              <a:ea typeface="Candara"/>
              <a:cs typeface="Candara"/>
              <a:sym typeface="Candara"/>
            </a:endParaRPr>
          </a:p>
        </p:txBody>
      </p:sp>
      <p:sp>
        <p:nvSpPr>
          <p:cNvPr id="217" name="Google Shape;217;p69"/>
          <p:cNvSpPr txBox="1"/>
          <p:nvPr/>
        </p:nvSpPr>
        <p:spPr>
          <a:xfrm>
            <a:off x="215404" y="1301361"/>
            <a:ext cx="11761192" cy="5632271"/>
          </a:xfrm>
          <a:prstGeom prst="rect">
            <a:avLst/>
          </a:prstGeom>
          <a:noFill/>
          <a:ln>
            <a:noFill/>
          </a:ln>
        </p:spPr>
        <p:txBody>
          <a:bodyPr spcFirstLastPara="1" wrap="square" lIns="91425" tIns="45700" rIns="91425" bIns="45700" anchor="t" anchorCtr="0">
            <a:spAutoFit/>
          </a:bodyPr>
          <a:lstStyle/>
          <a:p>
            <a:pPr lvl="0" algn="ctr">
              <a:buSzPts val="5400"/>
            </a:pPr>
            <a:r>
              <a:rPr lang="en-US" sz="6000" b="1" dirty="0">
                <a:solidFill>
                  <a:srgbClr val="FFC000"/>
                </a:solidFill>
                <a:latin typeface="Candara" panose="020E0502030303020204" pitchFamily="34" charset="0"/>
                <a:ea typeface="Candara"/>
                <a:cs typeface="Candara"/>
                <a:sym typeface="Candara"/>
              </a:rPr>
              <a:t>COINED “THE BIG THREE,” WHICH THREE MEN ANCHORED THE NIGHTLY NEWS BROADCAST ON EACH OF THE THREE MAJOR NETWORKS FROM THE EARLY 1980’s INTO THE 2000’s?</a:t>
            </a:r>
            <a:endParaRPr lang="en-US" sz="6000" b="1" i="1" dirty="0">
              <a:solidFill>
                <a:srgbClr val="FFC000"/>
              </a:solidFill>
              <a:latin typeface="Candara" panose="020E0502030303020204" pitchFamily="34" charset="0"/>
              <a:ea typeface="Candara"/>
              <a:cs typeface="Candara"/>
              <a:sym typeface="Candara"/>
            </a:endParaRPr>
          </a:p>
        </p:txBody>
      </p:sp>
    </p:spTree>
    <p:extLst>
      <p:ext uri="{BB962C8B-B14F-4D97-AF65-F5344CB8AC3E}">
        <p14:creationId xmlns:p14="http://schemas.microsoft.com/office/powerpoint/2010/main" val="1321441961"/>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500"/>
                                        <p:tgtEl>
                                          <p:spTgt spid="2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140406</TotalTime>
  <Words>1140</Words>
  <Application>Microsoft Office PowerPoint</Application>
  <PresentationFormat>Widescreen</PresentationFormat>
  <Paragraphs>201</Paragraphs>
  <Slides>54</Slides>
  <Notes>53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Candara</vt:lpstr>
      <vt:lpstr>Overlock</vt:lpstr>
      <vt:lpstr>Arial</vt:lpstr>
      <vt:lpstr>Calibri</vt:lpstr>
      <vt:lpstr>Caveat</vt:lpstr>
      <vt:lpstr>Broadway</vt:lpstr>
      <vt:lpstr>Office Theme</vt:lpstr>
      <vt:lpstr>PowerPoint Presentation</vt:lpstr>
      <vt:lpstr>PowerPoint Presentation</vt:lpstr>
      <vt:lpstr> QUESTION # 1 POLITICS</vt:lpstr>
      <vt:lpstr>PowerPoint Presentation</vt:lpstr>
      <vt:lpstr> QUESTION # 2 ENTERTAINMENT 2 - PART  </vt:lpstr>
      <vt:lpstr>ANSWER # 2</vt:lpstr>
      <vt:lpstr> QUESTION # 3 FOOD AND DRINK </vt:lpstr>
      <vt:lpstr>ANSWER # 3</vt:lpstr>
      <vt:lpstr> QUESTION # 4 THE MEDIA 3 - PART   </vt:lpstr>
      <vt:lpstr>ANSWER # 4</vt:lpstr>
      <vt:lpstr> QUESTION # 5 THE WORLD</vt:lpstr>
      <vt:lpstr>ANSWER # 5</vt:lpstr>
      <vt:lpstr>QUESTION # 6</vt:lpstr>
      <vt:lpstr>PowerPoint Presentation</vt:lpstr>
      <vt:lpstr>PowerPoint Presentation</vt:lpstr>
      <vt:lpstr>PowerPoint Presentation</vt:lpstr>
      <vt:lpstr>PowerPoint Presentation</vt:lpstr>
      <vt:lpstr>PowerPoint Presentation</vt:lpstr>
      <vt:lpstr>  QUESTION # 7 MAJOR LEAGUE BASEBALL   </vt:lpstr>
      <vt:lpstr> ANSWER # 7</vt:lpstr>
      <vt:lpstr> QUESTION # 8 TELEVISION 2 - PART   </vt:lpstr>
      <vt:lpstr>ANSWER # 8</vt:lpstr>
      <vt:lpstr> QUESTION # 9 IN THE NEWS  </vt:lpstr>
      <vt:lpstr>ANSWER # 9</vt:lpstr>
      <vt:lpstr>      </vt:lpstr>
      <vt:lpstr>PowerPoint Presentation</vt:lpstr>
      <vt:lpstr>halftime</vt:lpstr>
      <vt:lpstr> QUESTION # 11 THE BODY HUMAN</vt:lpstr>
      <vt:lpstr> ANSWER # 11</vt:lpstr>
      <vt:lpstr> QUESTION # 12 THE NATIONAL FOOTBALL LEAGUE 3 - PART   </vt:lpstr>
      <vt:lpstr>ANSWER # 12</vt:lpstr>
      <vt:lpstr> QUESTION # 13 MOVIES</vt:lpstr>
      <vt:lpstr> ANSWER # 13</vt:lpstr>
      <vt:lpstr> QUESTION # 14 AMERICA 2 - PART           </vt:lpstr>
      <vt:lpstr> ANSWER # 14     </vt:lpstr>
      <vt:lpstr> QUESTION # 15 THE WIZARDING WORLD</vt:lpstr>
      <vt:lpstr>ANSWER # 15</vt:lpstr>
      <vt:lpstr>QUESTION # 16</vt:lpstr>
      <vt:lpstr>PowerPoint Presentation</vt:lpstr>
      <vt:lpstr>PowerPoint Presentation</vt:lpstr>
      <vt:lpstr>PowerPoint Presentation</vt:lpstr>
      <vt:lpstr>PowerPoint Presentation</vt:lpstr>
      <vt:lpstr>PowerPoint Presentation</vt:lpstr>
      <vt:lpstr> QUESTION # 17 MUSIC </vt:lpstr>
      <vt:lpstr>ANSWER # 17</vt:lpstr>
      <vt:lpstr> QUESTION # 18 THE SPEED BUMP LIST AS MANY ANSWERS AS YOU FEEL ARE CORRECT. FOR EACH CORRECT ANSWER, YOU GET ONE POINT. HOWEVER FOR AN INCORRECT ANSWER, YOU GET ZERO POINTS FOR THE ENTIRE QUESTION    </vt:lpstr>
      <vt:lpstr>ANSWER # 18</vt:lpstr>
      <vt:lpstr>PowerPoint Presentation</vt:lpstr>
      <vt:lpstr> ANSWER # 19 </vt:lpstr>
      <vt:lpstr>  QUESTION # 20 VENUES WAGER UP TO 15 POINTS</vt:lpstr>
      <vt:lpstr>ANSWER # 20</vt:lpstr>
      <vt:lpstr>triviamaryland</vt:lpstr>
      <vt:lpstr> TIE BREAKER QUESTION </vt:lpstr>
      <vt:lpstr>TIE BREAKER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triviamaryland</dc:title>
  <dc:creator>Windows User</dc:creator>
  <cp:lastModifiedBy>kent hash</cp:lastModifiedBy>
  <cp:revision>2213</cp:revision>
  <dcterms:created xsi:type="dcterms:W3CDTF">2021-09-10T11:14:18Z</dcterms:created>
  <dcterms:modified xsi:type="dcterms:W3CDTF">2024-12-16T15:28:34Z</dcterms:modified>
</cp:coreProperties>
</file>