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7"/>
  </p:notesMasterIdLst>
  <p:sldIdLst>
    <p:sldId id="6418" r:id="rId2"/>
    <p:sldId id="6465" r:id="rId3"/>
    <p:sldId id="256" r:id="rId4"/>
    <p:sldId id="6368" r:id="rId5"/>
    <p:sldId id="6369" r:id="rId6"/>
    <p:sldId id="6216" r:id="rId7"/>
    <p:sldId id="6217" r:id="rId8"/>
    <p:sldId id="6264" r:id="rId9"/>
    <p:sldId id="6265" r:id="rId10"/>
    <p:sldId id="6359" r:id="rId11"/>
    <p:sldId id="6427" r:id="rId12"/>
    <p:sldId id="6235" r:id="rId13"/>
    <p:sldId id="6236" r:id="rId14"/>
    <p:sldId id="6338" r:id="rId15"/>
    <p:sldId id="6403" r:id="rId16"/>
    <p:sldId id="6458" r:id="rId17"/>
    <p:sldId id="6460" r:id="rId18"/>
    <p:sldId id="6461" r:id="rId19"/>
    <p:sldId id="6459" r:id="rId20"/>
    <p:sldId id="6285" r:id="rId21"/>
    <p:sldId id="6286" r:id="rId22"/>
    <p:sldId id="6412" r:id="rId23"/>
    <p:sldId id="6413" r:id="rId24"/>
    <p:sldId id="6351" r:id="rId25"/>
    <p:sldId id="6352" r:id="rId26"/>
    <p:sldId id="6439" r:id="rId27"/>
    <p:sldId id="6454" r:id="rId28"/>
    <p:sldId id="6419" r:id="rId29"/>
    <p:sldId id="6414" r:id="rId30"/>
    <p:sldId id="6415" r:id="rId31"/>
    <p:sldId id="6271" r:id="rId32"/>
    <p:sldId id="6272" r:id="rId33"/>
    <p:sldId id="6319" r:id="rId34"/>
    <p:sldId id="6320" r:id="rId35"/>
    <p:sldId id="6212" r:id="rId36"/>
    <p:sldId id="6428" r:id="rId37"/>
    <p:sldId id="6370" r:id="rId38"/>
    <p:sldId id="6371" r:id="rId39"/>
    <p:sldId id="6344" r:id="rId40"/>
    <p:sldId id="6410" r:id="rId41"/>
    <p:sldId id="6447" r:id="rId42"/>
    <p:sldId id="6462" r:id="rId43"/>
    <p:sldId id="6463" r:id="rId44"/>
    <p:sldId id="6464" r:id="rId45"/>
    <p:sldId id="6218" r:id="rId46"/>
    <p:sldId id="6219" r:id="rId47"/>
    <p:sldId id="6445" r:id="rId48"/>
    <p:sldId id="6446" r:id="rId49"/>
    <p:sldId id="6361" r:id="rId50"/>
    <p:sldId id="6373" r:id="rId51"/>
    <p:sldId id="6353" r:id="rId52"/>
    <p:sldId id="6354" r:id="rId53"/>
    <p:sldId id="6420" r:id="rId54"/>
    <p:sldId id="6398" r:id="rId55"/>
    <p:sldId id="6399" r:id="rId56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er, Brad M." initials="GBM" lastIdx="1" clrIdx="0">
    <p:extLst>
      <p:ext uri="{19B8F6BF-5375-455C-9EA6-DF929625EA0E}">
        <p15:presenceInfo xmlns:p15="http://schemas.microsoft.com/office/powerpoint/2012/main" userId="S::Brad.M.Glazer@ssa.gov::e4ad4fab-a363-49d6-ac6f-b47f61bbd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CFC8E"/>
    <a:srgbClr val="1A4E34"/>
    <a:srgbClr val="006600"/>
    <a:srgbClr val="003366"/>
    <a:srgbClr val="000000"/>
    <a:srgbClr val="E5C471"/>
    <a:srgbClr val="FF5757"/>
    <a:srgbClr val="00FA00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0" autoAdjust="0"/>
    <p:restoredTop sz="95226" autoAdjust="0"/>
  </p:normalViewPr>
  <p:slideViewPr>
    <p:cSldViewPr>
      <p:cViewPr varScale="1">
        <p:scale>
          <a:sx n="69" d="100"/>
          <a:sy n="69" d="100"/>
        </p:scale>
        <p:origin x="17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60252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07171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189106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660176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51173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1ADCA-6495-447F-B72B-2693E5E1AE59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6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DD13E-66E6-4A31-8929-B178A7F3BFC1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73983-91F3-4580-9CA9-94579D234E9D}" type="slidenum">
              <a:rPr lang="en-US" altLang="en-US" b="0"/>
              <a:pPr eaLnBrk="1" hangingPunct="1"/>
              <a:t>22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55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6505B-C4CB-4A6C-BD6B-A15F7C7771E6}" type="slidenum">
              <a:rPr lang="en-US" altLang="en-US" b="0"/>
              <a:pPr eaLnBrk="1" hangingPunct="1"/>
              <a:t>23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4949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240262-2532-49F3-BA71-B4CF1D507A2F}" type="slidenum">
              <a:rPr lang="en-US" altLang="en-US" b="0"/>
              <a:pPr eaLnBrk="1" hangingPunct="1"/>
              <a:t>24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229285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47B6A-91D9-403F-8C89-85448AFA2421}" type="slidenum">
              <a:rPr lang="en-US" altLang="en-US" b="0"/>
              <a:pPr eaLnBrk="1" hangingPunct="1"/>
              <a:t>25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70698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3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BAC14-66EF-4BD9-BC45-164459A19B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4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5C47E-722F-4739-B08B-FF9906E7572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4DA11-077C-4D69-9104-B737D698622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6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3A39D-BC88-4DB4-BD6C-F125BD440DA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0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48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8CFA-F268-49BD-B219-5F11181A33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01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942C-CA18-4189-9B8A-98DD8DE19B6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45174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04531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6155960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36809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8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982417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02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0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0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5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C64D47-85CB-4B8A-9943-46EAF7C5A715}" type="slidenum">
              <a:rPr lang="en-US" altLang="en-US" b="0"/>
              <a:pPr eaLnBrk="1" hangingPunct="1"/>
              <a:t>51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81598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B1B63-9EC3-4906-9AFC-C153847DB520}" type="slidenum">
              <a:rPr lang="en-US" altLang="en-US" b="0"/>
              <a:pPr eaLnBrk="1" hangingPunct="1"/>
              <a:t>52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04214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4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C2CA6-546E-411B-9759-C5236E0032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9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8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B7132-3F34-4FF7-A925-10CD48B553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1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BF21B8-6157-47F6-92F4-DDB44D957995}" type="slidenum">
              <a:rPr lang="en-US" altLang="en-US" b="0"/>
              <a:pPr eaLnBrk="1" hangingPunct="1"/>
              <a:t>10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24376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5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2DF7350-A1C6-4C2D-A9CA-A33571980DAE}"/>
              </a:ext>
            </a:extLst>
          </p:cNvPr>
          <p:cNvSpPr txBox="1"/>
          <p:nvPr/>
        </p:nvSpPr>
        <p:spPr>
          <a:xfrm>
            <a:off x="2590800" y="2209800"/>
            <a:ext cx="39624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900" dirty="0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TRIVIAMARYLAND</a:t>
            </a:r>
          </a:p>
          <a:p>
            <a:pPr algn="ctr"/>
            <a:r>
              <a:rPr lang="en-US" sz="2900" dirty="0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WORLD SERIES</a:t>
            </a:r>
            <a:endParaRPr lang="en-US" sz="2900" dirty="0">
              <a:ln>
                <a:solidFill>
                  <a:srgbClr val="FFFF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" y="546893"/>
            <a:ext cx="9144000" cy="1284287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4</a:t>
            </a:r>
            <a:b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WORLD GEOGRAPHY</a:t>
            </a:r>
            <a:b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2-PARTER</a:t>
            </a:r>
            <a:b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endParaRPr lang="en-US" altLang="en-US" sz="4000" dirty="0">
              <a:solidFill>
                <a:schemeClr val="accent5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382000" cy="4144963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5400" dirty="0">
              <a:solidFill>
                <a:schemeClr val="bg1"/>
              </a:solidFill>
            </a:endParaRPr>
          </a:p>
          <a:p>
            <a:pPr algn="ctr"/>
            <a:endParaRPr lang="en-US" alt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4311" y="1740686"/>
            <a:ext cx="8715377" cy="41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400" b="1" dirty="0">
                <a:solidFill>
                  <a:srgbClr val="FFFF00"/>
                </a:solidFill>
              </a:rPr>
              <a:t>OF THE WORLD’S TEN LARGEST ISLANDS BY AREA, WHICH TWO HAVE TERRITORY IN MORE THAN ONE COUNTRY?</a:t>
            </a:r>
          </a:p>
        </p:txBody>
      </p:sp>
    </p:spTree>
    <p:extLst>
      <p:ext uri="{BB962C8B-B14F-4D97-AF65-F5344CB8AC3E}">
        <p14:creationId xmlns:p14="http://schemas.microsoft.com/office/powerpoint/2010/main" val="3056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charset="0"/>
              </a:rPr>
              <a:t>ANSWER # 4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1500" y="1418789"/>
            <a:ext cx="4148706" cy="132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B2645-135A-4901-B81A-8F2779752D50}"/>
              </a:ext>
            </a:extLst>
          </p:cNvPr>
          <p:cNvSpPr txBox="1"/>
          <p:nvPr/>
        </p:nvSpPr>
        <p:spPr>
          <a:xfrm>
            <a:off x="228600" y="609600"/>
            <a:ext cx="8823787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9600" b="1" dirty="0">
                <a:solidFill>
                  <a:srgbClr val="FFFF00"/>
                </a:solidFill>
                <a:latin typeface="+mn-lt"/>
              </a:rPr>
              <a:t>NEW GUINEA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9600" dirty="0">
                <a:solidFill>
                  <a:srgbClr val="FFFF00"/>
                </a:solidFill>
                <a:latin typeface="+mn-lt"/>
              </a:rPr>
              <a:t>BORNEO</a:t>
            </a:r>
            <a:endParaRPr lang="en-US" altLang="en-US" sz="96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098" name="Picture 2" descr="Papua New Guinea: Treasure IslandsDestinAsian | DestinAsian">
            <a:extLst>
              <a:ext uri="{FF2B5EF4-FFF2-40B4-BE49-F238E27FC236}">
                <a16:creationId xmlns:a16="http://schemas.microsoft.com/office/drawing/2014/main" id="{CE91F712-0EE1-42F1-8AEF-88F7AD41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4" y="3949088"/>
            <a:ext cx="4085476" cy="2697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rneo is an island not a country">
            <a:extLst>
              <a:ext uri="{FF2B5EF4-FFF2-40B4-BE49-F238E27FC236}">
                <a16:creationId xmlns:a16="http://schemas.microsoft.com/office/drawing/2014/main" id="{CEDAA542-28AA-4413-BE7C-416C3ED71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49088"/>
            <a:ext cx="4085476" cy="2723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036637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ART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1450" y="1219200"/>
            <a:ext cx="440055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500" b="1" dirty="0">
                <a:solidFill>
                  <a:schemeClr val="accent2">
                    <a:lumMod val="50000"/>
                  </a:schemeClr>
                </a:solidFill>
              </a:rPr>
              <a:t>THE SUBJECT OF THIS PAINTING BY FRANS HALS IS NOT DOING WHAT ACTION THAT IS PART OF THE TITLE OF THIS WORK?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221248-2A5B-42ED-93F1-6501B2D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73" y="1447800"/>
            <a:ext cx="418950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2" y="152400"/>
            <a:ext cx="9144000" cy="5333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C93A1-3252-470F-8758-BF3658211EE1}"/>
              </a:ext>
            </a:extLst>
          </p:cNvPr>
          <p:cNvSpPr txBox="1"/>
          <p:nvPr/>
        </p:nvSpPr>
        <p:spPr>
          <a:xfrm>
            <a:off x="180975" y="533400"/>
            <a:ext cx="878205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27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LAUGHING</a:t>
            </a:r>
            <a:br>
              <a:rPr lang="en-US" altLang="en-US" sz="10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(THE LAUGHING CAVALIER)</a:t>
            </a:r>
            <a:endParaRPr lang="en-US" sz="10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B4448A-EE86-40D1-A009-FDB82294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10775"/>
            <a:ext cx="2785800" cy="33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470025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0104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NAME THE </a:t>
            </a:r>
            <a:b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INVENTORS</a:t>
            </a:r>
          </a:p>
        </p:txBody>
      </p:sp>
      <p:pic>
        <p:nvPicPr>
          <p:cNvPr id="11" name="Picture 2" descr="873 Stick Dynamite Stock Photos, Pictures &amp; Royalty-Free Images - iStock">
            <a:extLst>
              <a:ext uri="{FF2B5EF4-FFF2-40B4-BE49-F238E27FC236}">
                <a16:creationId xmlns:a16="http://schemas.microsoft.com/office/drawing/2014/main" id="{45C803A9-154F-416E-9B31-4B99D938C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276" y="1295400"/>
            <a:ext cx="878744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intage Phonograph With Retro Wooden Finish Stereo 2-speed Turntable With  Built-in Speakers, Record Player, F - Figurines &amp; Miniatures - AliExpress">
            <a:extLst>
              <a:ext uri="{FF2B5EF4-FFF2-40B4-BE49-F238E27FC236}">
                <a16:creationId xmlns:a16="http://schemas.microsoft.com/office/drawing/2014/main" id="{E950466F-B737-4A90-A33F-EE5B87C9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ca Cola Classic Soda 12 Oz Case Of 24 Cans - Office Depot">
            <a:extLst>
              <a:ext uri="{FF2B5EF4-FFF2-40B4-BE49-F238E27FC236}">
                <a16:creationId xmlns:a16="http://schemas.microsoft.com/office/drawing/2014/main" id="{0486CCAB-BEE1-4EA4-9EA3-29B83506F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7450" y="45457"/>
            <a:ext cx="3943350" cy="67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rcury thermometer on white Royalty Free Vector Image">
            <a:extLst>
              <a:ext uri="{FF2B5EF4-FFF2-40B4-BE49-F238E27FC236}">
                <a16:creationId xmlns:a16="http://schemas.microsoft.com/office/drawing/2014/main" id="{63E352BE-8CB7-489D-A78B-59592B22D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873" y="1040907"/>
            <a:ext cx="87915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ntermediate Tenor Saxophone TS-400 – Jean Paul USA">
            <a:extLst>
              <a:ext uri="{FF2B5EF4-FFF2-40B4-BE49-F238E27FC236}">
                <a16:creationId xmlns:a16="http://schemas.microsoft.com/office/drawing/2014/main" id="{55CFD7C1-C039-49CA-B29E-49332EE30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8095" y="158020"/>
            <a:ext cx="3213989" cy="6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9" y="81065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latin typeface="+mn-lt"/>
                <a:cs typeface="Arial" pitchFamily="34" charset="0"/>
              </a:rPr>
              <a:t>ANSWER #6</a:t>
            </a:r>
          </a:p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1585A5-FCA2-4E66-A95B-168E926F27F4}"/>
              </a:ext>
            </a:extLst>
          </p:cNvPr>
          <p:cNvSpPr txBox="1"/>
          <p:nvPr/>
        </p:nvSpPr>
        <p:spPr>
          <a:xfrm>
            <a:off x="226118" y="517777"/>
            <a:ext cx="868804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ALFRED NOBEL</a:t>
            </a:r>
            <a:br>
              <a:rPr lang="en-US" sz="115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DYNAMITE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2" name="Picture 4" descr="873 Stick Dynamite Stock Photos, Pictures &amp; Royalty-Free Images - iStock">
            <a:extLst>
              <a:ext uri="{FF2B5EF4-FFF2-40B4-BE49-F238E27FC236}">
                <a16:creationId xmlns:a16="http://schemas.microsoft.com/office/drawing/2014/main" id="{796B4D3B-F352-4571-B5AD-BAAE4724B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2575096"/>
            <a:ext cx="8127589" cy="405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6829" y="918517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THOMAS EDISON</a:t>
            </a:r>
            <a:br>
              <a:rPr lang="en-US" sz="8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PHONOGRAPH</a:t>
            </a:r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122" name="Picture 2" descr="Vintage Phonograph With Retro Wooden Finish Stereo 2-speed Turntable With  Built-in Speakers, Record Player, F - Figurines &amp; Miniatures - AliExpress">
            <a:extLst>
              <a:ext uri="{FF2B5EF4-FFF2-40B4-BE49-F238E27FC236}">
                <a16:creationId xmlns:a16="http://schemas.microsoft.com/office/drawing/2014/main" id="{F62296EB-0A27-4997-A00F-FF21F982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99526"/>
            <a:ext cx="4578700" cy="45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7714" y="847992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JOHN PEMBERTON</a:t>
            </a:r>
            <a:br>
              <a:rPr lang="en-US" sz="80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COCA-COLA</a:t>
            </a:r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48" name="Picture 4" descr="Coca Cola Classic Soda 12 Oz Case Of 24 Cans - Office Depot">
            <a:extLst>
              <a:ext uri="{FF2B5EF4-FFF2-40B4-BE49-F238E27FC236}">
                <a16:creationId xmlns:a16="http://schemas.microsoft.com/office/drawing/2014/main" id="{70121784-691D-42A7-A22C-B329CE7F9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1777803"/>
            <a:ext cx="2895600" cy="52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6957" y="785559"/>
            <a:ext cx="885008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75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DANIEL FAHRENHEIT</a:t>
            </a:r>
            <a:br>
              <a:rPr lang="en-US" sz="7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MERCURY THERMOMETER</a:t>
            </a:r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170" name="Picture 2" descr="Mercury thermometer on white Royalty Free Vector Image">
            <a:extLst>
              <a:ext uri="{FF2B5EF4-FFF2-40B4-BE49-F238E27FC236}">
                <a16:creationId xmlns:a16="http://schemas.microsoft.com/office/drawing/2014/main" id="{F7AA3963-3177-4D95-96A4-E3766173E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944595"/>
            <a:ext cx="8229600" cy="45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600200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895109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ADOLPHE SAX</a:t>
            </a:r>
            <a:br>
              <a:rPr lang="en-US" sz="80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SAXOPHONE</a:t>
            </a:r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196" name="Picture 4" descr="Intermediate Tenor Saxophone TS-400 – Jean Paul USA">
            <a:extLst>
              <a:ext uri="{FF2B5EF4-FFF2-40B4-BE49-F238E27FC236}">
                <a16:creationId xmlns:a16="http://schemas.microsoft.com/office/drawing/2014/main" id="{E81D48BD-9224-4062-A389-1633ACF86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7100" y="2044066"/>
            <a:ext cx="2209800" cy="47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8FDA2-6533-463B-8F2E-063CFE387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6700"/>
            <a:ext cx="4191000" cy="6324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69¢ WING NIGHT</a:t>
            </a:r>
          </a:p>
          <a:p>
            <a:r>
              <a:rPr lang="en-US" b="1" dirty="0">
                <a:solidFill>
                  <a:srgbClr val="FFFF00"/>
                </a:solidFill>
              </a:rPr>
              <a:t>KISS ME, I’M VAXXED</a:t>
            </a:r>
          </a:p>
          <a:p>
            <a:r>
              <a:rPr lang="en-US" b="1" dirty="0">
                <a:solidFill>
                  <a:schemeClr val="bg1"/>
                </a:solidFill>
              </a:rPr>
              <a:t>MASTER DEBATORS</a:t>
            </a:r>
          </a:p>
          <a:p>
            <a:r>
              <a:rPr lang="en-US" b="1" dirty="0">
                <a:solidFill>
                  <a:srgbClr val="FFFF00"/>
                </a:solidFill>
              </a:rPr>
              <a:t>REBEL ALLIANCE</a:t>
            </a:r>
          </a:p>
          <a:p>
            <a:r>
              <a:rPr lang="en-US" b="1" dirty="0">
                <a:solidFill>
                  <a:schemeClr val="bg1"/>
                </a:solidFill>
              </a:rPr>
              <a:t>ESTROGENIUS</a:t>
            </a:r>
          </a:p>
          <a:p>
            <a:r>
              <a:rPr lang="en-US" b="1" dirty="0">
                <a:solidFill>
                  <a:srgbClr val="FFFF00"/>
                </a:solidFill>
              </a:rPr>
              <a:t>PANTS PEERS</a:t>
            </a:r>
          </a:p>
          <a:p>
            <a:r>
              <a:rPr lang="en-US" b="1" dirty="0">
                <a:solidFill>
                  <a:schemeClr val="bg1"/>
                </a:solidFill>
              </a:rPr>
              <a:t>MARKSMEN</a:t>
            </a:r>
          </a:p>
          <a:p>
            <a:r>
              <a:rPr lang="en-US" b="1" dirty="0">
                <a:solidFill>
                  <a:srgbClr val="FFFF00"/>
                </a:solidFill>
              </a:rPr>
              <a:t>FEAR THE CRAB</a:t>
            </a:r>
          </a:p>
          <a:p>
            <a:r>
              <a:rPr lang="en-US" b="1" dirty="0">
                <a:solidFill>
                  <a:schemeClr val="bg1"/>
                </a:solidFill>
              </a:rPr>
              <a:t>INANIMATE CARBON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RED</a:t>
            </a:r>
          </a:p>
          <a:p>
            <a:r>
              <a:rPr lang="en-US" b="1" dirty="0">
                <a:solidFill>
                  <a:srgbClr val="FFFF00"/>
                </a:solidFill>
              </a:rPr>
              <a:t>MOIST TOWELETTES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F2CAFB-C2FE-41D4-A17F-B44EBE307A02}"/>
              </a:ext>
            </a:extLst>
          </p:cNvPr>
          <p:cNvSpPr txBox="1">
            <a:spLocks/>
          </p:cNvSpPr>
          <p:nvPr/>
        </p:nvSpPr>
        <p:spPr bwMode="auto">
          <a:xfrm>
            <a:off x="4419600" y="266700"/>
            <a:ext cx="449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FFFF00"/>
                </a:solidFill>
              </a:rPr>
              <a:t>PETE SAMPRAS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JUNE BUGS</a:t>
            </a:r>
          </a:p>
          <a:p>
            <a:pPr algn="r"/>
            <a:r>
              <a:rPr lang="en-US" dirty="0">
                <a:solidFill>
                  <a:srgbClr val="FFFF00"/>
                </a:solidFill>
              </a:rPr>
              <a:t>SENIOR MOMENTS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UNDERDAWGZ</a:t>
            </a:r>
          </a:p>
          <a:p>
            <a:pPr algn="r"/>
            <a:r>
              <a:rPr lang="en-US" dirty="0">
                <a:solidFill>
                  <a:srgbClr val="FFFF00"/>
                </a:solidFill>
              </a:rPr>
              <a:t>SMOKEY &amp; SISSY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M AS IN MANCY</a:t>
            </a:r>
          </a:p>
          <a:p>
            <a:pPr algn="r"/>
            <a:r>
              <a:rPr lang="en-US" dirty="0">
                <a:solidFill>
                  <a:srgbClr val="FFFF00"/>
                </a:solidFill>
              </a:rPr>
              <a:t>ALL OR NOTHING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JOPPATOWNE CHRISTIAN CHURCH FIGHTING COMMUNION WAFERS</a:t>
            </a:r>
          </a:p>
        </p:txBody>
      </p:sp>
    </p:spTree>
    <p:extLst>
      <p:ext uri="{BB962C8B-B14F-4D97-AF65-F5344CB8AC3E}">
        <p14:creationId xmlns:p14="http://schemas.microsoft.com/office/powerpoint/2010/main" val="218156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838200"/>
          </a:xfrm>
        </p:spPr>
        <p:txBody>
          <a:bodyPr/>
          <a:lstStyle/>
          <a:p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QUESTION # 7</a:t>
            </a:r>
            <a:b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FOREIGN WORDS &amp; PHRASES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endParaRPr lang="en-US" sz="4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1975" y="1295400"/>
            <a:ext cx="802005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7100" b="1" dirty="0">
                <a:solidFill>
                  <a:schemeClr val="tx2">
                    <a:lumMod val="50000"/>
                  </a:schemeClr>
                </a:solidFill>
              </a:rPr>
              <a:t>IN LATIN, IF SOMETHING IS HAPPENING “JANUIS CLAUSIS”, WHERE IS IT HAPPENING?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457057" cy="762000"/>
          </a:xfrm>
        </p:spPr>
        <p:txBody>
          <a:bodyPr/>
          <a:lstStyle/>
          <a:p>
            <a:br>
              <a:rPr lang="en-US" sz="4200" b="1" dirty="0">
                <a:solidFill>
                  <a:srgbClr val="FF0000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ANSWER #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FB745-39A1-4F74-A295-389C14D1501E}"/>
              </a:ext>
            </a:extLst>
          </p:cNvPr>
          <p:cNvSpPr txBox="1"/>
          <p:nvPr/>
        </p:nvSpPr>
        <p:spPr>
          <a:xfrm>
            <a:off x="304800" y="724525"/>
            <a:ext cx="85528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n w="38100">
                  <a:noFill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BEHIND CLOSED DOORS</a:t>
            </a:r>
          </a:p>
        </p:txBody>
      </p:sp>
      <p:pic>
        <p:nvPicPr>
          <p:cNvPr id="9218" name="Picture 2" descr="2,924 Closing Door Stock Videos and Royalty-Free Footage - iStock">
            <a:extLst>
              <a:ext uri="{FF2B5EF4-FFF2-40B4-BE49-F238E27FC236}">
                <a16:creationId xmlns:a16="http://schemas.microsoft.com/office/drawing/2014/main" id="{7150968E-B023-46D0-90B9-97B79119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418667" cy="3048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8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382000" cy="838200"/>
          </a:xfrm>
        </p:spPr>
        <p:txBody>
          <a:bodyPr/>
          <a:lstStyle/>
          <a:p>
            <a:pPr>
              <a:defRPr/>
            </a:pPr>
            <a:b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3600" b="1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BOOKS &amp; AUTHORS</a:t>
            </a:r>
            <a:br>
              <a:rPr lang="en-US" sz="3600" b="1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4-PARTER</a:t>
            </a:r>
            <a:endParaRPr lang="en-US" sz="32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28600" y="1752600"/>
            <a:ext cx="8686800" cy="437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6400" b="1" dirty="0">
                <a:solidFill>
                  <a:schemeClr val="accent2">
                    <a:lumMod val="50000"/>
                  </a:schemeClr>
                </a:solidFill>
                <a:sym typeface="Calibri" panose="020F0502020204030204" pitchFamily="34" charset="0"/>
              </a:rPr>
              <a:t>WHAT FOUR NOVELS WRITTEN BY STEPHEN KING IN THE 1990s FEATURE A CHARACTER’S NAME IN THE TITLE?</a:t>
            </a:r>
            <a:br>
              <a:rPr lang="en-US" altLang="en-US" sz="3700" b="1" dirty="0">
                <a:solidFill>
                  <a:schemeClr val="accent2">
                    <a:lumMod val="75000"/>
                  </a:schemeClr>
                </a:solidFill>
                <a:sym typeface="Calibri" panose="020F0502020204030204" pitchFamily="34" charset="0"/>
              </a:rPr>
            </a:br>
            <a:endParaRPr lang="en-US" altLang="en-US" sz="4400" b="1" dirty="0">
              <a:solidFill>
                <a:srgbClr val="1A4E34"/>
              </a:solidFill>
              <a:sym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400" b="1" dirty="0">
              <a:solidFill>
                <a:srgbClr val="1A4E34"/>
              </a:solidFill>
              <a:sym typeface="Calibri" panose="020F0502020204030204" pitchFamily="34" charset="0"/>
            </a:endParaRPr>
          </a:p>
          <a:p>
            <a:pPr algn="ctr"/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156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FC8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43400" y="-6658"/>
            <a:ext cx="43011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ANSWER #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A92D7-D456-4826-83A7-B53499B81E28}"/>
              </a:ext>
            </a:extLst>
          </p:cNvPr>
          <p:cNvSpPr txBox="1"/>
          <p:nvPr/>
        </p:nvSpPr>
        <p:spPr>
          <a:xfrm>
            <a:off x="609600" y="659907"/>
            <a:ext cx="7792652" cy="697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GERALD’S GAME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rgbClr val="336600"/>
                </a:solidFill>
                <a:latin typeface="+mn-lt"/>
              </a:rPr>
              <a:t>DOLORES CLAIBORNE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ROSE MADDER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rgbClr val="336600"/>
                </a:solidFill>
                <a:latin typeface="+mn-lt"/>
              </a:rPr>
              <a:t>THE GIRL WHO LOVED TOM GORDON</a:t>
            </a:r>
            <a:br>
              <a:rPr lang="en-US" sz="8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b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4729" y="25400"/>
            <a:ext cx="8229600" cy="7366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QUESTION # 9</a:t>
            </a:r>
            <a:br>
              <a:rPr lang="en-US" altLang="en-US" sz="4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IN THE NEWS</a:t>
            </a:r>
            <a:b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14" y="1371600"/>
            <a:ext cx="8412571" cy="39925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</a:rPr>
              <a:t>THE SENATE RACE IN GEORGIA WILL BE DECIDED BY A RUNOFF NEXT MONTH AS WHICH LIBERTARIAN CANDIDATE PREVENTED THE OTHER CANDIDATES FROM GETTING THE NECESSARY 50% OF THE VOTE NEEDED TO WIN?</a:t>
            </a:r>
          </a:p>
        </p:txBody>
      </p:sp>
    </p:spTree>
    <p:extLst>
      <p:ext uri="{BB962C8B-B14F-4D97-AF65-F5344CB8AC3E}">
        <p14:creationId xmlns:p14="http://schemas.microsoft.com/office/powerpoint/2010/main" val="42850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0016" y="734567"/>
            <a:ext cx="83439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5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733425"/>
          </a:xfrm>
        </p:spPr>
        <p:txBody>
          <a:bodyPr/>
          <a:lstStyle/>
          <a:p>
            <a:r>
              <a:rPr lang="en-US" altLang="en-US" sz="4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ANSWER #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09BD7-E0EB-41CE-963A-E9A16477E9F3}"/>
              </a:ext>
            </a:extLst>
          </p:cNvPr>
          <p:cNvSpPr txBox="1"/>
          <p:nvPr/>
        </p:nvSpPr>
        <p:spPr>
          <a:xfrm>
            <a:off x="134274" y="734567"/>
            <a:ext cx="885732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CHASE OLIVER</a:t>
            </a:r>
          </a:p>
        </p:txBody>
      </p:sp>
      <p:pic>
        <p:nvPicPr>
          <p:cNvPr id="10242" name="Picture 2" descr="Live Georgia Senate Midterm Election 2022 Results: Walker and Warnock">
            <a:extLst>
              <a:ext uri="{FF2B5EF4-FFF2-40B4-BE49-F238E27FC236}">
                <a16:creationId xmlns:a16="http://schemas.microsoft.com/office/drawing/2014/main" id="{9C83599D-9E48-40CD-835F-33BE1B328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3994" y="2430150"/>
            <a:ext cx="4829204" cy="44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90075"/>
            <a:ext cx="403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  <a:cs typeface="Arial" pitchFamily="34" charset="0"/>
              </a:rPr>
              <a:t>QUESTION # 10</a:t>
            </a:r>
            <a:br>
              <a:rPr lang="en-US" sz="42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sz="4200" dirty="0">
                <a:solidFill>
                  <a:schemeClr val="bg1"/>
                </a:solidFill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  <a:cs typeface="Arial" pitchFamily="34" charset="0"/>
              </a:rPr>
              <a:t>3-PARTER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0331" y="2121400"/>
            <a:ext cx="60531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cap="all" dirty="0">
                <a:solidFill>
                  <a:srgbClr val="FFFF00"/>
                </a:solidFill>
                <a:latin typeface="+mn-lt"/>
              </a:rPr>
              <a:t>NAME THE THREE SONGS </a:t>
            </a:r>
            <a:br>
              <a:rPr lang="en-US" sz="5000" cap="all" dirty="0">
                <a:solidFill>
                  <a:srgbClr val="FFFF00"/>
                </a:solidFill>
                <a:latin typeface="+mn-lt"/>
              </a:rPr>
            </a:br>
            <a:r>
              <a:rPr lang="en-US" sz="5000" cap="all" dirty="0">
                <a:solidFill>
                  <a:srgbClr val="FFFF00"/>
                </a:solidFill>
                <a:latin typeface="+mn-lt"/>
              </a:rPr>
              <a:t>(AS PERFORMED BY THE TRIVIAMARYLAND</a:t>
            </a:r>
            <a:r>
              <a:rPr lang="en-US" sz="5000" dirty="0">
                <a:solidFill>
                  <a:srgbClr val="FFFF00"/>
                </a:solidFill>
                <a:latin typeface="+mn-lt"/>
              </a:rPr>
              <a:t> ORCHESTRA)</a:t>
            </a:r>
            <a:endParaRPr lang="en-US" sz="5000" cap="all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Picture 2" descr="Music conductor silhouette Royalty Free Vector Image">
            <a:extLst>
              <a:ext uri="{FF2B5EF4-FFF2-40B4-BE49-F238E27FC236}">
                <a16:creationId xmlns:a16="http://schemas.microsoft.com/office/drawing/2014/main" id="{AB0DF1E1-D312-4C96-8299-CDE088A6B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4830" y="118926"/>
            <a:ext cx="4177230" cy="651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467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3512544" y="721807"/>
            <a:ext cx="2118911" cy="6117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SONG #1</a:t>
            </a:r>
            <a:br>
              <a:rPr lang="en-US" sz="6400" dirty="0"/>
            </a:b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512544" y="2379216"/>
            <a:ext cx="2118911" cy="6547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SONG #2</a:t>
            </a:r>
            <a:br>
              <a:rPr lang="en-US" sz="6400" dirty="0"/>
            </a:b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511804" y="4749443"/>
            <a:ext cx="2106793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SONG #3</a:t>
            </a:r>
            <a:br>
              <a:rPr lang="en-US" sz="6400" dirty="0"/>
            </a:b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67" y="3209314"/>
            <a:ext cx="8843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+mn-lt"/>
              </a:rPr>
              <a:t>“ISN’T SHE LOVELY” - STEVIE WONDER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271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+mn-lt"/>
              </a:rPr>
              <a:t>“EVERLONG” </a:t>
            </a:r>
            <a:r>
              <a:rPr lang="en-US" sz="4400" i="1" dirty="0">
                <a:solidFill>
                  <a:srgbClr val="FFFF00"/>
                </a:solidFill>
                <a:latin typeface="+mn-lt"/>
              </a:rPr>
              <a:t>-</a:t>
            </a:r>
            <a:r>
              <a:rPr lang="en-US" sz="4400" dirty="0">
                <a:solidFill>
                  <a:srgbClr val="FFFF00"/>
                </a:solidFill>
                <a:latin typeface="+mn-lt"/>
              </a:rPr>
              <a:t> FOO FIGHTERS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299" y="5489862"/>
            <a:ext cx="891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>
                <a:solidFill>
                  <a:srgbClr val="FFFF00"/>
                </a:solidFill>
                <a:latin typeface="+mn-lt"/>
              </a:rPr>
              <a:t>“BEFORE HE CHEATS” - CARRIE UNDERWOOD</a:t>
            </a:r>
          </a:p>
        </p:txBody>
      </p:sp>
    </p:spTree>
    <p:extLst>
      <p:ext uri="{BB962C8B-B14F-4D97-AF65-F5344CB8AC3E}">
        <p14:creationId xmlns:p14="http://schemas.microsoft.com/office/powerpoint/2010/main" val="281461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88806"/>
          </a:xfrm>
          <a:noFill/>
          <a:ln>
            <a:noFill/>
          </a:ln>
        </p:spPr>
        <p:txBody>
          <a:bodyPr/>
          <a:lstStyle/>
          <a:p>
            <a:r>
              <a:rPr lang="en-US" sz="10500" dirty="0">
                <a:ln w="38100">
                  <a:solidFill>
                    <a:srgbClr val="FCFC8E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 w="3810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>
              <a:ln w="38100">
                <a:solidFill>
                  <a:prstClr val="black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4214-7579-4497-A47E-73692B19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8" y="6324600"/>
            <a:ext cx="90678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@triviamaryland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859FA6-A85F-4242-988B-2947D954B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7400" y="6406355"/>
            <a:ext cx="304801" cy="3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F53ED-6871-482E-A6A4-CD53B78CD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193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897" y="228600"/>
            <a:ext cx="8155172" cy="9906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11</a:t>
            </a:r>
            <a:b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FASHION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90" y="1432718"/>
            <a:ext cx="7887585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800" b="1" dirty="0"/>
              <a:t>NAMED FOR A BRITISH ACTRESS, WHAT LEATHER HANDBAG FROM HERMÉS TYPICALLY COSTS AT LEAST $10,000?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47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77C-1066-440A-BDC7-702117FCF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56" y="228475"/>
            <a:ext cx="8929688" cy="1312196"/>
          </a:xfrm>
        </p:spPr>
        <p:txBody>
          <a:bodyPr/>
          <a:lstStyle/>
          <a:p>
            <a:r>
              <a:rPr lang="en-US" sz="4800" b="1" dirty="0">
                <a:ln w="12700">
                  <a:solidFill>
                    <a:schemeClr val="accent2">
                      <a:lumMod val="75000"/>
                    </a:schemeClr>
                  </a:solidFill>
                </a:ln>
                <a:latin typeface="+mn-lt"/>
              </a:rPr>
              <a:t>CHECK OUT OUR THEME GAMES </a:t>
            </a:r>
            <a:br>
              <a:rPr lang="en-US" sz="4800" b="1" dirty="0">
                <a:ln w="12700">
                  <a:solidFill>
                    <a:schemeClr val="accent2">
                      <a:lumMod val="75000"/>
                    </a:schemeClr>
                  </a:solidFill>
                </a:ln>
                <a:latin typeface="+mn-lt"/>
              </a:rPr>
            </a:br>
            <a:r>
              <a:rPr lang="en-US" sz="4800" b="1" dirty="0">
                <a:ln w="12700">
                  <a:solidFill>
                    <a:schemeClr val="accent2">
                      <a:lumMod val="75000"/>
                    </a:schemeClr>
                  </a:solidFill>
                </a:ln>
                <a:latin typeface="+mn-lt"/>
              </a:rPr>
              <a:t>NEXT WEEK!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90491-F8F5-48D5-8CE3-0FF625C5D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478" y="1904999"/>
            <a:ext cx="4182122" cy="472452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MONDAY, NOVEMBER 21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ALL-2000s GAME</a:t>
            </a:r>
          </a:p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ALL MONDAY </a:t>
            </a:r>
            <a:b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LOCATIONS (PLUS HUMAGALAS)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AA8ACA-A5D2-4477-B819-0C51A379A994}"/>
              </a:ext>
            </a:extLst>
          </p:cNvPr>
          <p:cNvSpPr txBox="1">
            <a:spLocks/>
          </p:cNvSpPr>
          <p:nvPr/>
        </p:nvSpPr>
        <p:spPr>
          <a:xfrm>
            <a:off x="4572000" y="1905000"/>
            <a:ext cx="4334525" cy="47245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>
                <a:solidFill>
                  <a:schemeClr val="accent1">
                    <a:lumMod val="50000"/>
                  </a:schemeClr>
                </a:solidFill>
              </a:rPr>
              <a:t>TUESDAY, NOVEMBER 22</a:t>
            </a:r>
          </a:p>
          <a:p>
            <a:r>
              <a:rPr lang="en-US" sz="3300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ALL-MUSIC GAME</a:t>
            </a:r>
          </a:p>
          <a:p>
            <a:r>
              <a:rPr lang="en-US" sz="3300" dirty="0">
                <a:solidFill>
                  <a:schemeClr val="accent1">
                    <a:lumMod val="50000"/>
                  </a:schemeClr>
                </a:solidFill>
              </a:rPr>
              <a:t>ALL TUESDAY </a:t>
            </a:r>
            <a:br>
              <a:rPr lang="en-US" sz="3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300" dirty="0">
                <a:solidFill>
                  <a:schemeClr val="accent1">
                    <a:lumMod val="50000"/>
                  </a:schemeClr>
                </a:solidFill>
              </a:rPr>
              <a:t>LOCATIONS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F4EF3B3-4025-4D5D-8B8D-D2B7A003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5863">
            <a:off x="1615523" y="4636381"/>
            <a:ext cx="1504185" cy="189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is a background? — Nirvana">
            <a:extLst>
              <a:ext uri="{FF2B5EF4-FFF2-40B4-BE49-F238E27FC236}">
                <a16:creationId xmlns:a16="http://schemas.microsoft.com/office/drawing/2014/main" id="{868C9BFF-75CF-457E-A493-CA5688DA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50106"/>
            <a:ext cx="2362200" cy="20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9228" y="-304800"/>
            <a:ext cx="8382000" cy="685800"/>
          </a:xfrm>
        </p:spPr>
        <p:txBody>
          <a:bodyPr/>
          <a:lstStyle/>
          <a:p>
            <a:b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000" b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11</a:t>
            </a:r>
            <a:endParaRPr lang="en-US" sz="42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78BF1-44B7-4007-80CC-4A080CCC9C3E}"/>
              </a:ext>
            </a:extLst>
          </p:cNvPr>
          <p:cNvSpPr txBox="1"/>
          <p:nvPr/>
        </p:nvSpPr>
        <p:spPr>
          <a:xfrm>
            <a:off x="0" y="533400"/>
            <a:ext cx="9144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600" dirty="0">
                <a:latin typeface="+mn-lt"/>
              </a:rPr>
              <a:t>BIRKIN BAG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8B81640-8094-4B67-A0AA-0E578A651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400" y="2564724"/>
            <a:ext cx="4037942" cy="41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>
              <a:defRPr/>
            </a:pP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b="1" dirty="0">
                <a:latin typeface="+mn-lt"/>
                <a:cs typeface="Arial" pitchFamily="34" charset="0"/>
              </a:rPr>
              <a:t>QUESTION # 12</a:t>
            </a: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b="1" dirty="0">
                <a:latin typeface="+mn-lt"/>
                <a:cs typeface="Arial" pitchFamily="34" charset="0"/>
              </a:rPr>
              <a:t>FIRST LADIES</a:t>
            </a: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b="1" dirty="0">
                <a:latin typeface="+mn-lt"/>
                <a:cs typeface="Arial" pitchFamily="34" charset="0"/>
              </a:rPr>
              <a:t>4-PARTER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500" b="1" dirty="0">
                <a:solidFill>
                  <a:schemeClr val="accent2">
                    <a:lumMod val="50000"/>
                  </a:schemeClr>
                </a:solidFill>
              </a:rPr>
              <a:t>WHAT ARE THE GIVEN FIRST NAMES OF THE FOUR FIRST LADIES WHO SERVED IN THE 1960s?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228600" y="3733800"/>
            <a:ext cx="5442857" cy="135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0" y="959758"/>
            <a:ext cx="44144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17" y="-27920"/>
            <a:ext cx="9144000" cy="727062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6" name="AutoShape 6" descr="Does the equator pass through Peru? - Quora">
            <a:extLst>
              <a:ext uri="{FF2B5EF4-FFF2-40B4-BE49-F238E27FC236}">
                <a16:creationId xmlns:a16="http://schemas.microsoft.com/office/drawing/2014/main" id="{DB2064D9-7D7A-44E1-8F95-AE79E6BCD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5335A-9CB3-43E8-8385-5E93D1697C8C}"/>
              </a:ext>
            </a:extLst>
          </p:cNvPr>
          <p:cNvSpPr txBox="1"/>
          <p:nvPr/>
        </p:nvSpPr>
        <p:spPr>
          <a:xfrm>
            <a:off x="38100" y="533400"/>
            <a:ext cx="9096283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9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MARY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br>
              <a:rPr lang="en-US" sz="4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(MAMIE EISENHOWER)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9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JACQUELINE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(JACKIE KENNEDY)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9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CLAUDIA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(LADY BIRD JOHNSON)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9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THELMA</a:t>
            </a:r>
            <a:br>
              <a:rPr lang="en-US" sz="3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(PAT NIXON)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QUESTION # 13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ADVERTISING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3657600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4450" b="1" dirty="0">
                <a:solidFill>
                  <a:srgbClr val="002060"/>
                </a:solidFill>
              </a:rPr>
              <a:t>SITAGIN HEMORRHOID CREAM, ROTTENBRAU BEER, AND GOLDEN GRENADES CEREAL WERE FICTIONAL BRANDS INTRODUCED IN A 1990s ADVERTISING CAMPAIGN FOR WHAT REAL-LIFE BRAND?</a:t>
            </a:r>
          </a:p>
        </p:txBody>
      </p:sp>
    </p:spTree>
    <p:extLst>
      <p:ext uri="{BB962C8B-B14F-4D97-AF65-F5344CB8AC3E}">
        <p14:creationId xmlns:p14="http://schemas.microsoft.com/office/powerpoint/2010/main" val="20616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1945"/>
            <a:ext cx="8229600" cy="720055"/>
          </a:xfrm>
        </p:spPr>
        <p:txBody>
          <a:bodyPr/>
          <a:lstStyle/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</a:rPr>
              <a:t>ANSWER # 13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896035"/>
          </a:xfrm>
        </p:spPr>
        <p:txBody>
          <a:bodyPr/>
          <a:lstStyle/>
          <a:p>
            <a:pPr marL="0" indent="0" algn="ctr">
              <a:buNone/>
            </a:pPr>
            <a:br>
              <a:rPr lang="en-US" sz="11500" b="1" dirty="0">
                <a:solidFill>
                  <a:schemeClr val="bg1"/>
                </a:solidFill>
              </a:rPr>
            </a:b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25B72-EE44-429D-ACEA-09A0B31C8385}"/>
              </a:ext>
            </a:extLst>
          </p:cNvPr>
          <p:cNvSpPr txBox="1"/>
          <p:nvPr/>
        </p:nvSpPr>
        <p:spPr>
          <a:xfrm>
            <a:off x="76200" y="564410"/>
            <a:ext cx="89916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3500" dirty="0">
                <a:solidFill>
                  <a:srgbClr val="002060"/>
                </a:solidFill>
                <a:latin typeface="+mn-lt"/>
              </a:rPr>
              <a:t>ENERGIZER</a:t>
            </a:r>
          </a:p>
        </p:txBody>
      </p:sp>
      <p:pic>
        <p:nvPicPr>
          <p:cNvPr id="14338" name="Picture 2" descr="Rottenbrau Beer | Fictional Companies Wiki | Fandom">
            <a:extLst>
              <a:ext uri="{FF2B5EF4-FFF2-40B4-BE49-F238E27FC236}">
                <a16:creationId xmlns:a16="http://schemas.microsoft.com/office/drawing/2014/main" id="{5195613E-D4D7-4184-BAB7-31553C41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4163089" cy="366351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381000"/>
            <a:ext cx="90998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CHEMISTRY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2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-PARTER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E4095-AD3F-4CB3-9219-CEF97A9771DF}"/>
              </a:ext>
            </a:extLst>
          </p:cNvPr>
          <p:cNvSpPr txBox="1"/>
          <p:nvPr/>
        </p:nvSpPr>
        <p:spPr>
          <a:xfrm>
            <a:off x="251775" y="2209800"/>
            <a:ext cx="891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3429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30A4A-C80D-4F6E-B1A5-2EA9A7B208A7}"/>
              </a:ext>
            </a:extLst>
          </p:cNvPr>
          <p:cNvSpPr txBox="1"/>
          <p:nvPr/>
        </p:nvSpPr>
        <p:spPr>
          <a:xfrm>
            <a:off x="320830" y="1676400"/>
            <a:ext cx="8458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5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BOTH WITH ‘TRANSFER’ IN THEIR NAMES, WHAT ARE THE TWO CLASSES OF THE CHEMICAL REACTION </a:t>
            </a:r>
            <a:r>
              <a:rPr lang="en-US" sz="65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REDOX</a:t>
            </a:r>
            <a:r>
              <a:rPr lang="en-US" sz="65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7463" y="-38523"/>
            <a:ext cx="881652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14</a:t>
            </a:r>
            <a:br>
              <a:rPr lang="en-US" sz="3600" b="1" dirty="0">
                <a:latin typeface="+mn-lt"/>
                <a:cs typeface="Arial" pitchFamily="34" charset="0"/>
              </a:rPr>
            </a:br>
            <a:endParaRPr lang="en-US" sz="3600" b="1" dirty="0">
              <a:latin typeface="+mn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A4B0E-8DCA-4BC3-8B1D-E56B14B12380}"/>
              </a:ext>
            </a:extLst>
          </p:cNvPr>
          <p:cNvSpPr txBox="1"/>
          <p:nvPr/>
        </p:nvSpPr>
        <p:spPr>
          <a:xfrm>
            <a:off x="266700" y="762000"/>
            <a:ext cx="861060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ELECTRON TRANSFER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ATOM TRANSFER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ABAD9A7-098E-4152-B402-DA6F097B1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313" y="3549919"/>
            <a:ext cx="3910615" cy="278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6E85BF0A-1556-48F4-9855-99AB063A6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5400" y="3466730"/>
            <a:ext cx="3490406" cy="29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MOVIES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000" b="1" dirty="0">
                <a:solidFill>
                  <a:schemeClr val="accent2">
                    <a:lumMod val="50000"/>
                  </a:schemeClr>
                </a:solidFill>
              </a:rPr>
              <a:t>WHO IS THE ONLY LIVING WOMAN TO HAVE WON THREE ACADEMY AWARDS FOR BEST ACTRESS?</a:t>
            </a:r>
          </a:p>
        </p:txBody>
      </p:sp>
    </p:spTree>
    <p:extLst>
      <p:ext uri="{BB962C8B-B14F-4D97-AF65-F5344CB8AC3E}">
        <p14:creationId xmlns:p14="http://schemas.microsoft.com/office/powerpoint/2010/main" val="334570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64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4D0DB-3A8F-4BD0-97A2-F30780447301}"/>
              </a:ext>
            </a:extLst>
          </p:cNvPr>
          <p:cNvSpPr txBox="1"/>
          <p:nvPr/>
        </p:nvSpPr>
        <p:spPr>
          <a:xfrm>
            <a:off x="381000" y="628233"/>
            <a:ext cx="8610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FRANCES </a:t>
            </a:r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McDORMAND</a:t>
            </a:r>
            <a:endParaRPr lang="en-US" sz="8800" dirty="0">
              <a:latin typeface="+mn-lt"/>
            </a:endParaRPr>
          </a:p>
        </p:txBody>
      </p:sp>
      <p:pic>
        <p:nvPicPr>
          <p:cNvPr id="16386" name="Picture 2" descr="2021 Oscar surprises: Upsets included Frances McDormand, H.E.R. … -  GoldDerby">
            <a:extLst>
              <a:ext uri="{FF2B5EF4-FFF2-40B4-BE49-F238E27FC236}">
                <a16:creationId xmlns:a16="http://schemas.microsoft.com/office/drawing/2014/main" id="{A7E885FA-F7F0-4BB6-9FC8-411964DC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581400"/>
            <a:ext cx="5314950" cy="30861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38300" y="1676400"/>
            <a:ext cx="5867400" cy="1394961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70C0"/>
                </a:solidFill>
                <a:cs typeface="Arial" panose="020B0604020202020204" pitchFamily="34" charset="0"/>
              </a:rPr>
              <a:t>NAME THE BANDS </a:t>
            </a:r>
            <a:br>
              <a:rPr lang="en-US" altLang="en-US" sz="54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5400" b="1" dirty="0">
                <a:solidFill>
                  <a:srgbClr val="0070C0"/>
                </a:solidFill>
                <a:cs typeface="Arial" panose="020B0604020202020204" pitchFamily="34" charset="0"/>
              </a:rPr>
              <a:t>(WITHOUT THE LEAD SINGERS)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CB024-DB7F-4920-A252-4C9A69C546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5" y="771869"/>
            <a:ext cx="8763000" cy="525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BCCB1-BB55-40BA-B88B-7950FFF25E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" y="598074"/>
            <a:ext cx="8828329" cy="464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EB0FE-489C-4F41-A402-1FA8A0F2AA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7" y="471540"/>
            <a:ext cx="8828329" cy="5296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734762-B03B-445E-9ABE-6FF957FC8D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3" y="493736"/>
            <a:ext cx="8802924" cy="5866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CE640F-ACE7-4BB8-83B8-0701060559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" y="495956"/>
            <a:ext cx="8821633" cy="58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QUESTION # 1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GOVERNMENT</a:t>
            </a:r>
            <a:endParaRPr lang="en-US" sz="4200" b="1" dirty="0"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312565"/>
            <a:ext cx="8229600" cy="42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dirty="0">
                <a:solidFill>
                  <a:schemeClr val="accent2">
                    <a:lumMod val="50000"/>
                  </a:schemeClr>
                </a:solidFill>
              </a:rPr>
              <a:t>FRANCES PERKINS BECAME THE FIRST WOMAN APPOINTED TO THE U.S. CABINET WHEN SHE WAS CHOSEN TO HEAD WHICH DEPARTMENT?</a:t>
            </a:r>
          </a:p>
          <a:p>
            <a:pPr marL="0" indent="0" algn="ctr">
              <a:buNone/>
            </a:pPr>
            <a:r>
              <a:rPr lang="en-US" sz="4300" dirty="0">
                <a:solidFill>
                  <a:srgbClr val="002060"/>
                </a:solidFill>
              </a:rPr>
              <a:t>2-POINT BONUS:  WHICH PRESIDENT APPOINTED HER TO THIS POSITION?</a:t>
            </a: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91" y="63034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B73EA-59FC-40D4-8C6F-A626EDF65C65}"/>
              </a:ext>
            </a:extLst>
          </p:cNvPr>
          <p:cNvSpPr txBox="1"/>
          <p:nvPr/>
        </p:nvSpPr>
        <p:spPr>
          <a:xfrm>
            <a:off x="367015" y="598043"/>
            <a:ext cx="84485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GUNS N’ ROSES</a:t>
            </a:r>
            <a:br>
              <a:rPr lang="en-US" sz="9600" dirty="0">
                <a:latin typeface="+mn-lt"/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028" name="Picture 4" descr="Guns N' Roses - Everything That Hard Rock And Heavy Metal Should Be">
            <a:extLst>
              <a:ext uri="{FF2B5EF4-FFF2-40B4-BE49-F238E27FC236}">
                <a16:creationId xmlns:a16="http://schemas.microsoft.com/office/drawing/2014/main" id="{02C9FEEC-AEE4-4351-8696-3E8C6299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56550"/>
            <a:ext cx="7316914" cy="43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82820" y="1975967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37D7C5-E48D-48AF-AF1C-721E6BD75327}"/>
              </a:ext>
            </a:extLst>
          </p:cNvPr>
          <p:cNvSpPr txBox="1"/>
          <p:nvPr/>
        </p:nvSpPr>
        <p:spPr>
          <a:xfrm>
            <a:off x="385814" y="-15581"/>
            <a:ext cx="84485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HOOTIE &amp; THE BLOWFISH</a:t>
            </a:r>
            <a:br>
              <a:rPr lang="en-US" sz="9600" dirty="0">
                <a:latin typeface="+mn-lt"/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8" name="Picture 2" descr="Hootie &amp; the Blowfish reunite, announce album and tour | Globalnews.ca">
            <a:extLst>
              <a:ext uri="{FF2B5EF4-FFF2-40B4-BE49-F238E27FC236}">
                <a16:creationId xmlns:a16="http://schemas.microsoft.com/office/drawing/2014/main" id="{CADF9BA2-41F2-4FD1-834F-E01D02D97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7" y="2371388"/>
            <a:ext cx="8277433" cy="435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82820" y="1975967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37D7C5-E48D-48AF-AF1C-721E6BD75327}"/>
              </a:ext>
            </a:extLst>
          </p:cNvPr>
          <p:cNvSpPr txBox="1"/>
          <p:nvPr/>
        </p:nvSpPr>
        <p:spPr>
          <a:xfrm>
            <a:off x="385814" y="-77390"/>
            <a:ext cx="84485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COLDPLAY</a:t>
            </a:r>
            <a:br>
              <a:rPr lang="en-US" sz="9600" dirty="0">
                <a:latin typeface="+mn-lt"/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3076" name="Picture 4" descr="Celebrating 20 Years of Coldplay's Parachutes | I Like Your Old Stuff |  Iconic Music Artists &amp; Albums | Reviews, Tours &amp; Comps">
            <a:extLst>
              <a:ext uri="{FF2B5EF4-FFF2-40B4-BE49-F238E27FC236}">
                <a16:creationId xmlns:a16="http://schemas.microsoft.com/office/drawing/2014/main" id="{894CAEAB-2270-489C-9115-77B12C94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5" y="2033179"/>
            <a:ext cx="7620492" cy="45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82820" y="1975967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37D7C5-E48D-48AF-AF1C-721E6BD75327}"/>
              </a:ext>
            </a:extLst>
          </p:cNvPr>
          <p:cNvSpPr txBox="1"/>
          <p:nvPr/>
        </p:nvSpPr>
        <p:spPr>
          <a:xfrm>
            <a:off x="385814" y="-115385"/>
            <a:ext cx="844855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NO DOUBT</a:t>
            </a:r>
            <a:br>
              <a:rPr lang="en-US" sz="9600" dirty="0">
                <a:latin typeface="+mn-lt"/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4100" name="Picture 4" descr="No Doubt | Discography | Discogs">
            <a:extLst>
              <a:ext uri="{FF2B5EF4-FFF2-40B4-BE49-F238E27FC236}">
                <a16:creationId xmlns:a16="http://schemas.microsoft.com/office/drawing/2014/main" id="{6321F24F-1FF9-4EFC-B6B8-D34AD164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8" y="1851901"/>
            <a:ext cx="7067004" cy="47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82820" y="1975967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37D7C5-E48D-48AF-AF1C-721E6BD75327}"/>
              </a:ext>
            </a:extLst>
          </p:cNvPr>
          <p:cNvSpPr txBox="1"/>
          <p:nvPr/>
        </p:nvSpPr>
        <p:spPr>
          <a:xfrm>
            <a:off x="380016" y="-184157"/>
            <a:ext cx="84485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QUEEN</a:t>
            </a:r>
            <a:br>
              <a:rPr lang="en-US" sz="9600" dirty="0">
                <a:latin typeface="+mn-lt"/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5122" name="Picture 2" descr="How Queen's Bohemian Rhapsody pop video almost ended up on the cutting room  floor - Irish Mirror Online">
            <a:extLst>
              <a:ext uri="{FF2B5EF4-FFF2-40B4-BE49-F238E27FC236}">
                <a16:creationId xmlns:a16="http://schemas.microsoft.com/office/drawing/2014/main" id="{B25747A5-BB1E-48FD-B640-FFCA5256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40" y="1851901"/>
            <a:ext cx="7168377" cy="47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3297" y="3810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17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LABOR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900" b="1" dirty="0">
                <a:solidFill>
                  <a:schemeClr val="accent1">
                    <a:lumMod val="50000"/>
                  </a:schemeClr>
                </a:solidFill>
              </a:rPr>
              <a:t>WHAT IS THE ANIMAL TERM FOR A LABOR STRIKE THAT IS NOT AUTHORIZED OR APPROVED BY A UNION’S LEADERSHIP?</a:t>
            </a:r>
          </a:p>
          <a:p>
            <a:pPr marL="0" indent="0" algn="ctr">
              <a:buNone/>
            </a:pPr>
            <a:endParaRPr lang="en-US" sz="355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7620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59172-AB83-4995-A5E5-F1202CD99B1E}"/>
              </a:ext>
            </a:extLst>
          </p:cNvPr>
          <p:cNvSpPr txBox="1"/>
          <p:nvPr/>
        </p:nvSpPr>
        <p:spPr>
          <a:xfrm>
            <a:off x="342899" y="693747"/>
            <a:ext cx="84581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WILDCAT STRIKE</a:t>
            </a:r>
          </a:p>
        </p:txBody>
      </p:sp>
      <p:pic>
        <p:nvPicPr>
          <p:cNvPr id="1028" name="Picture 4" descr="Stoneway Concrete Drivers Begin Unfair Labor Practice Strike -  International Brotherhood of Teamsters">
            <a:extLst>
              <a:ext uri="{FF2B5EF4-FFF2-40B4-BE49-F238E27FC236}">
                <a16:creationId xmlns:a16="http://schemas.microsoft.com/office/drawing/2014/main" id="{B6C878E8-272A-4D02-AD3B-9187015B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438400"/>
            <a:ext cx="5943600" cy="41148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5334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cs typeface="Arial" charset="0"/>
              </a:rPr>
              <a:t>QUESTION # 18</a:t>
            </a:r>
            <a:br>
              <a:rPr lang="en-US" sz="3600" b="1" dirty="0">
                <a:cs typeface="Arial" charset="0"/>
              </a:rPr>
            </a:br>
            <a:r>
              <a:rPr lang="en-US" sz="3600" b="1" dirty="0">
                <a:cs typeface="Arial" charset="0"/>
              </a:rPr>
              <a:t>LANGUAGE</a:t>
            </a:r>
            <a:br>
              <a:rPr lang="en-US" sz="3600" b="1" dirty="0">
                <a:cs typeface="Arial" charset="0"/>
              </a:rPr>
            </a:br>
            <a:r>
              <a:rPr lang="en-US" sz="3600" b="1" dirty="0">
                <a:cs typeface="Arial" charset="0"/>
              </a:rPr>
              <a:t>2-PARTER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81" y="1752600"/>
            <a:ext cx="7781037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</a:rPr>
              <a:t>WHICH TWO LETTERS ARE REPRESENTED BY ONE-SYLLABLE WORDS IN THE NATO PHONETIC ALPHABET?</a:t>
            </a:r>
          </a:p>
        </p:txBody>
      </p:sp>
    </p:spTree>
    <p:extLst>
      <p:ext uri="{BB962C8B-B14F-4D97-AF65-F5344CB8AC3E}">
        <p14:creationId xmlns:p14="http://schemas.microsoft.com/office/powerpoint/2010/main" val="26303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3810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cs typeface="Arial" charset="0"/>
              </a:rPr>
              <a:t>ANSWER # 18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5EF27-1F45-4EB5-A2CA-6122DC9776FD}"/>
              </a:ext>
            </a:extLst>
          </p:cNvPr>
          <p:cNvSpPr txBox="1"/>
          <p:nvPr/>
        </p:nvSpPr>
        <p:spPr>
          <a:xfrm>
            <a:off x="219722" y="723900"/>
            <a:ext cx="43064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</a:t>
            </a:r>
            <a:r>
              <a:rPr lang="en-US" sz="8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(OLF)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860E6-398C-442B-96E9-4ECD736C5DD5}"/>
              </a:ext>
            </a:extLst>
          </p:cNvPr>
          <p:cNvSpPr txBox="1"/>
          <p:nvPr/>
        </p:nvSpPr>
        <p:spPr>
          <a:xfrm>
            <a:off x="4526132" y="685800"/>
            <a:ext cx="46112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</a:t>
            </a: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(IKE)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B5DFB1-0980-4EA3-BC2B-982E426A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3199945" cy="38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ke Tyson AEW 2020 RENDER PNG by antonpatser on DeviantArt">
            <a:extLst>
              <a:ext uri="{FF2B5EF4-FFF2-40B4-BE49-F238E27FC236}">
                <a16:creationId xmlns:a16="http://schemas.microsoft.com/office/drawing/2014/main" id="{B1729408-657A-4F72-B23A-895F3C87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37566"/>
            <a:ext cx="1931162" cy="400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QUESTION # 19</a:t>
            </a:r>
          </a:p>
          <a:p>
            <a:pPr algn="ctr"/>
            <a:r>
              <a:rPr lang="en-US" sz="4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AWARDS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43" y="1295400"/>
            <a:ext cx="850411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3366"/>
                </a:solidFill>
              </a:rPr>
              <a:t>THE TROPHIES PRESENTED AT THE TEEN CHOICE AWARDS ARE SHAPED LIKE WHAT PIECE OF SPORTING EQUIPMENT?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21"/>
            <a:ext cx="8229600" cy="692811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3A5D6-8EAA-4706-8909-6DF005335B8B}"/>
              </a:ext>
            </a:extLst>
          </p:cNvPr>
          <p:cNvSpPr txBox="1"/>
          <p:nvPr/>
        </p:nvSpPr>
        <p:spPr>
          <a:xfrm>
            <a:off x="152400" y="794483"/>
            <a:ext cx="883920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DEPARTMENT OF LABOR</a:t>
            </a:r>
          </a:p>
          <a:p>
            <a:pPr algn="ctr">
              <a:spcBef>
                <a:spcPts val="600"/>
              </a:spcBef>
            </a:pPr>
            <a:r>
              <a:rPr lang="en-US" sz="6200" dirty="0">
                <a:solidFill>
                  <a:srgbClr val="002060"/>
                </a:solidFill>
                <a:latin typeface="+mn-lt"/>
              </a:rPr>
              <a:t>BONUS:  FRANKLIN ROOSEVELT</a:t>
            </a:r>
          </a:p>
        </p:txBody>
      </p:sp>
      <p:pic>
        <p:nvPicPr>
          <p:cNvPr id="1026" name="Picture 2" descr="A Portrait of Frances Perkins, and an Ode to the Hudson River Valley - The  New York Times">
            <a:extLst>
              <a:ext uri="{FF2B5EF4-FFF2-40B4-BE49-F238E27FC236}">
                <a16:creationId xmlns:a16="http://schemas.microsoft.com/office/drawing/2014/main" id="{5ED93EC2-874B-46D8-A8E4-C7052520D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00" y="3973866"/>
            <a:ext cx="4326000" cy="274701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0414" y="-665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ANSWER # 19</a:t>
            </a:r>
            <a:br>
              <a:rPr lang="en-US" sz="4200" dirty="0">
                <a:latin typeface="+mj-lt"/>
              </a:rPr>
            </a:br>
            <a:endParaRPr lang="en-US" sz="4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1E3FB-F83B-4BF6-BD39-456A26EB036A}"/>
              </a:ext>
            </a:extLst>
          </p:cNvPr>
          <p:cNvSpPr txBox="1"/>
          <p:nvPr/>
        </p:nvSpPr>
        <p:spPr>
          <a:xfrm>
            <a:off x="152400" y="533400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0" b="1" dirty="0">
                <a:solidFill>
                  <a:srgbClr val="003366"/>
                </a:solidFill>
                <a:latin typeface="+mn-lt"/>
              </a:rPr>
              <a:t>SURFBOARD</a:t>
            </a:r>
            <a:endParaRPr lang="en-US" sz="12000" dirty="0">
              <a:latin typeface="+mn-lt"/>
            </a:endParaRPr>
          </a:p>
        </p:txBody>
      </p:sp>
      <p:pic>
        <p:nvPicPr>
          <p:cNvPr id="3074" name="Picture 2" descr="2018 Teen Choice Awards Winners List: Full List in All Categories -  GoldDerby">
            <a:extLst>
              <a:ext uri="{FF2B5EF4-FFF2-40B4-BE49-F238E27FC236}">
                <a16:creationId xmlns:a16="http://schemas.microsoft.com/office/drawing/2014/main" id="{2FC31DD1-B602-4258-A985-0D70A918B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30" y="2590800"/>
            <a:ext cx="695536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br>
              <a:rPr lang="en-US" altLang="en-US" sz="3200" b="1" dirty="0"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WE’RE NUMBER TWO!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558596" cy="4525963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5300" b="1" dirty="0">
                <a:solidFill>
                  <a:srgbClr val="FFFF00"/>
                </a:solidFill>
              </a:rPr>
              <a:t>AFTER THE DEPARTMENT OF DEFENSE, WHO IS AMERICA’S LARGEST PURCHASER OF EXPLOSIVES?</a:t>
            </a:r>
          </a:p>
        </p:txBody>
      </p:sp>
    </p:spTree>
    <p:extLst>
      <p:ext uri="{BB962C8B-B14F-4D97-AF65-F5344CB8AC3E}">
        <p14:creationId xmlns:p14="http://schemas.microsoft.com/office/powerpoint/2010/main" val="3651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77863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20</a:t>
            </a:r>
          </a:p>
        </p:txBody>
      </p:sp>
      <p:sp>
        <p:nvSpPr>
          <p:cNvPr id="2" name="AutoShape 2" descr="Image result for surgeon's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surgeon's pho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5114A-8779-406D-8347-532B2A5C6183}"/>
              </a:ext>
            </a:extLst>
          </p:cNvPr>
          <p:cNvSpPr txBox="1"/>
          <p:nvPr/>
        </p:nvSpPr>
        <p:spPr>
          <a:xfrm>
            <a:off x="304800" y="685800"/>
            <a:ext cx="8534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+mn-lt"/>
              </a:rPr>
              <a:t>WALT DISNEY WORLD</a:t>
            </a:r>
          </a:p>
        </p:txBody>
      </p:sp>
      <p:pic>
        <p:nvPicPr>
          <p:cNvPr id="4100" name="Picture 4" descr="7 of the WEIRDEST Things People Try to Sneak into Disney Parks - AllEars.Net">
            <a:extLst>
              <a:ext uri="{FF2B5EF4-FFF2-40B4-BE49-F238E27FC236}">
                <a16:creationId xmlns:a16="http://schemas.microsoft.com/office/drawing/2014/main" id="{C3D6689D-2B13-4B92-93D1-EA7DE29C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7391400" cy="3386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84835"/>
          </a:xfrm>
        </p:spPr>
        <p:txBody>
          <a:bodyPr/>
          <a:lstStyle/>
          <a:p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T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RIVIA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M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9A0-EBB2-4D3C-91A8-1A4118EC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95" y="6324600"/>
            <a:ext cx="90678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@triviamaryland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308591-82D6-4164-BDD4-0197B7B0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7400" y="6406355"/>
            <a:ext cx="304801" cy="3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63C522-6F82-4750-BD46-162FCB55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193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latin typeface="+mn-lt"/>
                <a:cs typeface="Arial" pitchFamily="34" charset="0"/>
              </a:rPr>
            </a:br>
            <a:r>
              <a:rPr lang="en-US" sz="4200" b="1" dirty="0">
                <a:latin typeface="+mn-lt"/>
                <a:cs typeface="Arial" pitchFamily="34" charset="0"/>
              </a:rPr>
              <a:t>TIEBREAKER</a:t>
            </a:r>
            <a:br>
              <a:rPr lang="en-US" sz="4200" b="1" dirty="0">
                <a:latin typeface="+mn-lt"/>
                <a:cs typeface="Arial" pitchFamily="34" charset="0"/>
              </a:rPr>
            </a:br>
            <a:endParaRPr lang="en-US" sz="4200" b="1" dirty="0">
              <a:latin typeface="+mn-lt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0"/>
            <a:ext cx="8534399" cy="3992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7700" b="1" dirty="0">
                <a:solidFill>
                  <a:schemeClr val="tx2">
                    <a:lumMod val="75000"/>
                  </a:schemeClr>
                </a:solidFill>
              </a:rPr>
              <a:t>WHAT IS THE CURRENT PRICE OF A ONE-PARK, ONE-DAY ADULT TICKET TO DISNEY WORLD?</a:t>
            </a:r>
          </a:p>
        </p:txBody>
      </p:sp>
    </p:spTree>
    <p:extLst>
      <p:ext uri="{BB962C8B-B14F-4D97-AF65-F5344CB8AC3E}">
        <p14:creationId xmlns:p14="http://schemas.microsoft.com/office/powerpoint/2010/main" val="276177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4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TIEBREAKER ANSWER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0371" y="1600200"/>
            <a:ext cx="510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447800"/>
            <a:ext cx="8643257" cy="2590800"/>
          </a:xfrm>
        </p:spPr>
        <p:txBody>
          <a:bodyPr/>
          <a:lstStyle/>
          <a:p>
            <a:pPr marL="0" indent="0" algn="ctr">
              <a:buNone/>
            </a:pPr>
            <a:b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19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CB6C9-1ADA-4B7D-91B6-E40B123E65F2}"/>
              </a:ext>
            </a:extLst>
          </p:cNvPr>
          <p:cNvSpPr txBox="1"/>
          <p:nvPr/>
        </p:nvSpPr>
        <p:spPr>
          <a:xfrm>
            <a:off x="263688" y="812879"/>
            <a:ext cx="8643257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7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$109</a:t>
            </a:r>
          </a:p>
        </p:txBody>
      </p:sp>
    </p:spTree>
    <p:extLst>
      <p:ext uri="{BB962C8B-B14F-4D97-AF65-F5344CB8AC3E}">
        <p14:creationId xmlns:p14="http://schemas.microsoft.com/office/powerpoint/2010/main" val="28284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43365" y="-11097"/>
            <a:ext cx="8657264" cy="1143000"/>
          </a:xfrm>
        </p:spPr>
        <p:txBody>
          <a:bodyPr/>
          <a:lstStyle/>
          <a:p>
            <a:br>
              <a:rPr lang="en-US" sz="4200" b="1" dirty="0">
                <a:solidFill>
                  <a:srgbClr val="C00000"/>
                </a:solidFill>
                <a:cs typeface="Arial" charset="0"/>
              </a:rPr>
            </a:br>
            <a:r>
              <a:rPr lang="en-US" sz="3600" b="1" dirty="0">
                <a:solidFill>
                  <a:srgbClr val="C00000"/>
                </a:solidFill>
                <a:cs typeface="Arial" charset="0"/>
              </a:rPr>
              <a:t>QUESTION # 2</a:t>
            </a:r>
            <a:br>
              <a:rPr lang="en-US" sz="3600" b="1" dirty="0">
                <a:solidFill>
                  <a:srgbClr val="C00000"/>
                </a:solidFill>
                <a:cs typeface="Arial" charset="0"/>
              </a:rPr>
            </a:br>
            <a:r>
              <a:rPr lang="en-US" sz="3600" b="1" dirty="0">
                <a:solidFill>
                  <a:srgbClr val="C00000"/>
                </a:solidFill>
                <a:cs typeface="Arial" charset="0"/>
              </a:rPr>
              <a:t>TELEVISION</a:t>
            </a:r>
            <a:br>
              <a:rPr lang="en-US" sz="3600" b="1" dirty="0">
                <a:solidFill>
                  <a:srgbClr val="C00000"/>
                </a:solidFill>
                <a:cs typeface="Arial" charset="0"/>
              </a:rPr>
            </a:br>
            <a:r>
              <a:rPr lang="en-US" sz="3600" b="1" dirty="0">
                <a:solidFill>
                  <a:srgbClr val="C00000"/>
                </a:solidFill>
                <a:cs typeface="Arial" charset="0"/>
              </a:rPr>
              <a:t>2-PARTER</a:t>
            </a:r>
            <a:endParaRPr lang="en-US" sz="33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83" y="1828800"/>
            <a:ext cx="7833828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2">
                    <a:lumMod val="50000"/>
                  </a:schemeClr>
                </a:solidFill>
              </a:rPr>
              <a:t>BOTH AIRING IN THE LATE ’80s AND EARLY ’90s, WHAT TWO SHOWS FEATURED COVERS OF BEATLES SONGS AS THEIR THEMES?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ANSWER # 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1500" y="1418789"/>
            <a:ext cx="4191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CFC11-8688-4050-9676-5ADC44C12E77}"/>
              </a:ext>
            </a:extLst>
          </p:cNvPr>
          <p:cNvSpPr txBox="1"/>
          <p:nvPr/>
        </p:nvSpPr>
        <p:spPr>
          <a:xfrm>
            <a:off x="852256" y="5764429"/>
            <a:ext cx="3338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“WITH A LITTLE HELP FROM MY FRIENDS”</a:t>
            </a:r>
            <a:endParaRPr lang="en-US" sz="105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The Wonder Years (TV Series 1988–1993) - IMDb">
            <a:extLst>
              <a:ext uri="{FF2B5EF4-FFF2-40B4-BE49-F238E27FC236}">
                <a16:creationId xmlns:a16="http://schemas.microsoft.com/office/drawing/2014/main" id="{F56C7C41-347E-4AE0-86C4-DB8B8000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6" y="838200"/>
            <a:ext cx="3412543" cy="47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fe Goes On | Logopedia | Fandom">
            <a:extLst>
              <a:ext uri="{FF2B5EF4-FFF2-40B4-BE49-F238E27FC236}">
                <a16:creationId xmlns:a16="http://schemas.microsoft.com/office/drawing/2014/main" id="{A1DE34F4-DE2D-4490-A67F-6231F64D2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9203" y="838200"/>
            <a:ext cx="3449494" cy="47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A8B8E6-3A70-4580-839D-2E018306C166}"/>
              </a:ext>
            </a:extLst>
          </p:cNvPr>
          <p:cNvSpPr txBox="1"/>
          <p:nvPr/>
        </p:nvSpPr>
        <p:spPr>
          <a:xfrm>
            <a:off x="4989953" y="5759990"/>
            <a:ext cx="3338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“OB-LA-DI, 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OB-LA-DA”</a:t>
            </a:r>
            <a:endParaRPr lang="en-US" sz="105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11410" y="533400"/>
            <a:ext cx="8351590" cy="9144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QUESTION # 3</a:t>
            </a:r>
            <a:br>
              <a:rPr lang="en-US" sz="42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BASKETBALL</a:t>
            </a:r>
            <a:br>
              <a:rPr lang="en-US" sz="4200" b="1" dirty="0">
                <a:solidFill>
                  <a:srgbClr val="006666"/>
                </a:solidFill>
                <a:cs typeface="Arial" charset="0"/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2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000" b="1" dirty="0">
                <a:solidFill>
                  <a:schemeClr val="bg1">
                    <a:lumMod val="95000"/>
                  </a:schemeClr>
                </a:solidFill>
              </a:rPr>
              <a:t>AFTER HIS DEATH IN 2020, WHAT NBA AWARD WAS RENAMED IN KOBE BRYANT’S HONOR?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4403"/>
            <a:ext cx="8229600" cy="690203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ANSWER #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B26E8-287D-4672-B867-3B5C32D46D64}"/>
              </a:ext>
            </a:extLst>
          </p:cNvPr>
          <p:cNvSpPr txBox="1"/>
          <p:nvPr/>
        </p:nvSpPr>
        <p:spPr>
          <a:xfrm>
            <a:off x="381000" y="533400"/>
            <a:ext cx="617220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ALL-STAR GAME MVP</a:t>
            </a:r>
          </a:p>
        </p:txBody>
      </p:sp>
      <p:pic>
        <p:nvPicPr>
          <p:cNvPr id="3074" name="Picture 2" descr="West win All-Star game, Bryant MVP">
            <a:extLst>
              <a:ext uri="{FF2B5EF4-FFF2-40B4-BE49-F238E27FC236}">
                <a16:creationId xmlns:a16="http://schemas.microsoft.com/office/drawing/2014/main" id="{FC4287CE-A170-4AB5-B5A7-9CCC9EA2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419475" cy="40386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155793</TotalTime>
  <Words>1167</Words>
  <Application>Microsoft Office PowerPoint</Application>
  <PresentationFormat>On-screen Show (4:3)</PresentationFormat>
  <Paragraphs>268</Paragraphs>
  <Slides>55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Berlin Sans FB Demi</vt:lpstr>
      <vt:lpstr>Arial</vt:lpstr>
      <vt:lpstr>Calibri</vt:lpstr>
      <vt:lpstr>1_Office Theme</vt:lpstr>
      <vt:lpstr>PowerPoint Presentation</vt:lpstr>
      <vt:lpstr>PowerPoint Presentation</vt:lpstr>
      <vt:lpstr>CHECK OUT OUR THEME GAMES  NEXT WEEK!</vt:lpstr>
      <vt:lpstr> QUESTION # 1 GOVERNMENT</vt:lpstr>
      <vt:lpstr>ANSWER # 1</vt:lpstr>
      <vt:lpstr> QUESTION # 2 TELEVISION 2-PARTER</vt:lpstr>
      <vt:lpstr>ANSWER # 2</vt:lpstr>
      <vt:lpstr> QUESTION # 3 BASKETBALL  </vt:lpstr>
      <vt:lpstr>ANSWER # 3</vt:lpstr>
      <vt:lpstr>QUESTION # 4 WORLD GEOGRAPHY 2-PARTER </vt:lpstr>
      <vt:lpstr>ANSWER # 4</vt:lpstr>
      <vt:lpstr> QUESTION # 5 ART</vt:lpstr>
      <vt:lpstr>ANSWER # 5</vt:lpstr>
      <vt:lpstr>QUESTION # 6</vt:lpstr>
      <vt:lpstr>   </vt:lpstr>
      <vt:lpstr>   </vt:lpstr>
      <vt:lpstr>   </vt:lpstr>
      <vt:lpstr>   </vt:lpstr>
      <vt:lpstr>   </vt:lpstr>
      <vt:lpstr>  QUESTION # 7 FOREIGN WORDS &amp; PHRASES </vt:lpstr>
      <vt:lpstr> ANSWER # 7</vt:lpstr>
      <vt:lpstr> QUESTION # 8 BOOKS &amp; AUTHORS 4-PARTER</vt:lpstr>
      <vt:lpstr>ANSWER # 8</vt:lpstr>
      <vt:lpstr>  QUESTION # 9 IN THE NEWS </vt:lpstr>
      <vt:lpstr>ANSWER # 9</vt:lpstr>
      <vt:lpstr>      </vt:lpstr>
      <vt:lpstr>PowerPoint Presentation</vt:lpstr>
      <vt:lpstr>HALFTIME </vt:lpstr>
      <vt:lpstr> QUESTION # 11 FASHION </vt:lpstr>
      <vt:lpstr> ANSWER # 11</vt:lpstr>
      <vt:lpstr> QUESTION # 12 FIRST LADIES 4-PARTER</vt:lpstr>
      <vt:lpstr>ANSWER # 12</vt:lpstr>
      <vt:lpstr> QUESTION # 13 ADVERTISING </vt:lpstr>
      <vt:lpstr>ANSWER # 13</vt:lpstr>
      <vt:lpstr>PowerPoint Presentation</vt:lpstr>
      <vt:lpstr>PowerPoint Presentation</vt:lpstr>
      <vt:lpstr> QUESTION # 15 MOVIES</vt:lpstr>
      <vt:lpstr>ANSWER # 15</vt:lpstr>
      <vt:lpstr>QUESTION # 16</vt:lpstr>
      <vt:lpstr>   </vt:lpstr>
      <vt:lpstr>  </vt:lpstr>
      <vt:lpstr>  </vt:lpstr>
      <vt:lpstr>  </vt:lpstr>
      <vt:lpstr>  </vt:lpstr>
      <vt:lpstr> QUESTION # 17 LABOR </vt:lpstr>
      <vt:lpstr> ANSWER # 17</vt:lpstr>
      <vt:lpstr> QUESTION # 18 LANGUAGE 2-PARTER </vt:lpstr>
      <vt:lpstr> ANSWER # 18  </vt:lpstr>
      <vt:lpstr>PowerPoint Presentation</vt:lpstr>
      <vt:lpstr>PowerPoint Presentation</vt:lpstr>
      <vt:lpstr> QUESTION # 20 BET UP TO 15 POINTS WE’RE NUMBER TWO!</vt:lpstr>
      <vt:lpstr>ANSWER # 20</vt:lpstr>
      <vt:lpstr>TRIVIAMARYLAND </vt:lpstr>
      <vt:lpstr> TIEBREAKER </vt:lpstr>
      <vt:lpstr>TIEBREAKER ANSWER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9517</cp:revision>
  <cp:lastPrinted>2016-06-16T12:22:30Z</cp:lastPrinted>
  <dcterms:created xsi:type="dcterms:W3CDTF">2007-02-10T13:01:25Z</dcterms:created>
  <dcterms:modified xsi:type="dcterms:W3CDTF">2022-11-20T14:29:54Z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-2076282804</vt:i4>
  </property>
  <property fmtid="{D5CDD505-2E9C-101B-9397-08002B2CF9AE}" pid="3" name="_NewReviewCycle">
    <vt:lpwstr/>
  </property>
  <property fmtid="{D5CDD505-2E9C-101B-9397-08002B2CF9AE}" pid="4" name="_EmailSubject">
    <vt:lpwstr>World Series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1373386483</vt:i4>
  </property>
</Properties>
</file>