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694" r:id="rId1"/>
  </p:sldMasterIdLst>
  <p:notesMasterIdLst>
    <p:notesMasterId r:id="rId55"/>
  </p:notesMasterIdLst>
  <p:sldIdLst>
    <p:sldId id="6420" r:id="rId2"/>
    <p:sldId id="6368" r:id="rId3"/>
    <p:sldId id="6369" r:id="rId4"/>
    <p:sldId id="6421" r:id="rId5"/>
    <p:sldId id="6422" r:id="rId6"/>
    <p:sldId id="6423" r:id="rId7"/>
    <p:sldId id="6424" r:id="rId8"/>
    <p:sldId id="6425" r:id="rId9"/>
    <p:sldId id="6426" r:id="rId10"/>
    <p:sldId id="6427" r:id="rId11"/>
    <p:sldId id="6428" r:id="rId12"/>
    <p:sldId id="6338" r:id="rId13"/>
    <p:sldId id="6403" r:id="rId14"/>
    <p:sldId id="6342" r:id="rId15"/>
    <p:sldId id="6401" r:id="rId16"/>
    <p:sldId id="6400" r:id="rId17"/>
    <p:sldId id="6402" r:id="rId18"/>
    <p:sldId id="6429" r:id="rId19"/>
    <p:sldId id="6430" r:id="rId20"/>
    <p:sldId id="6431" r:id="rId21"/>
    <p:sldId id="6432" r:id="rId22"/>
    <p:sldId id="6433" r:id="rId23"/>
    <p:sldId id="6434" r:id="rId24"/>
    <p:sldId id="6336" r:id="rId25"/>
    <p:sldId id="6456" r:id="rId26"/>
    <p:sldId id="6419" r:id="rId27"/>
    <p:sldId id="6435" r:id="rId28"/>
    <p:sldId id="6436" r:id="rId29"/>
    <p:sldId id="6437" r:id="rId30"/>
    <p:sldId id="6438" r:id="rId31"/>
    <p:sldId id="6439" r:id="rId32"/>
    <p:sldId id="6440" r:id="rId33"/>
    <p:sldId id="6441" r:id="rId34"/>
    <p:sldId id="6442" r:id="rId35"/>
    <p:sldId id="6443" r:id="rId36"/>
    <p:sldId id="6444" r:id="rId37"/>
    <p:sldId id="6344" r:id="rId38"/>
    <p:sldId id="6410" r:id="rId39"/>
    <p:sldId id="6405" r:id="rId40"/>
    <p:sldId id="6408" r:id="rId41"/>
    <p:sldId id="6407" r:id="rId42"/>
    <p:sldId id="6406" r:id="rId43"/>
    <p:sldId id="6445" r:id="rId44"/>
    <p:sldId id="6457" r:id="rId45"/>
    <p:sldId id="6449" r:id="rId46"/>
    <p:sldId id="6450" r:id="rId47"/>
    <p:sldId id="6447" r:id="rId48"/>
    <p:sldId id="6448" r:id="rId49"/>
    <p:sldId id="6451" r:id="rId50"/>
    <p:sldId id="6452" r:id="rId51"/>
    <p:sldId id="6418" r:id="rId52"/>
    <p:sldId id="6458" r:id="rId53"/>
    <p:sldId id="6459" r:id="rId54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zer, Brad M." initials="GBM" lastIdx="1" clrIdx="0">
    <p:extLst>
      <p:ext uri="{19B8F6BF-5375-455C-9EA6-DF929625EA0E}">
        <p15:presenceInfo xmlns:p15="http://schemas.microsoft.com/office/powerpoint/2012/main" userId="S::Brad.M.Glazer@ssa.gov::e4ad4fab-a363-49d6-ac6f-b47f61bbd0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43D"/>
    <a:srgbClr val="303C18"/>
    <a:srgbClr val="FF3300"/>
    <a:srgbClr val="FF6600"/>
    <a:srgbClr val="E54D09"/>
    <a:srgbClr val="3B4A1E"/>
    <a:srgbClr val="122B4A"/>
    <a:srgbClr val="FFFFCF"/>
    <a:srgbClr val="00602B"/>
    <a:srgbClr val="CCCC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3304" autoAdjust="0"/>
  </p:normalViewPr>
  <p:slideViewPr>
    <p:cSldViewPr>
      <p:cViewPr varScale="1">
        <p:scale>
          <a:sx n="72" d="100"/>
          <a:sy n="72" d="100"/>
        </p:scale>
        <p:origin x="17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0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201CE0B-949C-4FE5-80A8-C22AB8A9EB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56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4B7877-3125-4D73-87B8-43B763FABF4E}" type="slidenum">
              <a:rPr lang="en-US" altLang="en-US" b="0"/>
              <a:pPr eaLnBrk="1" hangingPunct="1"/>
              <a:t>12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76103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13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60252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14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24166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15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029316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16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8990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17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854102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6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32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0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0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41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D5039-2863-4CCC-9D88-5D1651C845A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43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8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15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24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4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6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20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22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29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4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689F42-EE96-4531-ADA7-80295343A434}" type="slidenum">
              <a:rPr lang="en-US" altLang="en-US" b="0"/>
              <a:pPr eaLnBrk="1" hangingPunct="1"/>
              <a:t>37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77701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F63280-F990-4653-8904-2E288B243268}" type="slidenum">
              <a:rPr lang="en-US" altLang="en-US" b="0"/>
              <a:pPr eaLnBrk="1" hangingPunct="1"/>
              <a:t>38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945174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39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212907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40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536069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41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38213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25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A3FF5-8423-4B6C-9E36-B11400FD35F4}" type="slidenum">
              <a:rPr lang="en-US" altLang="en-US" b="0"/>
              <a:pPr eaLnBrk="1" hangingPunct="1"/>
              <a:t>42</a:t>
            </a:fld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290511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402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22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27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64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91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86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078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79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03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286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1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6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A3598F-FDC8-4060-97BA-33D71F36F7D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3BD90-6ABF-497F-9FD5-7B666027935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0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6E031-F8C5-4928-A703-A0815E18D6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09A3-5A6C-4094-9E12-239E1B063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3969-FA3C-4D9B-8714-F09C58639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797D1-A9D1-41DA-9D0E-1A27E38E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ADCCA-2F4A-4C25-9CBD-5B93A687B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B687-CBE1-4F5A-BD86-9C0A1F17F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0549-2241-4E44-88F2-E19F4F10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288-E223-4C72-81C1-67DCF81E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973B-E76F-47FD-87C9-C4BD907781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13EB-C8EF-482B-B8DF-55E1F8066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03CCC-7D81-4607-B02D-C98FB85A1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477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TRIVIAMARYLAND.COM                      FACEBOOK.COM/TRIVIAMARYLAND</a:t>
            </a:r>
          </a:p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        </a:t>
            </a:r>
          </a:p>
          <a:p>
            <a:pPr algn="r"/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/>
          <a:lstStyle/>
          <a:p>
            <a:r>
              <a:rPr lang="en-US" sz="75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T</a:t>
            </a:r>
            <a:r>
              <a:rPr lang="en-US" sz="75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5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M</a:t>
            </a:r>
            <a:r>
              <a:rPr lang="en-US" sz="75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sz="75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r>
              <a:rPr lang="en-US" sz="6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W</a:t>
            </a:r>
            <a:r>
              <a:rPr lang="en-US" sz="6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ORLD</a:t>
            </a:r>
            <a:r>
              <a:rPr lang="en-US" sz="6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00"/>
                </a:solidFill>
                <a:latin typeface="Berlin Sans FB Demi" panose="020E0802020502020306" pitchFamily="34" charset="0"/>
              </a:rPr>
              <a:t> S</a:t>
            </a:r>
            <a:r>
              <a:rPr lang="en-US" sz="6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ERIES</a:t>
            </a:r>
          </a:p>
        </p:txBody>
      </p:sp>
    </p:spTree>
    <p:extLst>
      <p:ext uri="{BB962C8B-B14F-4D97-AF65-F5344CB8AC3E}">
        <p14:creationId xmlns:p14="http://schemas.microsoft.com/office/powerpoint/2010/main" val="1759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QUESTION # 5</a:t>
            </a:r>
            <a:b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SCIENCE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9100" y="14478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rgbClr val="0F243D"/>
                </a:solidFill>
              </a:rPr>
              <a:t>BY DEFINITION, A SUBSTANCE DESCRIBED AS </a:t>
            </a:r>
            <a:r>
              <a:rPr lang="en-US" sz="6900" i="1" dirty="0">
                <a:solidFill>
                  <a:srgbClr val="0F243D"/>
                </a:solidFill>
              </a:rPr>
              <a:t>STANNIC</a:t>
            </a:r>
            <a:r>
              <a:rPr lang="en-US" sz="6900" dirty="0">
                <a:solidFill>
                  <a:srgbClr val="0F243D"/>
                </a:solidFill>
              </a:rPr>
              <a:t> CONTAINS WHAT ELEMENT?</a:t>
            </a:r>
            <a:endParaRPr lang="en-US" sz="6900" b="1" i="1" dirty="0">
              <a:solidFill>
                <a:srgbClr val="0F24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ANSWER #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FF23-12B9-4B5C-B330-1FD690F54E5F}"/>
              </a:ext>
            </a:extLst>
          </p:cNvPr>
          <p:cNvSpPr txBox="1"/>
          <p:nvPr/>
        </p:nvSpPr>
        <p:spPr>
          <a:xfrm>
            <a:off x="266700" y="152400"/>
            <a:ext cx="86106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00" dirty="0">
                <a:solidFill>
                  <a:srgbClr val="0F24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DA65BD2-2268-4DD7-99D6-5ED13FDC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53414"/>
            <a:ext cx="3657600" cy="42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altLang="en-US" sz="8000" b="1" dirty="0">
                <a:cs typeface="Arial" panose="020B0604020202020204" pitchFamily="34" charset="0"/>
              </a:rPr>
              <a:t>QUESTION # 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752600"/>
            <a:ext cx="6705600" cy="175260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NAME THE COLLEGES IN THE MOVIES</a:t>
            </a:r>
          </a:p>
        </p:txBody>
      </p:sp>
      <p:pic>
        <p:nvPicPr>
          <p:cNvPr id="11" name="Picture 4" descr="See the source image">
            <a:extLst>
              <a:ext uri="{FF2B5EF4-FFF2-40B4-BE49-F238E27FC236}">
                <a16:creationId xmlns:a16="http://schemas.microsoft.com/office/drawing/2014/main" id="{304ACC05-F4EE-47E2-AD19-E0B01F9E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4059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e the source image">
            <a:extLst>
              <a:ext uri="{FF2B5EF4-FFF2-40B4-BE49-F238E27FC236}">
                <a16:creationId xmlns:a16="http://schemas.microsoft.com/office/drawing/2014/main" id="{4355E2D3-0558-4687-8B88-E3E3D199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8" y="1257300"/>
            <a:ext cx="879314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31DBE1DF-31DB-40F8-909D-09C8E7E4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0" y="1001697"/>
            <a:ext cx="8788317" cy="494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ee the source image">
            <a:extLst>
              <a:ext uri="{FF2B5EF4-FFF2-40B4-BE49-F238E27FC236}">
                <a16:creationId xmlns:a16="http://schemas.microsoft.com/office/drawing/2014/main" id="{404CB33F-A101-4107-ACF7-8E1E4B2D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0" y="228600"/>
            <a:ext cx="8573558" cy="635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ee the source image">
            <a:extLst>
              <a:ext uri="{FF2B5EF4-FFF2-40B4-BE49-F238E27FC236}">
                <a16:creationId xmlns:a16="http://schemas.microsoft.com/office/drawing/2014/main" id="{8D868B8E-75FD-455D-8261-5AD50244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3" y="680620"/>
            <a:ext cx="8805332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25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60215" y="2987641"/>
            <a:ext cx="86428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01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FABER COLLEGE</a:t>
            </a:r>
            <a:br>
              <a:rPr lang="en-US" altLang="en-US" sz="91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ANIMAL HOUSE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91" y="21603"/>
            <a:ext cx="889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#6</a:t>
            </a:r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0246215A-9A45-4510-9774-A8A8FEDD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15" y="3150330"/>
            <a:ext cx="6355169" cy="35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98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4901" y="1015229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F367E73-81A0-4771-8D69-BE2AE8196AAC}"/>
              </a:ext>
            </a:extLst>
          </p:cNvPr>
          <p:cNvSpPr txBox="1">
            <a:spLocks/>
          </p:cNvSpPr>
          <p:nvPr/>
        </p:nvSpPr>
        <p:spPr bwMode="auto">
          <a:xfrm>
            <a:off x="234466" y="2265013"/>
            <a:ext cx="86428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69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HARRISON UNIVERSITY</a:t>
            </a:r>
            <a:br>
              <a:rPr lang="en-US" altLang="en-US" sz="91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OLD SCHOOL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3191581-08DD-4CFB-A313-F961D2922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9" y="2238388"/>
            <a:ext cx="8504270" cy="43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1284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8600" y="2398869"/>
            <a:ext cx="870609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700" b="1" dirty="0">
                <a:cs typeface="Arial" panose="020B0604020202020204" pitchFamily="34" charset="0"/>
              </a:rPr>
            </a:br>
            <a:br>
              <a:rPr lang="en-US" altLang="en-US" sz="6000" dirty="0">
                <a:cs typeface="Arial" panose="020B0604020202020204" pitchFamily="34" charset="0"/>
              </a:rPr>
            </a:br>
            <a:endParaRPr lang="en-US" altLang="en-US" sz="6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F8A33C-A997-4F52-8F54-94E6BBB39DAB}"/>
              </a:ext>
            </a:extLst>
          </p:cNvPr>
          <p:cNvSpPr txBox="1">
            <a:spLocks/>
          </p:cNvSpPr>
          <p:nvPr/>
        </p:nvSpPr>
        <p:spPr bwMode="auto">
          <a:xfrm>
            <a:off x="84605" y="2185066"/>
            <a:ext cx="89554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67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PRINCETON UNIVERSITY</a:t>
            </a:r>
            <a:br>
              <a:rPr lang="en-US" altLang="en-US" sz="91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 BEAUTIFUL MIND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BA549F3C-E38C-43C5-B02A-C4EA002E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7" y="2146518"/>
            <a:ext cx="7934446" cy="446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0621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52702" y="2212535"/>
            <a:ext cx="86626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045337-BEBA-47D5-84FC-EFE070893721}"/>
              </a:ext>
            </a:extLst>
          </p:cNvPr>
          <p:cNvSpPr txBox="1">
            <a:spLocks/>
          </p:cNvSpPr>
          <p:nvPr/>
        </p:nvSpPr>
        <p:spPr bwMode="auto">
          <a:xfrm>
            <a:off x="166386" y="2303801"/>
            <a:ext cx="87919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94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ADAMS COLLEGE</a:t>
            </a:r>
            <a:br>
              <a:rPr lang="en-US" altLang="en-US" sz="91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REVENGE OF THE NERDS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E56BBD2D-4673-44B3-836D-5CA57054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3104"/>
            <a:ext cx="5818687" cy="43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1582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10079" y="2754991"/>
            <a:ext cx="900137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B864FF-A177-4F07-B874-B91AA0D0B86B}"/>
              </a:ext>
            </a:extLst>
          </p:cNvPr>
          <p:cNvSpPr txBox="1">
            <a:spLocks/>
          </p:cNvSpPr>
          <p:nvPr/>
        </p:nvSpPr>
        <p:spPr bwMode="auto">
          <a:xfrm>
            <a:off x="137609" y="2258546"/>
            <a:ext cx="88391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78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WELLESLEY COLLEGE</a:t>
            </a:r>
            <a:br>
              <a:rPr lang="en-US" altLang="en-US" sz="91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3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MONA LISA SMILE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372B4102-E328-4CC0-BAA5-49D89A71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1" y="2207184"/>
            <a:ext cx="78570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11259"/>
      </p:ext>
    </p:extLst>
  </p:cSld>
  <p:clrMapOvr>
    <a:masterClrMapping/>
  </p:clrMapOvr>
  <p:transition spd="slow">
    <p:push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762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7</a:t>
            </a:r>
            <a:b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FOOD &amp; DRINK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2905" y="1295400"/>
            <a:ext cx="863819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solidFill>
                  <a:srgbClr val="FFFF00"/>
                </a:solidFill>
              </a:rPr>
              <a:t>PEPPAR AND KURANT ARE PRODUCTS FROM WHAT ALCOHOL BRAND THAT WAS FOUNDED IN 1879?</a:t>
            </a:r>
            <a:endParaRPr lang="en-US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09598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7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413042E-5392-4273-B98A-561047FD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2" y="761049"/>
            <a:ext cx="2263775" cy="60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GRAMMAR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524000"/>
            <a:ext cx="86868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200" dirty="0">
                <a:solidFill>
                  <a:schemeClr val="bg1">
                    <a:lumMod val="95000"/>
                  </a:schemeClr>
                </a:solidFill>
              </a:rPr>
              <a:t>WHAT IS THE TERM FOR THE NOUN TO WHICH A PRONOUN REFERS?</a:t>
            </a:r>
            <a:endParaRPr lang="en-US" sz="8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2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7"/>
            <a:ext cx="84582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8</a:t>
            </a:r>
            <a:b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ANIMALS</a:t>
            </a:r>
            <a:b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3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5-PARTER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61950" y="1828800"/>
            <a:ext cx="84963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rgbClr val="003366"/>
                </a:solidFill>
              </a:rPr>
              <a:t>BESIDES THE NOVA SCOTIA DUCK TOLLING RETRIEVER, WHAT FIVE OTHER TYPES OF RETRIEVERS ARE RECOGNIZED BY THE AMERICAN KENNEL CLUB?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35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4AE2C-C0F0-443C-BB5B-F5E14BCBD838}"/>
              </a:ext>
            </a:extLst>
          </p:cNvPr>
          <p:cNvSpPr txBox="1"/>
          <p:nvPr/>
        </p:nvSpPr>
        <p:spPr>
          <a:xfrm>
            <a:off x="152400" y="840967"/>
            <a:ext cx="8763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CHESAPEAKE BAY</a:t>
            </a:r>
          </a:p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GOLDEN</a:t>
            </a:r>
          </a:p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LABRADOR</a:t>
            </a:r>
          </a:p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CURLY-COATED</a:t>
            </a:r>
          </a:p>
          <a:p>
            <a:pPr marL="285750" indent="-28575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74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FLAT-COATED</a:t>
            </a:r>
            <a:endParaRPr lang="en-US" sz="7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9</a:t>
            </a:r>
            <a:b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BEFORE &amp; AFTER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534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50" dirty="0">
                <a:solidFill>
                  <a:srgbClr val="1A4E34"/>
                </a:solidFill>
              </a:rPr>
              <a:t>CAPITOL HILL NEWSPAPER FEATURING A VIDEO GAME THAT DEBUTED IN 2003</a:t>
            </a:r>
            <a:endParaRPr lang="en-US" sz="6950" b="1" dirty="0">
              <a:solidFill>
                <a:srgbClr val="1A4E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FC1FC-3B03-4D30-A489-5993E4249F8C}"/>
              </a:ext>
            </a:extLst>
          </p:cNvPr>
          <p:cNvSpPr txBox="1"/>
          <p:nvPr/>
        </p:nvSpPr>
        <p:spPr>
          <a:xfrm>
            <a:off x="190500" y="685800"/>
            <a:ext cx="87630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solidFill>
                  <a:srgbClr val="1A4E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 CALL OF DUTY</a:t>
            </a:r>
            <a:endParaRPr lang="en-US" sz="1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125FF92-E0DB-4632-A11C-59F59BF89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92446">
            <a:off x="198269" y="4480772"/>
            <a:ext cx="2830648" cy="22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428A070F-D0EB-4929-B972-E96AC95D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4213498"/>
            <a:ext cx="2809783" cy="26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69342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253"/>
            <a:ext cx="5715000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QUESTION # 10</a:t>
            </a:r>
            <a:b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</a:br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MUSIC</a:t>
            </a:r>
          </a:p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3-PARTER</a:t>
            </a:r>
            <a:endParaRPr lang="en-US" sz="4200" dirty="0">
              <a:ln w="12700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" y="2133600"/>
            <a:ext cx="518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all" dirty="0">
                <a:solidFill>
                  <a:schemeClr val="bg1"/>
                </a:solidFill>
                <a:latin typeface="+mn-lt"/>
              </a:rPr>
              <a:t>NAME THE TITLE, ORIGINAL GROUP, AND COVER GROUP FOR THE FOLLOWING SONG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livingyears">
            <a:hlinkClick r:id="" action="ppaction://media"/>
            <a:extLst>
              <a:ext uri="{FF2B5EF4-FFF2-40B4-BE49-F238E27FC236}">
                <a16:creationId xmlns:a16="http://schemas.microsoft.com/office/drawing/2014/main" id="{39EDB5A1-9B71-4F06-8EC1-46E8F25DA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3418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6934200" cy="1371600"/>
          </a:xfrm>
        </p:spPr>
        <p:txBody>
          <a:bodyPr/>
          <a:lstStyle/>
          <a:p>
            <a:pPr>
              <a:defRPr/>
            </a:pP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br>
              <a:rPr lang="en-US" sz="4100" b="1" dirty="0">
                <a:solidFill>
                  <a:schemeClr val="bg1"/>
                </a:solidFill>
                <a:cs typeface="Arial" charset="0"/>
              </a:rPr>
            </a:br>
            <a:br>
              <a:rPr lang="en-US" sz="4200" b="1" dirty="0">
                <a:solidFill>
                  <a:schemeClr val="bg1"/>
                </a:solidFill>
                <a:cs typeface="Arial" charset="0"/>
              </a:rPr>
            </a:br>
            <a:br>
              <a:rPr lang="en-US" sz="4100" b="1" dirty="0">
                <a:cs typeface="Arial" charset="0"/>
              </a:rPr>
            </a:br>
            <a:endParaRPr lang="en-US" sz="4800" b="1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7253"/>
            <a:ext cx="563880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ANSWER</a:t>
            </a:r>
            <a: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  <a:t> # 10</a:t>
            </a:r>
            <a:br>
              <a:rPr lang="en-US" sz="4200" dirty="0">
                <a:ln w="12700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itchFamily="34" charset="0"/>
              </a:rPr>
            </a:br>
            <a:endParaRPr lang="en-US" sz="4200" dirty="0">
              <a:ln w="12700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50" y="1219200"/>
            <a:ext cx="6115050" cy="13849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200" cap="all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TITLE:  </a:t>
            </a:r>
            <a:br>
              <a:rPr lang="en-US" sz="4200" cap="all" dirty="0">
                <a:solidFill>
                  <a:schemeClr val="bg1"/>
                </a:solidFill>
                <a:latin typeface="+mn-lt"/>
              </a:rPr>
            </a:br>
            <a:r>
              <a:rPr lang="en-US" sz="4200" cap="all" dirty="0">
                <a:solidFill>
                  <a:schemeClr val="bg1"/>
                </a:solidFill>
                <a:latin typeface="+mn-lt"/>
              </a:rPr>
              <a:t>“the living years”</a:t>
            </a:r>
            <a:endParaRPr lang="en-US" sz="4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275" y="2857500"/>
            <a:ext cx="6115050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200" cap="all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ORIGINAL GROUP:  </a:t>
            </a:r>
            <a:br>
              <a:rPr lang="en-US" sz="4200" cap="all" dirty="0">
                <a:solidFill>
                  <a:schemeClr val="bg1"/>
                </a:solidFill>
                <a:latin typeface="+mn-lt"/>
              </a:rPr>
            </a:br>
            <a:r>
              <a:rPr lang="en-US" sz="4200" cap="all" dirty="0">
                <a:solidFill>
                  <a:schemeClr val="bg1"/>
                </a:solidFill>
                <a:latin typeface="+mn-lt"/>
              </a:rPr>
              <a:t>mike + the mechanics</a:t>
            </a:r>
            <a:endParaRPr lang="en-US" sz="4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275" y="4495800"/>
            <a:ext cx="6115050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200" cap="all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COVER group:  </a:t>
            </a:r>
            <a:br>
              <a:rPr lang="en-US" sz="4200" cap="all" dirty="0">
                <a:solidFill>
                  <a:schemeClr val="bg1"/>
                </a:solidFill>
                <a:latin typeface="+mn-lt"/>
              </a:rPr>
            </a:br>
            <a:r>
              <a:rPr lang="en-US" sz="4200" cap="all" dirty="0" err="1">
                <a:solidFill>
                  <a:schemeClr val="bg1"/>
                </a:solidFill>
                <a:latin typeface="+mn-lt"/>
              </a:rPr>
              <a:t>alabama</a:t>
            </a:r>
            <a:endParaRPr lang="en-US" sz="4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20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74637"/>
            <a:ext cx="8763000" cy="1371600"/>
          </a:xfrm>
          <a:noFill/>
          <a:ln>
            <a:noFill/>
          </a:ln>
        </p:spPr>
        <p:txBody>
          <a:bodyPr/>
          <a:lstStyle/>
          <a:p>
            <a:r>
              <a:rPr lang="en-US" sz="96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HALFTIME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660" y="6324600"/>
            <a:ext cx="8499176" cy="639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TRIVIAMARYLAND.COM              FACEBOOK.COM/TRIVIAMARYLAND</a:t>
            </a:r>
          </a:p>
          <a:p>
            <a:pPr marL="0" indent="0">
              <a:buNone/>
            </a:pPr>
            <a:endParaRPr lang="en-US" sz="2400" dirty="0">
              <a:solidFill>
                <a:srgbClr val="00FA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pitchFamily="34" charset="0"/>
              </a:rPr>
              <a:t>QUESTION # 11</a:t>
            </a:r>
            <a:br>
              <a:rPr lang="en-US" sz="4200" b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pitchFamily="34" charset="0"/>
              </a:rPr>
              <a:t>MARYLAND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52450" y="1447800"/>
            <a:ext cx="79629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>
                <a:solidFill>
                  <a:srgbClr val="FFFF00"/>
                </a:solidFill>
              </a:rPr>
              <a:t>WHAT IS THE SHAPE OF THE ‘SYMBOL OF WISDOM’ THAT TOPS THE DOME OF THE MARYLAND STATE HOUSE IN ANNAPOLIS?</a:t>
            </a:r>
            <a:endParaRPr lang="en-US" sz="5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1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pitchFamily="34" charset="0"/>
              </a:rPr>
              <a:t>ANSWER # 11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453871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6600" dirty="0">
                <a:solidFill>
                  <a:srgbClr val="FFFF00"/>
                </a:solidFill>
              </a:rPr>
              <a:t>ACORN</a:t>
            </a:r>
            <a:endParaRPr lang="en-US" altLang="en-US" sz="166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63ADE7AB-A81C-4703-9188-5B5AE714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00388"/>
            <a:ext cx="6248400" cy="3514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1295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12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TELEVISION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3-PARTER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981200"/>
            <a:ext cx="8458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250" dirty="0">
                <a:solidFill>
                  <a:schemeClr val="tx2">
                    <a:lumMod val="50000"/>
                  </a:schemeClr>
                </a:solidFill>
              </a:rPr>
              <a:t>WHAT THREE MEN SERVED AS BANDLEADERS FOR </a:t>
            </a:r>
            <a:r>
              <a:rPr lang="en-US" sz="6250" i="1" dirty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n-US" sz="625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6250" i="1" dirty="0">
                <a:solidFill>
                  <a:schemeClr val="tx2">
                    <a:lumMod val="50000"/>
                  </a:schemeClr>
                </a:solidFill>
              </a:rPr>
              <a:t>TONIGHT SHOW WITH JAY LENO</a:t>
            </a:r>
            <a:r>
              <a:rPr lang="en-US" sz="6250" dirty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625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</a:t>
            </a:r>
          </a:p>
        </p:txBody>
      </p:sp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D6B0235B-8627-4ACD-90DC-5C3922450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86800" cy="61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762000"/>
            <a:ext cx="769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0200" dirty="0">
                <a:solidFill>
                  <a:schemeClr val="bg1"/>
                </a:solidFill>
              </a:rPr>
              <a:t>ANTECEDENT</a:t>
            </a:r>
            <a:endParaRPr lang="en-US" altLang="en-US" sz="10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189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99CC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5181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ANSWER # 12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838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8600" dirty="0">
                <a:solidFill>
                  <a:schemeClr val="tx2">
                    <a:lumMod val="50000"/>
                  </a:schemeClr>
                </a:solidFill>
              </a:rPr>
              <a:t>BRANFORD MARSALIS</a:t>
            </a:r>
          </a:p>
          <a:p>
            <a:r>
              <a:rPr lang="en-US" altLang="en-US" sz="8600" b="1" dirty="0">
                <a:solidFill>
                  <a:schemeClr val="tx2">
                    <a:lumMod val="50000"/>
                  </a:schemeClr>
                </a:solidFill>
              </a:rPr>
              <a:t>KEVIN EUBANKS</a:t>
            </a:r>
          </a:p>
          <a:p>
            <a:r>
              <a:rPr lang="en-US" altLang="en-US" sz="8600" dirty="0">
                <a:solidFill>
                  <a:schemeClr val="tx2">
                    <a:lumMod val="50000"/>
                  </a:schemeClr>
                </a:solidFill>
              </a:rPr>
              <a:t>RICKEY MINOR</a:t>
            </a:r>
            <a:endParaRPr lang="en-US" altLang="en-US" sz="8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A0D5D67D-131E-4BCF-83C7-A4FF34D03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0"/>
            <a:ext cx="2769833" cy="36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13</a:t>
            </a:r>
            <a:b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NAME’S THE SAME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524000"/>
            <a:ext cx="8839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550" dirty="0">
                <a:solidFill>
                  <a:schemeClr val="bg2">
                    <a:lumMod val="10000"/>
                  </a:schemeClr>
                </a:solidFill>
              </a:rPr>
              <a:t>THE NAME OF WHAT COMPUTER SOFTWARE COMPANY IS ALSO THE SYMBOL FOR REBIRTH AND ENLIGHTENMENT IN HINDUISM AND BUDDHISM?</a:t>
            </a:r>
            <a:endParaRPr lang="en-US" sz="555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ANSWER # 13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F1E2AA4-C8F5-41CD-AE17-B7CAA8D60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95400"/>
            <a:ext cx="89149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05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14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TOYS &amp; GAMES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8150" y="1905000"/>
            <a:ext cx="81915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dirty="0">
                <a:solidFill>
                  <a:schemeClr val="accent2">
                    <a:lumMod val="50000"/>
                  </a:schemeClr>
                </a:solidFill>
              </a:rPr>
              <a:t>IN THE ORIGINAL VERSION OF OPERATION, THE NAMES OF WHICH TWO GAME PIECES CONTAIN A COMMON MALE FIRST NAME?</a:t>
            </a:r>
            <a:endParaRPr lang="en-US" sz="53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2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rPr>
              <a:t>ANSWER # 14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E6D36DF-12A3-42F8-A4A4-1C322D779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5600" y="1066800"/>
            <a:ext cx="2961200" cy="55048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4BF48-C97B-4592-80D5-6F7A71224331}"/>
              </a:ext>
            </a:extLst>
          </p:cNvPr>
          <p:cNvSpPr txBox="1"/>
          <p:nvPr/>
        </p:nvSpPr>
        <p:spPr>
          <a:xfrm>
            <a:off x="304800" y="754717"/>
            <a:ext cx="4953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300" dirty="0">
                <a:latin typeface="Calibri" panose="020F0502020204030204" pitchFamily="34" charset="0"/>
                <a:cs typeface="Calibri" panose="020F0502020204030204" pitchFamily="34" charset="0"/>
              </a:rPr>
              <a:t>ADAM’S 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300" dirty="0">
                <a:latin typeface="Calibri" panose="020F0502020204030204" pitchFamily="34" charset="0"/>
                <a:cs typeface="Calibri" panose="020F0502020204030204" pitchFamily="34" charset="0"/>
              </a:rPr>
              <a:t>CHARLIE HORSE</a:t>
            </a:r>
          </a:p>
        </p:txBody>
      </p:sp>
    </p:spTree>
    <p:extLst>
      <p:ext uri="{BB962C8B-B14F-4D97-AF65-F5344CB8AC3E}">
        <p14:creationId xmlns:p14="http://schemas.microsoft.com/office/powerpoint/2010/main" val="21355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QUESTION # 15</a:t>
            </a:r>
            <a:b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U.S. HISTORY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1500" y="1447800"/>
            <a:ext cx="81915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chemeClr val="accent5">
                    <a:lumMod val="50000"/>
                  </a:schemeClr>
                </a:solidFill>
              </a:rPr>
              <a:t>OF THE FOUR MEN WHO HAVE BEEN BOTH VICE PRESIDENT AND PRESIDENT, AND SERVED IN BOTH HOUSES OF CONGRESS, TWO OF THEM SHARED WHAT LAST NAME?</a:t>
            </a:r>
            <a:endParaRPr lang="en-US" sz="5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ANSWER # 15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542924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4900" dirty="0">
                <a:solidFill>
                  <a:schemeClr val="accent5">
                    <a:lumMod val="50000"/>
                  </a:schemeClr>
                </a:solidFill>
              </a:rPr>
              <a:t>JOHNSON</a:t>
            </a:r>
            <a:br>
              <a:rPr lang="en-US" altLang="en-US" sz="13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en-US" sz="4000" dirty="0">
                <a:solidFill>
                  <a:schemeClr val="accent3">
                    <a:lumMod val="75000"/>
                  </a:schemeClr>
                </a:solidFill>
              </a:rPr>
              <a:t>(ANDREW AND LYNDON)</a:t>
            </a:r>
            <a:endParaRPr lang="en-US" alt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4C1AB29C-189D-4ABC-B636-7B735B29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77" y="3886201"/>
            <a:ext cx="2254525" cy="2840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4DD14568-D900-417D-81E5-339290E2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2137493" cy="2840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b="1" dirty="0">
                <a:latin typeface="+mn-lt"/>
                <a:cs typeface="Arial" pitchFamily="34" charset="0"/>
              </a:rPr>
              <a:t>QUESTION # 16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400800" cy="1394961"/>
          </a:xfrm>
        </p:spPr>
        <p:txBody>
          <a:bodyPr/>
          <a:lstStyle/>
          <a:p>
            <a:r>
              <a:rPr lang="en-US" altLang="en-US" sz="60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WHO/WHAT </a:t>
            </a:r>
            <a:br>
              <a:rPr lang="en-US" altLang="en-US" sz="60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60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ARE WE?</a:t>
            </a:r>
          </a:p>
        </p:txBody>
      </p:sp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BC2B9A7B-EF53-408C-BE23-BBDDC3B7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1" y="1143000"/>
            <a:ext cx="880575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195AE-D70D-4439-BB7D-44C1E5ACA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087" y="508072"/>
            <a:ext cx="8229600" cy="58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705110-F699-4F9E-9703-EA13973D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79817"/>
            <a:ext cx="4513472" cy="6698365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B5A77D04-6553-446A-840E-AA76CF3EB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947" y="374997"/>
            <a:ext cx="8600333" cy="61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F70CC3-B458-4784-BFDA-B6C9BB7DC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230" y="1371600"/>
            <a:ext cx="8758050" cy="38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5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250"/>
                            </p:stCondLst>
                            <p:childTnLst>
                              <p:par>
                                <p:cTn id="5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534400" cy="8382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314209"/>
            <a:ext cx="870609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346866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1393983"/>
            <a:ext cx="87085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6000" b="1" dirty="0">
                <a:cs typeface="Arial" panose="020B0604020202020204" pitchFamily="34" charset="0"/>
              </a:rPr>
            </a:br>
            <a:br>
              <a:rPr lang="en-US" altLang="en-US" b="1" dirty="0"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609600" y="421234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5500" b="1" dirty="0">
                <a:cs typeface="Arial" panose="020B0604020202020204" pitchFamily="34" charset="0"/>
              </a:rPr>
            </a:br>
            <a:br>
              <a:rPr lang="en-US" altLang="en-US" sz="11500" b="1" dirty="0">
                <a:cs typeface="Arial" panose="020B0604020202020204" pitchFamily="34" charset="0"/>
              </a:rPr>
            </a:b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4445" y="1686192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95154" y="157894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4445" y="1985054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200" b="1" dirty="0">
                <a:cs typeface="Arial" panose="020B0604020202020204" pitchFamily="34" charset="0"/>
              </a:rPr>
            </a:br>
            <a:r>
              <a:rPr lang="en-US" altLang="en-US" sz="4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28600" y="2111945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8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5491" y="1731825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5181" y="2918247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-9646" y="2890155"/>
            <a:ext cx="91439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1000" b="1" dirty="0">
                <a:cs typeface="Arial" panose="020B0604020202020204" pitchFamily="34" charset="0"/>
              </a:rPr>
            </a:br>
            <a:r>
              <a:rPr lang="en-US" altLang="en-US" sz="125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GREEN DAY</a:t>
            </a: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cs typeface="Arial" panose="020B0604020202020204" pitchFamily="34" charset="0"/>
            </a:endParaRPr>
          </a:p>
          <a:p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45" y="47839"/>
            <a:ext cx="900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ANSWER #16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3852882-80CE-4895-863F-10B2ECC9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72" y="2918247"/>
            <a:ext cx="6476255" cy="358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4800" y="15683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138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A.C. GREEN</a:t>
            </a:r>
            <a:endParaRPr lang="en-US" altLang="en-US" sz="9600" dirty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A9B4780-8AEE-492E-9A42-653CDA5DF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6337" y="2269908"/>
            <a:ext cx="6086050" cy="43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QUESTION # 2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O CANADA</a:t>
            </a:r>
            <a:br>
              <a:rPr lang="en-US" sz="4000" b="1" dirty="0">
                <a:latin typeface="+mn-lt"/>
                <a:cs typeface="Arial" pitchFamily="34" charset="0"/>
              </a:rPr>
            </a:br>
            <a:r>
              <a:rPr lang="en-US" sz="4000" b="1" dirty="0"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0228" y="1981200"/>
            <a:ext cx="8543544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800" dirty="0">
                <a:solidFill>
                  <a:srgbClr val="C00000"/>
                </a:solidFill>
              </a:rPr>
              <a:t>OF CANADA’S TEN PROVINCES, WHICH TWO ARE LANDLOCKED?</a:t>
            </a:r>
            <a:endParaRPr lang="en-US" sz="7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49712" y="2567326"/>
            <a:ext cx="7693839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E65EA8C6-021A-4E5C-BBC3-D571F840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3116"/>
            <a:ext cx="4631430" cy="67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4562" y="842554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27467" y="251257"/>
            <a:ext cx="8610600" cy="33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6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800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FRIED GREEN TOMATOES</a:t>
            </a:r>
            <a:endParaRPr lang="en-US" altLang="en-US" sz="11500" dirty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2566DF84-B304-4F89-B0F9-4F66C7C72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1365" y="2584989"/>
            <a:ext cx="5662803" cy="40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sz="4800" b="1" dirty="0">
                <a:cs typeface="Arial" panose="020B0604020202020204" pitchFamily="34" charset="0"/>
              </a:rPr>
            </a:br>
            <a:endParaRPr lang="en-US" altLang="en-US" sz="4800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9733" y="852488"/>
            <a:ext cx="831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z="8000" dirty="0">
              <a:latin typeface="+mn-l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52600" y="142687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4562" y="152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4562" y="16956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74562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04800" y="1695691"/>
            <a:ext cx="8551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429" y="158139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endParaRPr lang="en-US" sz="6600" dirty="0">
              <a:latin typeface="+mn-lt"/>
              <a:cs typeface="Arial" pitchFamily="34" charset="0"/>
            </a:endParaRPr>
          </a:p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4110" y="2019300"/>
            <a:ext cx="83515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5429" y="15716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23381" y="2745126"/>
            <a:ext cx="83125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br>
              <a:rPr lang="en-US" b="1" dirty="0">
                <a:latin typeface="+mn-lt"/>
                <a:cs typeface="Arial" pitchFamily="34" charset="0"/>
              </a:rPr>
            </a:br>
            <a:br>
              <a:rPr lang="en-US" sz="54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4800" b="1" dirty="0">
                <a:latin typeface="+mn-lt"/>
                <a:cs typeface="Arial" pitchFamily="34" charset="0"/>
              </a:rPr>
            </a:br>
            <a:endParaRPr lang="en-US" sz="4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06082" y="1781465"/>
            <a:ext cx="84882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900" b="1" dirty="0">
                <a:cs typeface="Arial" panose="020B0604020202020204" pitchFamily="34" charset="0"/>
              </a:rPr>
            </a:br>
            <a:br>
              <a:rPr lang="en-US" altLang="en-US" sz="8000" dirty="0">
                <a:cs typeface="Arial" panose="020B0604020202020204" pitchFamily="34" charset="0"/>
              </a:rPr>
            </a:br>
            <a:endParaRPr lang="en-US" altLang="en-US" sz="8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E72B0A4-5394-484C-A9C0-9FC811BC1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020" y="723900"/>
            <a:ext cx="8572684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17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U.S. STATES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610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>
                <a:solidFill>
                  <a:schemeClr val="bg1">
                    <a:lumMod val="95000"/>
                  </a:schemeClr>
                </a:solidFill>
              </a:rPr>
              <a:t>WHAT IS THE LEAST POPULOUS U.S. STATE WITH A HOME VENUE FOR AT LEAST ONE TEAM IN ONE OF THE FOUR MAJOR U.S. SPORTS?</a:t>
            </a:r>
            <a:endParaRPr lang="en-US" sz="5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96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17</a:t>
            </a:r>
            <a:br>
              <a:rPr lang="en-US" sz="4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endParaRPr lang="en-US" sz="42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66700" y="6096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500" dirty="0">
                <a:solidFill>
                  <a:schemeClr val="bg1">
                    <a:lumMod val="95000"/>
                  </a:schemeClr>
                </a:solidFill>
              </a:rPr>
              <a:t>NEVADA</a:t>
            </a:r>
            <a:endParaRPr lang="en-US" sz="17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71CE00A7-81E0-48F4-840C-EAD85303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1" y="3828473"/>
            <a:ext cx="2695839" cy="26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687ACBFE-150D-4747-A454-E47C5375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781300" cy="2781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358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6096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QUESTION # 18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AWARDS &amp; HONORS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1981200"/>
            <a:ext cx="7391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dirty="0">
                <a:solidFill>
                  <a:srgbClr val="FF0000"/>
                </a:solidFill>
              </a:rPr>
              <a:t>WHICH TWO PEOPLE, A MAN BORN IN 1874 AND A WOMAN BORN IN 1910, ARE THE ONLY TWO PEOPLE TO HAVE EARNED HONORARY U.S. CITIZENSHIP DURING THEIR LIFETIMES?</a:t>
            </a:r>
            <a:endParaRPr lang="en-US" sz="4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ANSWER # 18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09550" y="838200"/>
            <a:ext cx="8724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rgbClr val="FF0000"/>
                </a:solidFill>
              </a:rPr>
              <a:t>WINSTON CHURCHILL</a:t>
            </a:r>
          </a:p>
          <a:p>
            <a:pPr algn="ctr"/>
            <a:r>
              <a:rPr lang="en-US" sz="7200" dirty="0">
                <a:solidFill>
                  <a:srgbClr val="FF0000"/>
                </a:solidFill>
              </a:rPr>
              <a:t>MOTHER TERESA</a:t>
            </a: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8B9006EE-8B54-4F66-972A-A7F74DCCE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3505200"/>
            <a:ext cx="301638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id="{7DF05FCF-DA40-46EC-AAD0-E397DA1E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967">
            <a:off x="5072207" y="4378707"/>
            <a:ext cx="3015039" cy="260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47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19</a:t>
            </a:r>
            <a:b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GOVERNMENT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447800"/>
            <a:ext cx="8001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700" dirty="0">
                <a:solidFill>
                  <a:srgbClr val="FFFF00"/>
                </a:solidFill>
              </a:rPr>
              <a:t>IN 1924, WHO SUCCEEDED WILLIAM J. BURNS, WHO HAD RESIGNED, AND REMAINED IN THE POSITION FOR 48 YEARS?</a:t>
            </a:r>
            <a:endParaRPr lang="en-US" sz="5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19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838200"/>
            <a:ext cx="8686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8800" dirty="0">
                <a:solidFill>
                  <a:srgbClr val="FFFF00"/>
                </a:solidFill>
              </a:rPr>
              <a:t>J. EDGAR HOOVER</a:t>
            </a:r>
            <a:br>
              <a:rPr lang="en-US" altLang="en-US" sz="8800" dirty="0">
                <a:solidFill>
                  <a:srgbClr val="FFFF00"/>
                </a:solidFill>
              </a:rPr>
            </a:br>
            <a:r>
              <a:rPr lang="en-US" altLang="en-US" sz="5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(F.B.I. DIRECTOR)</a:t>
            </a:r>
            <a:endParaRPr lang="en-US" altLang="en-US" sz="8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 descr="How J. Edgar Hoover Used the Power of Libraries for Evil ‹ Literary Hub">
            <a:extLst>
              <a:ext uri="{FF2B5EF4-FFF2-40B4-BE49-F238E27FC236}">
                <a16:creationId xmlns:a16="http://schemas.microsoft.com/office/drawing/2014/main" id="{FF85AB9C-0D05-4C20-A636-D5A6E2A0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7" y="3505200"/>
            <a:ext cx="5838825" cy="315296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48" y="3048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QUESTION # 20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BET UP TO 15 POINTS</a:t>
            </a:r>
            <a:b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WORD ORIGINS</a:t>
            </a:r>
            <a:endParaRPr lang="en-US" sz="4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5948" y="2133600"/>
            <a:ext cx="8458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dirty="0">
                <a:solidFill>
                  <a:srgbClr val="FFFF00"/>
                </a:solidFill>
              </a:rPr>
              <a:t>WHAT WORD, WHICH WAS INVENTED IN A 1900 NOVEL, IS NOW (IN ITS PLURAL FORM) A U.S. TRADEMARK OWNED BY AN ENTITY NAMED </a:t>
            </a:r>
            <a:r>
              <a:rPr lang="en-US" sz="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DD IP HOLDER LLC</a:t>
            </a:r>
            <a:r>
              <a:rPr lang="en-US" sz="5000" dirty="0">
                <a:solidFill>
                  <a:srgbClr val="FFFF00"/>
                </a:solidFill>
              </a:rPr>
              <a:t>?</a:t>
            </a:r>
            <a:endParaRPr lang="en-US" sz="5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latin typeface="+mn-lt"/>
                <a:cs typeface="Arial" pitchFamily="34" charset="0"/>
              </a:rPr>
              <a:t>ANSWER #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716132"/>
            <a:ext cx="8839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7800" dirty="0">
                <a:solidFill>
                  <a:srgbClr val="C00000"/>
                </a:solidFill>
              </a:rPr>
              <a:t>SASKATCHEWAN</a:t>
            </a:r>
          </a:p>
          <a:p>
            <a:pPr algn="ctr"/>
            <a:r>
              <a:rPr lang="en-US" altLang="en-US" sz="7800" dirty="0">
                <a:solidFill>
                  <a:srgbClr val="C00000"/>
                </a:solidFill>
              </a:rPr>
              <a:t>ALBERTA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262C64C-1BD9-41C5-8060-03DAE2B3E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2200" y="3276600"/>
            <a:ext cx="4614982" cy="34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22ECF-818B-469B-9406-A3BE5CCE4F9B}"/>
              </a:ext>
            </a:extLst>
          </p:cNvPr>
          <p:cNvSpPr txBox="1"/>
          <p:nvPr/>
        </p:nvSpPr>
        <p:spPr>
          <a:xfrm>
            <a:off x="228600" y="685800"/>
            <a:ext cx="86868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MUNCHKIN</a:t>
            </a:r>
            <a:endParaRPr lang="en-US" sz="1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Mohsin Maqbool&amp;#39;s review of The Wonderful Wizard of Oz">
            <a:extLst>
              <a:ext uri="{FF2B5EF4-FFF2-40B4-BE49-F238E27FC236}">
                <a16:creationId xmlns:a16="http://schemas.microsoft.com/office/drawing/2014/main" id="{C74165C2-0E6E-403B-A9F6-65EBF01F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05909"/>
            <a:ext cx="2352294" cy="326707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unchkins Donut By Dunkin&amp;#39; Donuts transparent PNG - StickPNG">
            <a:extLst>
              <a:ext uri="{FF2B5EF4-FFF2-40B4-BE49-F238E27FC236}">
                <a16:creationId xmlns:a16="http://schemas.microsoft.com/office/drawing/2014/main" id="{D89590C1-FB90-4E12-BA25-D7D7C6934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14675" r="9246"/>
          <a:stretch/>
        </p:blipFill>
        <p:spPr bwMode="auto">
          <a:xfrm>
            <a:off x="4648200" y="3544021"/>
            <a:ext cx="38862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65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808038"/>
          </a:xfrm>
        </p:spPr>
        <p:txBody>
          <a:bodyPr/>
          <a:lstStyle/>
          <a:p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RIVIA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M</a:t>
            </a:r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ARYLAND</a:t>
            </a:r>
            <a:br>
              <a:rPr lang="en-US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218237"/>
            <a:ext cx="8991600" cy="639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TRIVIAMARYLAND.COM                     FACEBOOK.COM/TRIVIAMARYLAND</a:t>
            </a:r>
          </a:p>
        </p:txBody>
      </p:sp>
    </p:spTree>
    <p:extLst>
      <p:ext uri="{BB962C8B-B14F-4D97-AF65-F5344CB8AC3E}">
        <p14:creationId xmlns:p14="http://schemas.microsoft.com/office/powerpoint/2010/main" val="1447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48" y="-304800"/>
            <a:ext cx="8458200" cy="7620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alt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TIEBREAKER QUESTION</a:t>
            </a:r>
            <a:endParaRPr lang="en-US" sz="4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914400"/>
            <a:ext cx="7772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300" dirty="0">
                <a:solidFill>
                  <a:srgbClr val="FFFF00"/>
                </a:solidFill>
              </a:rPr>
              <a:t>ACCORDING TO THEIR WEBSITE, HOW MANY WEGMANS LOCATIONS ARE THERE IN THE UNITED STATES?</a:t>
            </a:r>
            <a:endParaRPr lang="en-US" sz="63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5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19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TIEBREAKER ANSWER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22ECF-818B-469B-9406-A3BE5CCE4F9B}"/>
              </a:ext>
            </a:extLst>
          </p:cNvPr>
          <p:cNvSpPr txBox="1"/>
          <p:nvPr/>
        </p:nvSpPr>
        <p:spPr>
          <a:xfrm>
            <a:off x="76200" y="689788"/>
            <a:ext cx="89154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106</a:t>
            </a:r>
            <a:endParaRPr lang="en-US" sz="3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8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pPr>
              <a:defRPr/>
            </a:pPr>
            <a:b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QUESTION # 3</a:t>
            </a:r>
            <a:b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THEATRE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447800"/>
            <a:ext cx="85344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900" dirty="0">
                <a:solidFill>
                  <a:srgbClr val="FFFF00"/>
                </a:solidFill>
              </a:rPr>
              <a:t>ALSO A 2001 MOVIE, WHAT PLAY WON 10 AWARDS AT THE 2021 TONYS, INCLUDING BEST MUSICAL?</a:t>
            </a:r>
            <a:endParaRPr lang="en-US" sz="6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4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cs typeface="Arial" pitchFamily="34" charset="0"/>
              </a:rPr>
              <a:t>ANSWER # 3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CA8E340-F079-46B4-9393-D8255609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74277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94" y="381000"/>
            <a:ext cx="8458200" cy="533400"/>
          </a:xfrm>
        </p:spPr>
        <p:txBody>
          <a:bodyPr/>
          <a:lstStyle/>
          <a:p>
            <a:pPr>
              <a:defRPr/>
            </a:pP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QUESTION # 4</a:t>
            </a:r>
            <a:b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BASEBALL</a:t>
            </a:r>
            <a:b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2-PARTER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71753" y="1981200"/>
            <a:ext cx="7000494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200" dirty="0">
                <a:solidFill>
                  <a:schemeClr val="accent6">
                    <a:lumMod val="75000"/>
                  </a:schemeClr>
                </a:solidFill>
              </a:rPr>
              <a:t>WHO ARE THE ONLY TWO PLAYERS IN THE BASEBALL HALL OF FAME WEARING A NEW YORK METS HAT ON THEIR PLAQUES?</a:t>
            </a:r>
            <a:endParaRPr lang="en-US" sz="5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ANSWER # 4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707994"/>
            <a:ext cx="883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8800" dirty="0">
                <a:solidFill>
                  <a:schemeClr val="accent6">
                    <a:lumMod val="75000"/>
                  </a:schemeClr>
                </a:solidFill>
              </a:rPr>
              <a:t>TOM SEAVER</a:t>
            </a:r>
          </a:p>
          <a:p>
            <a:pPr algn="ctr"/>
            <a:r>
              <a:rPr lang="en-US" altLang="en-US" sz="8800" b="1" dirty="0">
                <a:solidFill>
                  <a:schemeClr val="accent6">
                    <a:lumMod val="75000"/>
                  </a:schemeClr>
                </a:solidFill>
              </a:rPr>
              <a:t>MIKE PIAZZA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22F8697-3F35-44A6-9053-8F0A3034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67452"/>
            <a:ext cx="1972815" cy="28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B76E8B3F-E9AB-489F-A76A-02440BB3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45998"/>
            <a:ext cx="1952779" cy="28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139703</TotalTime>
  <Words>1174</Words>
  <Application>Microsoft Office PowerPoint</Application>
  <PresentationFormat>On-screen Show (4:3)</PresentationFormat>
  <Paragraphs>294</Paragraphs>
  <Slides>53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Calibri</vt:lpstr>
      <vt:lpstr>Arial</vt:lpstr>
      <vt:lpstr>Berlin Sans FB Demi</vt:lpstr>
      <vt:lpstr>1_Office Theme</vt:lpstr>
      <vt:lpstr>TRIVIAMARYLAND WORLD SERIES</vt:lpstr>
      <vt:lpstr> QUESTION # 1 GRAMMAR</vt:lpstr>
      <vt:lpstr>ANSWER # 1</vt:lpstr>
      <vt:lpstr> QUESTION # 2 O CANADA 2-PARTER</vt:lpstr>
      <vt:lpstr>ANSWER # 2</vt:lpstr>
      <vt:lpstr> QUESTION # 3 THEATRE</vt:lpstr>
      <vt:lpstr>ANSWER # 3</vt:lpstr>
      <vt:lpstr> QUESTION # 4 BASEBALL 2-PARTER</vt:lpstr>
      <vt:lpstr>ANSWER # 4</vt:lpstr>
      <vt:lpstr> QUESTION # 5 SCIENCE</vt:lpstr>
      <vt:lpstr>ANSWER # 5</vt:lpstr>
      <vt:lpstr>QUESTION # 6</vt:lpstr>
      <vt:lpstr>   </vt:lpstr>
      <vt:lpstr>   </vt:lpstr>
      <vt:lpstr>   </vt:lpstr>
      <vt:lpstr>   </vt:lpstr>
      <vt:lpstr>   </vt:lpstr>
      <vt:lpstr> QUESTION # 7 FOOD &amp; DRINK</vt:lpstr>
      <vt:lpstr>ANSWER # 7</vt:lpstr>
      <vt:lpstr> QUESTION # 8 ANIMALS 5-PARTER</vt:lpstr>
      <vt:lpstr>ANSWER # 8</vt:lpstr>
      <vt:lpstr> QUESTION # 9 BEFORE &amp; AFTER</vt:lpstr>
      <vt:lpstr>ANSWER # 9</vt:lpstr>
      <vt:lpstr>      </vt:lpstr>
      <vt:lpstr>      </vt:lpstr>
      <vt:lpstr>HALFTIME </vt:lpstr>
      <vt:lpstr> QUESTION # 11 MARYLAND</vt:lpstr>
      <vt:lpstr>ANSWER # 11</vt:lpstr>
      <vt:lpstr> QUESTION # 12 TELEVISION 3-PARTER</vt:lpstr>
      <vt:lpstr>ANSWER # 12</vt:lpstr>
      <vt:lpstr> QUESTION # 13 NAME’S THE SAME</vt:lpstr>
      <vt:lpstr>ANSWER # 13</vt:lpstr>
      <vt:lpstr> QUESTION # 14 TOYS &amp; GAMES 2-PARTER</vt:lpstr>
      <vt:lpstr>ANSWER # 14</vt:lpstr>
      <vt:lpstr> QUESTION # 15 U.S. HISTORY</vt:lpstr>
      <vt:lpstr>ANSWER # 15</vt:lpstr>
      <vt:lpstr>QUESTION # 16</vt:lpstr>
      <vt:lpstr>   </vt:lpstr>
      <vt:lpstr>  </vt:lpstr>
      <vt:lpstr>  </vt:lpstr>
      <vt:lpstr>  </vt:lpstr>
      <vt:lpstr>  </vt:lpstr>
      <vt:lpstr> QUESTION # 17 U.S. STATES</vt:lpstr>
      <vt:lpstr> ANSWER # 17 </vt:lpstr>
      <vt:lpstr> QUESTION # 18 AWARDS &amp; HONORS 2-PARTER</vt:lpstr>
      <vt:lpstr>ANSWER # 18</vt:lpstr>
      <vt:lpstr> QUESTION # 19 GOVERNMENT</vt:lpstr>
      <vt:lpstr>ANSWER # 19</vt:lpstr>
      <vt:lpstr> QUESTION # 20 BET UP TO 15 POINTS WORD ORIGINS</vt:lpstr>
      <vt:lpstr>ANSWER # 20</vt:lpstr>
      <vt:lpstr>TRIVIAMARYLAND </vt:lpstr>
      <vt:lpstr> TIEBREAKER QUESTION</vt:lpstr>
      <vt:lpstr>TIEBREAKER ANSWER</vt:lpstr>
    </vt:vector>
  </TitlesOfParts>
  <Company>GSB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TriviaMaryland</dc:title>
  <dc:creator>Brad Glazer</dc:creator>
  <cp:keywords>trivia</cp:keywords>
  <cp:lastModifiedBy>kent hash</cp:lastModifiedBy>
  <cp:revision>8848</cp:revision>
  <cp:lastPrinted>2016-06-16T12:22:30Z</cp:lastPrinted>
  <dcterms:created xsi:type="dcterms:W3CDTF">2007-02-10T13:01:25Z</dcterms:created>
  <dcterms:modified xsi:type="dcterms:W3CDTF">2021-12-13T19:48:18Z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1136957752</vt:i4>
  </property>
  <property fmtid="{D5CDD505-2E9C-101B-9397-08002B2CF9AE}" pid="3" name="_NewReviewCycle">
    <vt:lpwstr/>
  </property>
  <property fmtid="{D5CDD505-2E9C-101B-9397-08002B2CF9AE}" pid="4" name="_EmailSubject">
    <vt:lpwstr>World Series</vt:lpwstr>
  </property>
  <property fmtid="{D5CDD505-2E9C-101B-9397-08002B2CF9AE}" pid="5" name="_AuthorEmail">
    <vt:lpwstr>Brad.M.Glazer@ssa.gov</vt:lpwstr>
  </property>
  <property fmtid="{D5CDD505-2E9C-101B-9397-08002B2CF9AE}" pid="6" name="_AuthorEmailDisplayName">
    <vt:lpwstr>Glazer, Brad M.</vt:lpwstr>
  </property>
  <property fmtid="{D5CDD505-2E9C-101B-9397-08002B2CF9AE}" pid="7" name="_PreviousAdHocReviewCycleID">
    <vt:i4>1373386483</vt:i4>
  </property>
</Properties>
</file>