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94" r:id="rId1"/>
  </p:sldMasterIdLst>
  <p:notesMasterIdLst>
    <p:notesMasterId r:id="rId56"/>
  </p:notesMasterIdLst>
  <p:sldIdLst>
    <p:sldId id="6420" r:id="rId2"/>
    <p:sldId id="6461" r:id="rId3"/>
    <p:sldId id="6368" r:id="rId4"/>
    <p:sldId id="6369" r:id="rId5"/>
    <p:sldId id="6421" r:id="rId6"/>
    <p:sldId id="6422" r:id="rId7"/>
    <p:sldId id="6423" r:id="rId8"/>
    <p:sldId id="6424" r:id="rId9"/>
    <p:sldId id="6425" r:id="rId10"/>
    <p:sldId id="6426" r:id="rId11"/>
    <p:sldId id="6427" r:id="rId12"/>
    <p:sldId id="6428" r:id="rId13"/>
    <p:sldId id="6338" r:id="rId14"/>
    <p:sldId id="6403" r:id="rId15"/>
    <p:sldId id="6342" r:id="rId16"/>
    <p:sldId id="6402" r:id="rId17"/>
    <p:sldId id="6400" r:id="rId18"/>
    <p:sldId id="6401" r:id="rId19"/>
    <p:sldId id="6429" r:id="rId20"/>
    <p:sldId id="6430" r:id="rId21"/>
    <p:sldId id="6431" r:id="rId22"/>
    <p:sldId id="6432" r:id="rId23"/>
    <p:sldId id="6433" r:id="rId24"/>
    <p:sldId id="6434" r:id="rId25"/>
    <p:sldId id="6336" r:id="rId26"/>
    <p:sldId id="6456" r:id="rId27"/>
    <p:sldId id="6419" r:id="rId28"/>
    <p:sldId id="6435" r:id="rId29"/>
    <p:sldId id="6436" r:id="rId30"/>
    <p:sldId id="6437" r:id="rId31"/>
    <p:sldId id="6438" r:id="rId32"/>
    <p:sldId id="6439" r:id="rId33"/>
    <p:sldId id="6440" r:id="rId34"/>
    <p:sldId id="6441" r:id="rId35"/>
    <p:sldId id="6442" r:id="rId36"/>
    <p:sldId id="6443" r:id="rId37"/>
    <p:sldId id="6444" r:id="rId38"/>
    <p:sldId id="6344" r:id="rId39"/>
    <p:sldId id="6410" r:id="rId40"/>
    <p:sldId id="6405" r:id="rId41"/>
    <p:sldId id="6459" r:id="rId42"/>
    <p:sldId id="6458" r:id="rId43"/>
    <p:sldId id="6460" r:id="rId44"/>
    <p:sldId id="6445" r:id="rId45"/>
    <p:sldId id="6446" r:id="rId46"/>
    <p:sldId id="6449" r:id="rId47"/>
    <p:sldId id="6450" r:id="rId48"/>
    <p:sldId id="6447" r:id="rId49"/>
    <p:sldId id="6448" r:id="rId50"/>
    <p:sldId id="6451" r:id="rId51"/>
    <p:sldId id="6452" r:id="rId52"/>
    <p:sldId id="6418" r:id="rId53"/>
    <p:sldId id="6453" r:id="rId54"/>
    <p:sldId id="6454" r:id="rId55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D09"/>
    <a:srgbClr val="3B4A1E"/>
    <a:srgbClr val="303C18"/>
    <a:srgbClr val="0F243D"/>
    <a:srgbClr val="122B4A"/>
    <a:srgbClr val="FFFFCF"/>
    <a:srgbClr val="00602B"/>
    <a:srgbClr val="CCCCFF"/>
    <a:srgbClr val="FF0000"/>
    <a:srgbClr val="CC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6" autoAdjust="0"/>
    <p:restoredTop sz="93304" autoAdjust="0"/>
  </p:normalViewPr>
  <p:slideViewPr>
    <p:cSldViewPr>
      <p:cViewPr varScale="1">
        <p:scale>
          <a:sx n="62" d="100"/>
          <a:sy n="62" d="100"/>
        </p:scale>
        <p:origin x="102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01CE0B-949C-4FE5-80A8-C22AB8A9E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66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4B7877-3125-4D73-87B8-43B763FABF4E}" type="slidenum">
              <a:rPr lang="en-US" altLang="en-US" b="0"/>
              <a:pPr eaLnBrk="1" hangingPunct="1"/>
              <a:t>13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6103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602523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524166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16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854102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8990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029316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6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1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9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2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0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0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41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5039-2863-4CCC-9D88-5D1651C845A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3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5039-2863-4CCC-9D88-5D1651C845A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43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8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15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21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24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3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44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6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20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22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293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045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689F42-EE96-4531-ADA7-80295343A434}" type="slidenum">
              <a:rPr lang="en-US" altLang="en-US" b="0"/>
              <a:pPr eaLnBrk="1" hangingPunct="1"/>
              <a:t>38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7701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39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451740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212907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7223775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3955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252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7366812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402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158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272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645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914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866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078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79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9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286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6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6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4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92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0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E031-F8C5-4928-A703-A0815E18D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9A3-5A6C-4094-9E12-239E1B063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3969-FA3C-4D9B-8714-F09C58639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97D1-A9D1-41DA-9D0E-1A27E38E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CCA-2F4A-4C25-9CBD-5B93A687B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687-CBE1-4F5A-BD86-9C0A1F17F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0549-2241-4E44-88F2-E19F4F10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288-E223-4C72-81C1-67DCF81E2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973B-E76F-47FD-87C9-C4BD90778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13EB-C8EF-482B-B8DF-55E1F8066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03CCC-7D81-4607-B02D-C98FB85A1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478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T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RIVIA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M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ARYLAND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TRIVIAMARYLAND.COM                      FACEBOOK.COM/TRIVIAMARYLAND</a:t>
            </a:r>
          </a:p>
          <a:p>
            <a:pPr algn="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         </a:t>
            </a:r>
          </a:p>
          <a:p>
            <a:pPr algn="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3810000"/>
            <a:ext cx="2072640" cy="2667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066800" y="1307932"/>
            <a:ext cx="6781800" cy="143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49804"/>
              </a:avLst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6600" b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W</a:t>
            </a:r>
            <a:r>
              <a:rPr lang="en-US" sz="6600" b="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ORLD </a:t>
            </a:r>
            <a:r>
              <a:rPr lang="en-US" sz="6600" b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S</a:t>
            </a:r>
            <a:r>
              <a:rPr lang="en-US" sz="6600" b="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ERIES</a:t>
            </a:r>
            <a:br>
              <a:rPr lang="en-US" b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591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ANSWER #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57200"/>
            <a:ext cx="3986510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819400"/>
            <a:ext cx="4038600" cy="392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5</a:t>
            </a:r>
            <a:b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BUSINESS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4478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800" dirty="0">
                <a:solidFill>
                  <a:schemeClr val="bg1"/>
                </a:solidFill>
              </a:rPr>
              <a:t>IN SEPTEMBER 2019, HEWLETT PACKARD ACQUIRED WHAT SUPERCOMPUTER MANUFACTURER FOR $1.4 BILLION?</a:t>
            </a:r>
            <a:endParaRPr lang="en-US" sz="5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5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364671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9900" dirty="0">
                <a:solidFill>
                  <a:schemeClr val="bg1"/>
                </a:solidFill>
              </a:rPr>
              <a:t>CRAY</a:t>
            </a:r>
            <a:endParaRPr lang="en-US" altLang="en-US" sz="199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3581400"/>
            <a:ext cx="5638800" cy="306176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212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altLang="en-US" sz="8000" b="1" dirty="0">
                <a:cs typeface="Arial" panose="020B0604020202020204" pitchFamily="34" charset="0"/>
              </a:rPr>
              <a:t>QUESTION #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705600" cy="1752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NAME THE LANDMARKS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52400"/>
            <a:ext cx="4267200" cy="6553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1500"/>
            <a:ext cx="8801100" cy="586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577" y="420410"/>
            <a:ext cx="8859660" cy="6169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38" y="214891"/>
            <a:ext cx="8655138" cy="6491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81" y="236893"/>
            <a:ext cx="7616576" cy="650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5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25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52400" y="2845126"/>
            <a:ext cx="885107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115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THE GHERKIN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91" y="21603"/>
            <a:ext cx="889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ANSWER #6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727387"/>
            <a:ext cx="2590800" cy="39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98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65993" y="2704574"/>
            <a:ext cx="86626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88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EDINBURGH CASTLE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3119850"/>
            <a:ext cx="5317059" cy="35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1284"/>
      </p:ext>
    </p:extLst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93011" y="2124664"/>
            <a:ext cx="900137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105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ANGKOR WAT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2072591"/>
            <a:ext cx="6512046" cy="453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11259"/>
      </p:ext>
    </p:extLst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44297" y="2134976"/>
            <a:ext cx="86626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82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SAGRADA FAMÍLIA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918448"/>
            <a:ext cx="6397154" cy="47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15823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93012" y="2161305"/>
            <a:ext cx="89747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115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ATOMIUM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784" y="2068281"/>
            <a:ext cx="5328832" cy="45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0621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7</a:t>
            </a:r>
            <a:b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FICTIONAL CHARACTERS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6725" y="1447800"/>
            <a:ext cx="813435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900" dirty="0">
                <a:solidFill>
                  <a:srgbClr val="FFFF00"/>
                </a:solidFill>
              </a:rPr>
              <a:t>INTRODUCED IN 1963, WHAT FICTIONAL CHARACTER HELMS THE S.S. GUPPY?</a:t>
            </a:r>
            <a:endParaRPr lang="en-US" sz="6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7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WORLD SERIES TEAMS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1028063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700" b="1" dirty="0">
                <a:solidFill>
                  <a:srgbClr val="FFFF00"/>
                </a:solidFill>
              </a:rPr>
              <a:t>LIL KIM JUNG UN</a:t>
            </a:r>
          </a:p>
          <a:p>
            <a:pPr marL="0" indent="0" algn="ctr">
              <a:buFont typeface="Arial" charset="0"/>
              <a:buNone/>
            </a:pPr>
            <a:r>
              <a:rPr lang="en-US" sz="2700" dirty="0">
                <a:solidFill>
                  <a:schemeClr val="bg1"/>
                </a:solidFill>
              </a:rPr>
              <a:t>SCRUFFY NERD HERDERS</a:t>
            </a:r>
          </a:p>
          <a:p>
            <a:pPr marL="0" indent="0" algn="ctr">
              <a:buFont typeface="Arial" charset="0"/>
              <a:buNone/>
            </a:pPr>
            <a:r>
              <a:rPr lang="en-US" sz="2700" b="1" dirty="0">
                <a:solidFill>
                  <a:srgbClr val="FFFF00"/>
                </a:solidFill>
              </a:rPr>
              <a:t>MAMBO 69</a:t>
            </a:r>
          </a:p>
          <a:p>
            <a:pPr marL="0" indent="0" algn="ctr">
              <a:buFont typeface="Arial" charset="0"/>
              <a:buNone/>
            </a:pPr>
            <a:r>
              <a:rPr lang="en-US" sz="2700" dirty="0">
                <a:solidFill>
                  <a:schemeClr val="bg1"/>
                </a:solidFill>
              </a:rPr>
              <a:t>HIGH SCHOOL PROM</a:t>
            </a:r>
          </a:p>
          <a:p>
            <a:pPr marL="0" indent="0" algn="ctr">
              <a:buFont typeface="Arial" charset="0"/>
              <a:buNone/>
            </a:pPr>
            <a:r>
              <a:rPr lang="en-US" sz="2700" b="1" dirty="0">
                <a:solidFill>
                  <a:srgbClr val="FFFF00"/>
                </a:solidFill>
              </a:rPr>
              <a:t>THE BROWN NOTES</a:t>
            </a:r>
          </a:p>
          <a:p>
            <a:pPr marL="0" indent="0" algn="ctr">
              <a:buFont typeface="Arial" charset="0"/>
              <a:buNone/>
            </a:pPr>
            <a:r>
              <a:rPr lang="en-US" sz="2700" dirty="0">
                <a:solidFill>
                  <a:schemeClr val="bg1"/>
                </a:solidFill>
              </a:rPr>
              <a:t>MORGAN STATION</a:t>
            </a:r>
          </a:p>
          <a:p>
            <a:pPr marL="0" indent="0" algn="ctr">
              <a:buFont typeface="Arial" charset="0"/>
              <a:buNone/>
            </a:pPr>
            <a:r>
              <a:rPr lang="en-US" sz="2700" b="1" dirty="0">
                <a:solidFill>
                  <a:srgbClr val="FFFF00"/>
                </a:solidFill>
              </a:rPr>
              <a:t>RUN OVER BY A PUFFIN</a:t>
            </a:r>
          </a:p>
          <a:p>
            <a:pPr marL="0" indent="0" algn="ctr">
              <a:buFont typeface="Arial" charset="0"/>
              <a:buNone/>
            </a:pPr>
            <a:r>
              <a:rPr lang="en-US" sz="2700" dirty="0">
                <a:solidFill>
                  <a:schemeClr val="bg1"/>
                </a:solidFill>
              </a:rPr>
              <a:t>UNDECIDED</a:t>
            </a:r>
          </a:p>
          <a:p>
            <a:pPr marL="0" indent="0" algn="ctr">
              <a:buFont typeface="Arial" charset="0"/>
              <a:buNone/>
            </a:pPr>
            <a:r>
              <a:rPr lang="en-US" sz="2700" b="1" dirty="0">
                <a:solidFill>
                  <a:srgbClr val="FFFF00"/>
                </a:solidFill>
              </a:rPr>
              <a:t>THRONE OF LIES</a:t>
            </a:r>
          </a:p>
          <a:p>
            <a:pPr marL="0" indent="0" algn="ctr">
              <a:buFont typeface="Arial" charset="0"/>
              <a:buNone/>
            </a:pPr>
            <a:r>
              <a:rPr lang="en-US" sz="2700" dirty="0">
                <a:solidFill>
                  <a:schemeClr val="bg1"/>
                </a:solidFill>
              </a:rPr>
              <a:t>MARKSMEN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48200" y="1028063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700" b="1" dirty="0">
                <a:solidFill>
                  <a:schemeClr val="bg1"/>
                </a:solidFill>
              </a:rPr>
              <a:t>MOIST TOWELETTES</a:t>
            </a:r>
          </a:p>
          <a:p>
            <a:pPr marL="0" indent="0" algn="ctr">
              <a:buFont typeface="Arial" charset="0"/>
              <a:buNone/>
            </a:pPr>
            <a:r>
              <a:rPr lang="en-US" sz="2700" dirty="0">
                <a:solidFill>
                  <a:srgbClr val="FFFF00"/>
                </a:solidFill>
              </a:rPr>
              <a:t>COUSIN EDDIE’S KIDS</a:t>
            </a:r>
          </a:p>
          <a:p>
            <a:pPr marL="0" indent="0" algn="ctr">
              <a:buFont typeface="Arial" charset="0"/>
              <a:buNone/>
            </a:pPr>
            <a:r>
              <a:rPr lang="en-US" sz="2700" b="1" dirty="0">
                <a:solidFill>
                  <a:schemeClr val="bg1"/>
                </a:solidFill>
              </a:rPr>
              <a:t>SNITZELS GET SNITCHES</a:t>
            </a:r>
          </a:p>
          <a:p>
            <a:pPr marL="0" indent="0" algn="ctr">
              <a:buFont typeface="Arial" charset="0"/>
              <a:buNone/>
            </a:pPr>
            <a:r>
              <a:rPr lang="en-US" sz="2700" dirty="0">
                <a:solidFill>
                  <a:srgbClr val="FFFF00"/>
                </a:solidFill>
              </a:rPr>
              <a:t>SWEEP THE LEG</a:t>
            </a:r>
          </a:p>
          <a:p>
            <a:pPr marL="0" indent="0" algn="ctr">
              <a:buFont typeface="Arial" charset="0"/>
              <a:buNone/>
            </a:pPr>
            <a:r>
              <a:rPr lang="en-US" sz="2700" b="1" dirty="0">
                <a:solidFill>
                  <a:schemeClr val="bg1"/>
                </a:solidFill>
              </a:rPr>
              <a:t>INFINITY</a:t>
            </a:r>
          </a:p>
          <a:p>
            <a:pPr marL="0" indent="0" algn="ctr">
              <a:buFont typeface="Arial" charset="0"/>
              <a:buNone/>
            </a:pPr>
            <a:r>
              <a:rPr lang="en-US" sz="2700" dirty="0">
                <a:solidFill>
                  <a:srgbClr val="FFFF00"/>
                </a:solidFill>
              </a:rPr>
              <a:t>FRESH PRICKS OF BEL AIR</a:t>
            </a:r>
          </a:p>
          <a:p>
            <a:pPr marL="0" indent="0" algn="ctr">
              <a:buFont typeface="Arial" charset="0"/>
              <a:buNone/>
            </a:pPr>
            <a:r>
              <a:rPr lang="en-US" sz="2700" b="1" dirty="0">
                <a:solidFill>
                  <a:schemeClr val="bg1"/>
                </a:solidFill>
              </a:rPr>
              <a:t>PUB CRAWL LIECHTENSTEIN</a:t>
            </a:r>
          </a:p>
          <a:p>
            <a:pPr marL="0" indent="0" algn="ctr">
              <a:buFont typeface="Arial" charset="0"/>
              <a:buNone/>
            </a:pPr>
            <a:r>
              <a:rPr lang="en-US" sz="2700" dirty="0">
                <a:solidFill>
                  <a:srgbClr val="FFFF00"/>
                </a:solidFill>
              </a:rPr>
              <a:t>MISCHIEF MANAGED</a:t>
            </a:r>
          </a:p>
          <a:p>
            <a:pPr marL="0" indent="0" algn="ctr">
              <a:buFont typeface="Arial" charset="0"/>
              <a:buNone/>
            </a:pPr>
            <a:r>
              <a:rPr lang="en-US" sz="2700" b="1" dirty="0">
                <a:solidFill>
                  <a:schemeClr val="bg1"/>
                </a:solidFill>
              </a:rPr>
              <a:t>BEL AIR BOMB TECHS</a:t>
            </a:r>
          </a:p>
          <a:p>
            <a:pPr marL="0" indent="0" algn="ctr">
              <a:buFont typeface="Arial" charset="0"/>
              <a:buNone/>
            </a:pPr>
            <a:r>
              <a:rPr lang="en-US" sz="2700" dirty="0">
                <a:solidFill>
                  <a:srgbClr val="FFFF00"/>
                </a:solidFill>
              </a:rPr>
              <a:t>JOPPATOWNE CHRISTIAN CHURCH FIGHTING COMMUNION WAFERS</a:t>
            </a:r>
            <a:endParaRPr lang="en-US" sz="2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08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9906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76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096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QUESTION # 8</a:t>
            </a:r>
            <a:b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FOOTBALL</a:t>
            </a:r>
            <a:b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4-PARTER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905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250" dirty="0">
                <a:solidFill>
                  <a:srgbClr val="C00000"/>
                </a:solidFill>
              </a:rPr>
              <a:t>FOR WHAT NFL TEAMS DO THESE FORMER RAVENS CURRENTLY PLAY?</a:t>
            </a:r>
          </a:p>
          <a:p>
            <a:pPr algn="ctr"/>
            <a:r>
              <a:rPr lang="en-US" sz="4800" b="1" dirty="0">
                <a:solidFill>
                  <a:srgbClr val="003366"/>
                </a:solidFill>
              </a:rPr>
              <a:t>KYLE JUSZCZYK</a:t>
            </a:r>
          </a:p>
          <a:p>
            <a:pPr algn="ctr"/>
            <a:r>
              <a:rPr lang="en-US" sz="4800" dirty="0">
                <a:solidFill>
                  <a:srgbClr val="003366"/>
                </a:solidFill>
              </a:rPr>
              <a:t>C.J. MOSLEY</a:t>
            </a:r>
          </a:p>
          <a:p>
            <a:pPr algn="ctr"/>
            <a:r>
              <a:rPr lang="en-US" sz="4800" b="1" dirty="0">
                <a:solidFill>
                  <a:srgbClr val="003366"/>
                </a:solidFill>
              </a:rPr>
              <a:t>BUCK ALLEN</a:t>
            </a:r>
          </a:p>
          <a:p>
            <a:pPr algn="ctr"/>
            <a:r>
              <a:rPr lang="en-US" sz="4800" dirty="0">
                <a:solidFill>
                  <a:srgbClr val="003366"/>
                </a:solidFill>
              </a:rPr>
              <a:t>BRESHAD PERRIMAN</a:t>
            </a:r>
            <a:endParaRPr lang="en-US" sz="48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359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ANSWER # 8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9144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rgbClr val="003366"/>
                </a:solidFill>
              </a:rPr>
              <a:t>KYLE JUSZCZYK </a:t>
            </a:r>
            <a:r>
              <a:rPr lang="en-US" sz="6600" i="1" dirty="0">
                <a:solidFill>
                  <a:srgbClr val="003366"/>
                </a:solidFill>
              </a:rPr>
              <a:t>-</a:t>
            </a:r>
            <a:r>
              <a:rPr lang="en-US" sz="6600" dirty="0">
                <a:solidFill>
                  <a:srgbClr val="003366"/>
                </a:solidFill>
              </a:rPr>
              <a:t> </a:t>
            </a:r>
            <a:r>
              <a:rPr lang="en-US" sz="6600" dirty="0">
                <a:solidFill>
                  <a:srgbClr val="C00000"/>
                </a:solidFill>
              </a:rPr>
              <a:t>49ERS</a:t>
            </a:r>
          </a:p>
          <a:p>
            <a:pPr algn="ctr"/>
            <a:r>
              <a:rPr lang="en-US" sz="6600" dirty="0">
                <a:solidFill>
                  <a:srgbClr val="003366"/>
                </a:solidFill>
              </a:rPr>
              <a:t>C.J. MOSLEY </a:t>
            </a:r>
            <a:r>
              <a:rPr lang="en-US" sz="6600" i="1" dirty="0">
                <a:solidFill>
                  <a:srgbClr val="003366"/>
                </a:solidFill>
              </a:rPr>
              <a:t>-</a:t>
            </a:r>
            <a:r>
              <a:rPr lang="en-US" sz="6600" dirty="0">
                <a:solidFill>
                  <a:srgbClr val="003366"/>
                </a:solidFill>
              </a:rPr>
              <a:t> </a:t>
            </a:r>
            <a:r>
              <a:rPr lang="en-US" sz="6600" dirty="0">
                <a:solidFill>
                  <a:srgbClr val="C00000"/>
                </a:solidFill>
              </a:rPr>
              <a:t>JETS</a:t>
            </a:r>
          </a:p>
          <a:p>
            <a:pPr algn="ctr"/>
            <a:r>
              <a:rPr lang="en-US" sz="6600" dirty="0">
                <a:solidFill>
                  <a:srgbClr val="003366"/>
                </a:solidFill>
              </a:rPr>
              <a:t>BUCK ALLEN </a:t>
            </a:r>
            <a:r>
              <a:rPr lang="en-US" sz="6600" i="1" dirty="0">
                <a:solidFill>
                  <a:srgbClr val="003366"/>
                </a:solidFill>
              </a:rPr>
              <a:t>-</a:t>
            </a:r>
            <a:r>
              <a:rPr lang="en-US" sz="6600" dirty="0">
                <a:solidFill>
                  <a:srgbClr val="003366"/>
                </a:solidFill>
              </a:rPr>
              <a:t> </a:t>
            </a:r>
            <a:r>
              <a:rPr lang="en-US" sz="6600" dirty="0">
                <a:solidFill>
                  <a:srgbClr val="C00000"/>
                </a:solidFill>
              </a:rPr>
              <a:t>GIANTS</a:t>
            </a:r>
          </a:p>
          <a:p>
            <a:pPr algn="ctr"/>
            <a:r>
              <a:rPr lang="en-US" sz="6600" dirty="0">
                <a:solidFill>
                  <a:srgbClr val="003366"/>
                </a:solidFill>
              </a:rPr>
              <a:t>BRESHAD PERRIMAN </a:t>
            </a:r>
            <a:r>
              <a:rPr lang="en-US" sz="6600" i="1" dirty="0">
                <a:solidFill>
                  <a:srgbClr val="003366"/>
                </a:solidFill>
              </a:rPr>
              <a:t>-</a:t>
            </a:r>
            <a:r>
              <a:rPr lang="en-US" sz="6600" dirty="0">
                <a:solidFill>
                  <a:srgbClr val="003366"/>
                </a:solidFill>
              </a:rPr>
              <a:t> </a:t>
            </a:r>
            <a:r>
              <a:rPr lang="en-US" sz="6600" dirty="0">
                <a:solidFill>
                  <a:srgbClr val="C00000"/>
                </a:solidFill>
              </a:rPr>
              <a:t>BUCCANEERS</a:t>
            </a:r>
          </a:p>
        </p:txBody>
      </p:sp>
    </p:spTree>
    <p:extLst>
      <p:ext uri="{BB962C8B-B14F-4D97-AF65-F5344CB8AC3E}">
        <p14:creationId xmlns:p14="http://schemas.microsoft.com/office/powerpoint/2010/main" val="5876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9</a:t>
            </a:r>
            <a:b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COLLEGES &amp; UNIVERSITIES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8150" y="1524000"/>
            <a:ext cx="8191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700" dirty="0">
                <a:solidFill>
                  <a:srgbClr val="1A4E34"/>
                </a:solidFill>
              </a:rPr>
              <a:t>IN HONOR OF ITS RECENTLY DECEASED PRESIDENT, WHAT WAS WASHINGTON COLLEGE IN VIRGINIA RENAMED IN 1870?</a:t>
            </a:r>
            <a:endParaRPr lang="en-US" sz="5700" b="1" dirty="0">
              <a:solidFill>
                <a:srgbClr val="1A4E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CF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2000"/>
            <a:ext cx="9175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533400" y="0"/>
            <a:ext cx="6934200" cy="1371600"/>
          </a:xfrm>
        </p:spPr>
        <p:txBody>
          <a:bodyPr/>
          <a:lstStyle/>
          <a:p>
            <a:pPr>
              <a:defRPr/>
            </a:pP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solidFill>
                  <a:schemeClr val="bg1"/>
                </a:solidFill>
                <a:cs typeface="Arial" charset="0"/>
              </a:rPr>
            </a:b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endParaRPr lang="en-US" sz="4800" b="1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7253"/>
            <a:ext cx="5715000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ln w="12700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+mj-lt"/>
                <a:cs typeface="Arial" pitchFamily="34" charset="0"/>
              </a:rPr>
              <a:t>QUESTION # 10</a:t>
            </a:r>
            <a:br>
              <a:rPr lang="en-US" sz="4200" dirty="0">
                <a:ln w="12700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+mj-lt"/>
                <a:cs typeface="Arial" pitchFamily="34" charset="0"/>
              </a:rPr>
            </a:br>
            <a:r>
              <a:rPr lang="en-US" sz="4200" dirty="0">
                <a:ln w="12700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+mj-lt"/>
                <a:cs typeface="Arial" pitchFamily="34" charset="0"/>
              </a:rPr>
              <a:t>MUSIC</a:t>
            </a:r>
          </a:p>
          <a:p>
            <a:pPr algn="ctr"/>
            <a:r>
              <a:rPr lang="en-US" sz="4200" dirty="0">
                <a:ln w="12700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+mj-lt"/>
                <a:cs typeface="Arial" pitchFamily="34" charset="0"/>
              </a:rPr>
              <a:t>3-PARTER</a:t>
            </a:r>
            <a:endParaRPr lang="en-US" sz="4200" dirty="0">
              <a:ln w="12700"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0179" y="2362200"/>
            <a:ext cx="55816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cap="all" dirty="0">
                <a:solidFill>
                  <a:schemeClr val="bg1"/>
                </a:solidFill>
                <a:latin typeface="+mn-lt"/>
              </a:rPr>
              <a:t>NAME THE SONGS</a:t>
            </a:r>
            <a:endParaRPr lang="en-US" sz="8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655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533400" y="0"/>
            <a:ext cx="6934200" cy="1371600"/>
          </a:xfrm>
        </p:spPr>
        <p:txBody>
          <a:bodyPr/>
          <a:lstStyle/>
          <a:p>
            <a:pPr>
              <a:defRPr/>
            </a:pP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solidFill>
                  <a:schemeClr val="bg1"/>
                </a:solidFill>
                <a:cs typeface="Arial" charset="0"/>
              </a:rPr>
            </a:b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endParaRPr lang="en-US" sz="4800" b="1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7253"/>
            <a:ext cx="563880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ln w="12700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ANSWER</a:t>
            </a:r>
            <a:r>
              <a:rPr lang="en-US" sz="4200" dirty="0">
                <a:ln w="12700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+mj-lt"/>
                <a:cs typeface="Arial" pitchFamily="34" charset="0"/>
              </a:rPr>
              <a:t> # 10</a:t>
            </a:r>
            <a:br>
              <a:rPr lang="en-US" sz="4200" dirty="0">
                <a:ln w="12700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+mj-lt"/>
                <a:cs typeface="Arial" pitchFamily="34" charset="0"/>
              </a:rPr>
            </a:br>
            <a:endParaRPr lang="en-US" sz="4200" dirty="0">
              <a:ln w="12700"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1219200"/>
            <a:ext cx="6115050" cy="138499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200" cap="all" dirty="0">
                <a:solidFill>
                  <a:schemeClr val="bg1"/>
                </a:solidFill>
                <a:latin typeface="+mn-lt"/>
              </a:rPr>
              <a:t>“THE STRANGER”</a:t>
            </a:r>
          </a:p>
          <a:p>
            <a:pPr algn="ctr"/>
            <a:r>
              <a:rPr lang="en-US" sz="4200" cap="all" dirty="0">
                <a:solidFill>
                  <a:schemeClr val="bg1"/>
                </a:solidFill>
                <a:latin typeface="+mn-lt"/>
              </a:rPr>
              <a:t>BILLY JOEL</a:t>
            </a:r>
            <a:endParaRPr lang="en-US" sz="4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113644"/>
            <a:ext cx="6115050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n-lt"/>
              </a:rPr>
              <a:t>“WIND OF CHANGE”</a:t>
            </a:r>
          </a:p>
          <a:p>
            <a:pPr algn="ctr"/>
            <a:r>
              <a:rPr lang="en-US" sz="4200" dirty="0">
                <a:solidFill>
                  <a:schemeClr val="bg1"/>
                </a:solidFill>
                <a:latin typeface="+mn-lt"/>
              </a:rPr>
              <a:t>THE SCORPIONS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4969723"/>
            <a:ext cx="611505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n-lt"/>
              </a:rPr>
              <a:t>“PATIENCE”</a:t>
            </a:r>
          </a:p>
          <a:p>
            <a:pPr algn="ctr"/>
            <a:r>
              <a:rPr lang="en-US" sz="4200" dirty="0">
                <a:solidFill>
                  <a:schemeClr val="bg1"/>
                </a:solidFill>
                <a:latin typeface="+mn-lt"/>
              </a:rPr>
              <a:t>GUNS N’ ROSES</a:t>
            </a:r>
          </a:p>
        </p:txBody>
      </p:sp>
    </p:spTree>
    <p:extLst>
      <p:ext uri="{BB962C8B-B14F-4D97-AF65-F5344CB8AC3E}">
        <p14:creationId xmlns:p14="http://schemas.microsoft.com/office/powerpoint/2010/main" val="279020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5638800" cy="1752600"/>
          </a:xfrm>
          <a:noFill/>
          <a:ln>
            <a:noFill/>
          </a:ln>
        </p:spPr>
        <p:txBody>
          <a:bodyPr/>
          <a:lstStyle/>
          <a:p>
            <a:r>
              <a:rPr lang="en-US" sz="8800" dirty="0">
                <a:ln>
                  <a:solidFill>
                    <a:srgbClr val="00FA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HALFTIME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660" y="6324600"/>
            <a:ext cx="8499176" cy="639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FA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TRIVIAMARYLAND.COM              FACEBOOK.COM/TRIVIAMARYLAND</a:t>
            </a:r>
          </a:p>
          <a:p>
            <a:pPr marL="0" indent="0">
              <a:buNone/>
            </a:pPr>
            <a:endParaRPr lang="en-US" sz="2400" dirty="0">
              <a:solidFill>
                <a:srgbClr val="00FA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2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QUESTION # 11</a:t>
            </a:r>
            <a:b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LANGUAGE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610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200" dirty="0">
                <a:solidFill>
                  <a:schemeClr val="bg1"/>
                </a:solidFill>
              </a:rPr>
              <a:t>WHAT IS THE TERM FOR THIS DIACRETIC MARK USED IN MANY EUROPEAN LANGUAGES?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CHÂTEAU</a:t>
            </a:r>
            <a:endParaRPr lang="en-US" sz="7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9599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ANSWER # 11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8382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en-US" sz="115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732076"/>
            <a:ext cx="8534400" cy="594291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2133029"/>
            <a:ext cx="56388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00" dirty="0">
                <a:solidFill>
                  <a:schemeClr val="bg1"/>
                </a:solidFill>
                <a:latin typeface="Berlin Sans FB Demi" panose="020E0802020502020306" pitchFamily="34" charset="0"/>
              </a:rPr>
              <a:t>CIRCUMFLEX</a:t>
            </a:r>
          </a:p>
        </p:txBody>
      </p:sp>
    </p:spTree>
    <p:extLst>
      <p:ext uri="{BB962C8B-B14F-4D97-AF65-F5344CB8AC3E}">
        <p14:creationId xmlns:p14="http://schemas.microsoft.com/office/powerpoint/2010/main" val="18918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1</a:t>
            </a:r>
            <a:b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TERMINOLOGY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524000"/>
            <a:ext cx="86487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600" dirty="0">
                <a:solidFill>
                  <a:schemeClr val="bg1">
                    <a:lumMod val="95000"/>
                  </a:schemeClr>
                </a:solidFill>
              </a:rPr>
              <a:t>IF THINGS THAT COME FROM MARS ARE REFERRED TO AS ‘MARTIAN’, WHAT IS THE CORRECT DEMONYM FOR THINGS THAT COME FROM JUPITER?</a:t>
            </a:r>
            <a:endParaRPr lang="en-US" sz="5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2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2954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QUESTION # 12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MARYLAND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2-PARTER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0075" y="1981200"/>
            <a:ext cx="786765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300" dirty="0">
                <a:solidFill>
                  <a:srgbClr val="FFFF00"/>
                </a:solidFill>
              </a:rPr>
              <a:t>THE STATE FLAG OF MARYLAND CONTAINS THE COATS OF ARMS OF WHAT TWO FAMILIES?</a:t>
            </a:r>
            <a:endParaRPr lang="en-US" sz="6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ANSWER # 12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6858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0500" dirty="0">
                <a:solidFill>
                  <a:srgbClr val="FFFF00"/>
                </a:solidFill>
              </a:rPr>
              <a:t>CALVERT</a:t>
            </a:r>
          </a:p>
          <a:p>
            <a:pPr algn="ctr"/>
            <a:r>
              <a:rPr lang="en-US" altLang="en-US" sz="10500" b="1" dirty="0">
                <a:solidFill>
                  <a:srgbClr val="FFFF00"/>
                </a:solidFill>
              </a:rPr>
              <a:t>CROSSLAND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4648200"/>
            <a:ext cx="2838986" cy="20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latin typeface="+mn-lt"/>
                <a:cs typeface="Arial" pitchFamily="34" charset="0"/>
              </a:rPr>
              <a:t>QUESTION # 13</a:t>
            </a:r>
            <a:br>
              <a:rPr lang="en-US" sz="4200" b="1" dirty="0">
                <a:latin typeface="+mn-lt"/>
                <a:cs typeface="Arial" pitchFamily="34" charset="0"/>
              </a:rPr>
            </a:br>
            <a:r>
              <a:rPr lang="en-US" sz="4200" b="1" dirty="0">
                <a:latin typeface="+mn-lt"/>
                <a:cs typeface="Arial" pitchFamily="34" charset="0"/>
              </a:rPr>
              <a:t>IN THE NEWS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447800"/>
            <a:ext cx="8496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accent2">
                    <a:lumMod val="50000"/>
                  </a:schemeClr>
                </a:solidFill>
              </a:rPr>
              <a:t>WHAT IS THE NAME OF THIS PIECE OF ART THAT SOLD FOR $120,000 LAST WEEK?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4343400"/>
            <a:ext cx="2881883" cy="23622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559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latin typeface="+mn-lt"/>
                <a:cs typeface="Arial" pitchFamily="34" charset="0"/>
              </a:rPr>
              <a:t>ANSWER # 13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785553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3000" dirty="0">
                <a:solidFill>
                  <a:schemeClr val="accent2">
                    <a:lumMod val="50000"/>
                  </a:schemeClr>
                </a:solidFill>
              </a:rPr>
              <a:t>COMEDIAN</a:t>
            </a:r>
            <a:endParaRPr lang="en-US" altLang="en-US" sz="1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00" y="3581400"/>
            <a:ext cx="3439667" cy="281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79055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14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MOVIES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4-PARTER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4350" y="1981200"/>
            <a:ext cx="80391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300" dirty="0">
                <a:solidFill>
                  <a:schemeClr val="accent2">
                    <a:lumMod val="50000"/>
                  </a:schemeClr>
                </a:solidFill>
              </a:rPr>
              <a:t>WHAT WERE THE LAST FOUR ANIMATED SEQUELS RELEASED BY WALT DISNEY STUDIOS?</a:t>
            </a:r>
            <a:endParaRPr lang="en-US" sz="63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28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305800" cy="7619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ANSWER # 14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8382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6900" dirty="0">
                <a:solidFill>
                  <a:schemeClr val="accent2">
                    <a:lumMod val="50000"/>
                  </a:schemeClr>
                </a:solidFill>
              </a:rPr>
              <a:t>FROZEN II</a:t>
            </a:r>
          </a:p>
          <a:p>
            <a:pPr algn="ctr"/>
            <a:r>
              <a:rPr lang="en-US" altLang="en-US" sz="6900" b="1" dirty="0">
                <a:solidFill>
                  <a:schemeClr val="accent2">
                    <a:lumMod val="50000"/>
                  </a:schemeClr>
                </a:solidFill>
              </a:rPr>
              <a:t>TOY STORY 4</a:t>
            </a:r>
          </a:p>
          <a:p>
            <a:pPr algn="ctr"/>
            <a:r>
              <a:rPr lang="en-US" altLang="en-US" sz="6900" dirty="0">
                <a:solidFill>
                  <a:schemeClr val="accent2">
                    <a:lumMod val="50000"/>
                  </a:schemeClr>
                </a:solidFill>
              </a:rPr>
              <a:t>RALPH BREAKS THE INTERNET</a:t>
            </a:r>
          </a:p>
          <a:p>
            <a:pPr algn="ctr"/>
            <a:r>
              <a:rPr lang="en-US" altLang="en-US" sz="6900" b="1" dirty="0">
                <a:solidFill>
                  <a:schemeClr val="accent2">
                    <a:lumMod val="50000"/>
                  </a:schemeClr>
                </a:solidFill>
              </a:rPr>
              <a:t>INCREDIBLES 2</a:t>
            </a:r>
          </a:p>
        </p:txBody>
      </p:sp>
    </p:spTree>
    <p:extLst>
      <p:ext uri="{BB962C8B-B14F-4D97-AF65-F5344CB8AC3E}">
        <p14:creationId xmlns:p14="http://schemas.microsoft.com/office/powerpoint/2010/main" val="213553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QUESTION # 15</a:t>
            </a:r>
            <a:b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HISTORY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447800"/>
            <a:ext cx="8610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dirty="0">
                <a:solidFill>
                  <a:schemeClr val="accent5">
                    <a:lumMod val="50000"/>
                  </a:schemeClr>
                </a:solidFill>
              </a:rPr>
              <a:t>IN 1977, NASA LAUNCHED TWO DIFFERENT SPACE PROBES WITH WHAT NAME?</a:t>
            </a:r>
            <a:endParaRPr lang="en-US" sz="7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ANSWER # 15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90500" y="609600"/>
            <a:ext cx="8763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5000" b="1" dirty="0">
                <a:solidFill>
                  <a:schemeClr val="accent5">
                    <a:lumMod val="50000"/>
                  </a:schemeClr>
                </a:solidFill>
              </a:rPr>
              <a:t>VOYAGER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276600"/>
            <a:ext cx="4724400" cy="34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>
                <a:latin typeface="+mn-lt"/>
                <a:cs typeface="Arial" pitchFamily="34" charset="0"/>
              </a:rPr>
              <a:t>QUESTION # 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6400800" cy="1394961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NAME THE SPOUSES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29" y="381000"/>
            <a:ext cx="8754341" cy="617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66700"/>
            <a:ext cx="4267200" cy="640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36" y="457200"/>
            <a:ext cx="8950526" cy="5805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76200"/>
            <a:ext cx="4986770" cy="6649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858" y="171449"/>
            <a:ext cx="8638281" cy="645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50"/>
                            </p:stCondLst>
                            <p:childTnLst>
                              <p:par>
                                <p:cTn id="4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250"/>
                            </p:stCondLst>
                            <p:childTnLst>
                              <p:par>
                                <p:cTn id="5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28600" y="3042416"/>
            <a:ext cx="873889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8000" dirty="0">
                <a:solidFill>
                  <a:srgbClr val="FF0000"/>
                </a:solidFill>
                <a:cs typeface="Arial" panose="020B0604020202020204" pitchFamily="34" charset="0"/>
              </a:rPr>
              <a:t>TRISHA YEARWOOD</a:t>
            </a:r>
            <a:br>
              <a:rPr lang="en-US" altLang="en-US" sz="75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(GARTH BROOKS)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590" y="69982"/>
            <a:ext cx="889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ANSWER #16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3117400"/>
            <a:ext cx="5029200" cy="35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533400"/>
            <a:ext cx="8839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6600" dirty="0">
                <a:solidFill>
                  <a:schemeClr val="bg1"/>
                </a:solidFill>
              </a:rPr>
              <a:t>JOVIAN</a:t>
            </a:r>
            <a:endParaRPr lang="en-US" altLang="en-US" sz="16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34290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1897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2745126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16026" y="34902"/>
            <a:ext cx="8746672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8400" dirty="0">
                <a:solidFill>
                  <a:srgbClr val="FF0000"/>
                </a:solidFill>
                <a:cs typeface="Arial" panose="020B0604020202020204" pitchFamily="34" charset="0"/>
              </a:rPr>
              <a:t>RYAN REYNOLDS</a:t>
            </a:r>
            <a:br>
              <a:rPr lang="en-US" altLang="en-US" sz="9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(BLAKE LIVELY)</a:t>
            </a:r>
            <a:endParaRPr lang="en-US" altLang="en-US" sz="3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254372"/>
            <a:ext cx="29400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28936" y="20713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2745126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16026" y="157564"/>
            <a:ext cx="8746672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11500" dirty="0">
                <a:solidFill>
                  <a:srgbClr val="FF0000"/>
                </a:solidFill>
                <a:cs typeface="Arial" panose="020B0604020202020204" pitchFamily="34" charset="0"/>
              </a:rPr>
              <a:t>LISA BONET</a:t>
            </a:r>
            <a:br>
              <a:rPr lang="en-US" altLang="en-US" sz="9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(JASON MOMOA)</a:t>
            </a:r>
            <a:endParaRPr lang="en-US" altLang="en-US" sz="3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1974" y="2646303"/>
            <a:ext cx="6195366" cy="40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2745126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16026" y="34902"/>
            <a:ext cx="8746672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8000" dirty="0">
                <a:solidFill>
                  <a:srgbClr val="FF0000"/>
                </a:solidFill>
                <a:cs typeface="Arial" panose="020B0604020202020204" pitchFamily="34" charset="0"/>
              </a:rPr>
              <a:t>JUSTIN VERLANDER</a:t>
            </a:r>
            <a:br>
              <a:rPr lang="en-US" altLang="en-US" sz="9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(KATE UPTON)</a:t>
            </a:r>
            <a:endParaRPr lang="en-US" altLang="en-US" sz="3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595" y="2143125"/>
            <a:ext cx="3411266" cy="45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57596" y="2790825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07345" y="185234"/>
            <a:ext cx="8746672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11500" dirty="0">
                <a:solidFill>
                  <a:srgbClr val="FF0000"/>
                </a:solidFill>
                <a:cs typeface="Arial" panose="020B0604020202020204" pitchFamily="34" charset="0"/>
              </a:rPr>
              <a:t>MILA KUNIS</a:t>
            </a:r>
            <a:br>
              <a:rPr lang="en-US" altLang="en-US" sz="9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(ASHTON KUTCHER)</a:t>
            </a:r>
            <a:endParaRPr lang="en-US" altLang="en-US" sz="3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4972" y="2700746"/>
            <a:ext cx="5257800" cy="39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4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17</a:t>
            </a:r>
            <a:b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BASEBALL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8650" y="1524000"/>
            <a:ext cx="7810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solidFill>
                  <a:srgbClr val="FFFF00"/>
                </a:solidFill>
              </a:rPr>
              <a:t>IF YOU WERE TO ARRANGE THE 30 MLB TEAMS ALPHABETICALLY BY TEAM NICKNAMES, FOUR OF THE LAST FIVE TEAMS WOULD BE MEMBERS OF WHAT DIVISION?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965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17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7620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8800" dirty="0">
                <a:solidFill>
                  <a:srgbClr val="FFFF00"/>
                </a:solidFill>
              </a:rPr>
              <a:t>AMERICAN LEAGUE CENTRAL</a:t>
            </a:r>
            <a:br>
              <a:rPr lang="en-US" altLang="en-US" sz="8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(ROYALS, TIGERS, TWINS, WHITE SOX)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495800"/>
            <a:ext cx="3048000" cy="22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7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096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18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WORLD COUNTRIES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3-PARTER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00100" y="1981200"/>
            <a:ext cx="7620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200" dirty="0">
                <a:solidFill>
                  <a:srgbClr val="C00000"/>
                </a:solidFill>
              </a:rPr>
              <a:t>IN THE LATE 18</a:t>
            </a:r>
            <a:r>
              <a:rPr lang="en-US" sz="6200" baseline="30000" dirty="0">
                <a:solidFill>
                  <a:srgbClr val="C00000"/>
                </a:solidFill>
              </a:rPr>
              <a:t>TH</a:t>
            </a:r>
            <a:r>
              <a:rPr lang="en-US" sz="6200" dirty="0">
                <a:solidFill>
                  <a:srgbClr val="C00000"/>
                </a:solidFill>
              </a:rPr>
              <a:t> CENTURY, POLAND WAS DIVIDED AMONG WHAT THREE COUNTRIES?</a:t>
            </a:r>
            <a:endParaRPr lang="en-US" sz="6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"/>
            <a:ext cx="6096000" cy="9144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ANSWER # 18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2400" y="10668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8000" dirty="0">
                <a:solidFill>
                  <a:srgbClr val="C00000"/>
                </a:solidFill>
              </a:rPr>
              <a:t>PRUSSIA</a:t>
            </a:r>
          </a:p>
          <a:p>
            <a:pPr algn="ctr"/>
            <a:r>
              <a:rPr lang="en-US" altLang="en-US" sz="8000" b="1" dirty="0">
                <a:solidFill>
                  <a:srgbClr val="C00000"/>
                </a:solidFill>
              </a:rPr>
              <a:t>RUSSIA</a:t>
            </a:r>
          </a:p>
          <a:p>
            <a:pPr algn="ctr"/>
            <a:r>
              <a:rPr lang="en-US" altLang="en-US" sz="8000" dirty="0">
                <a:solidFill>
                  <a:srgbClr val="C00000"/>
                </a:solidFill>
              </a:rPr>
              <a:t>AUSTRIA</a:t>
            </a:r>
            <a:endParaRPr lang="en-US" altLang="en-US" sz="8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945"/>
            <a:ext cx="6758162" cy="63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478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QUESTION # 19</a:t>
            </a:r>
            <a:b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MUSIC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400" dirty="0">
                <a:solidFill>
                  <a:srgbClr val="FFFF00"/>
                </a:solidFill>
              </a:rPr>
              <a:t>WHAT SONG TITLE WAS A TOP 10 HIT FOR BOTH STING AND TIFFANY?</a:t>
            </a:r>
            <a:endParaRPr lang="en-US" sz="8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ANSWER # 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348047"/>
            <a:ext cx="4251097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35913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QUESTION # 2</a:t>
            </a: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U.S. PRESIDENTS</a:t>
            </a: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2-PARTER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850" y="1981200"/>
            <a:ext cx="84963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150" dirty="0">
                <a:solidFill>
                  <a:srgbClr val="C00000"/>
                </a:solidFill>
              </a:rPr>
              <a:t>WHO ARE THE ONLY TWO U.S. PRESIDENTS WHOSE BIRTH NAME INITIALS SPELL A WORD THAT CAN BE FOUND IN THE </a:t>
            </a:r>
            <a:r>
              <a:rPr lang="en-US" sz="5150" u="sng" dirty="0">
                <a:solidFill>
                  <a:srgbClr val="C00000"/>
                </a:solidFill>
              </a:rPr>
              <a:t>MERRIAM-WEBSTER DICTIONARY</a:t>
            </a:r>
            <a:r>
              <a:rPr lang="en-US" sz="5150" dirty="0">
                <a:solidFill>
                  <a:srgbClr val="C00000"/>
                </a:solidFill>
              </a:rPr>
              <a:t>?</a:t>
            </a:r>
            <a:endParaRPr lang="en-US" sz="51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48" y="30480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QUESTION # 20</a:t>
            </a:r>
            <a:b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BET UP TO 15 POINTS</a:t>
            </a:r>
            <a:b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LAWS</a:t>
            </a:r>
            <a:endParaRPr lang="en-US" sz="42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5948" y="2133600"/>
            <a:ext cx="8458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000" dirty="0">
                <a:solidFill>
                  <a:srgbClr val="FFFF00"/>
                </a:solidFill>
              </a:rPr>
              <a:t>A 2002 LAW REQUIRING CEOs TO PERSONALLY CERTIFY THEIR CORPORATE BOOKS WAS NAMED, IN PART, FOR WHAT FORMER MARYLAND-BORN POLITICIAN?</a:t>
            </a:r>
            <a:endParaRPr lang="en-US" sz="5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8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ANSWER # 20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8382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9600" dirty="0">
                <a:solidFill>
                  <a:srgbClr val="FFFF00"/>
                </a:solidFill>
              </a:rPr>
              <a:t>PAUL SARBANES</a:t>
            </a:r>
            <a:endParaRPr lang="en-US" altLang="en-US" sz="96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50" y="2803640"/>
            <a:ext cx="5041900" cy="378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3665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808038"/>
          </a:xfrm>
        </p:spPr>
        <p:txBody>
          <a:bodyPr/>
          <a:lstStyle/>
          <a:p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RIVIA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M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ARYLAND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218237"/>
            <a:ext cx="8991600" cy="639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TRIVIAMARYLAND.COM                     FACEBOOK.COM/TRIVIAMARYLAND</a:t>
            </a:r>
          </a:p>
        </p:txBody>
      </p:sp>
    </p:spTree>
    <p:extLst>
      <p:ext uri="{BB962C8B-B14F-4D97-AF65-F5344CB8AC3E}">
        <p14:creationId xmlns:p14="http://schemas.microsoft.com/office/powerpoint/2010/main" val="14473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96300" cy="381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60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TIEBREAKER</a:t>
            </a:r>
            <a:endParaRPr lang="en-US" sz="4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23900" y="1066800"/>
            <a:ext cx="76581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1">
                    <a:lumMod val="95000"/>
                  </a:schemeClr>
                </a:solidFill>
              </a:rPr>
              <a:t>ACCORDING TO WIKIPEDIA, ON AVERAGE, HOW MANY NEW ARTICLES ARE ADDED TO THE SITE EVERY DAY?</a:t>
            </a:r>
            <a:endParaRPr lang="en-US" sz="61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3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FF00"/>
                </a:solidFill>
                <a:cs typeface="Arial" pitchFamily="34" charset="0"/>
              </a:rPr>
              <a:t>TIEBREAKER ANSWER</a:t>
            </a:r>
            <a:endParaRPr lang="en-US" sz="60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8100" y="685800"/>
            <a:ext cx="9067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4400" dirty="0">
                <a:solidFill>
                  <a:schemeClr val="bg1"/>
                </a:solidFill>
              </a:rPr>
              <a:t>578</a:t>
            </a:r>
            <a:endParaRPr lang="en-US" altLang="en-US" sz="3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62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latin typeface="+mn-lt"/>
                <a:cs typeface="Arial" pitchFamily="34" charset="0"/>
              </a:rPr>
              <a:t>ANSWER # 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2592" y="838200"/>
            <a:ext cx="85344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6600" dirty="0">
                <a:solidFill>
                  <a:srgbClr val="C00000"/>
                </a:solidFill>
              </a:rPr>
              <a:t>JAMES ABRAM GARFIELD </a:t>
            </a:r>
            <a:r>
              <a:rPr lang="en-US" altLang="en-US" sz="6600" dirty="0">
                <a:solidFill>
                  <a:schemeClr val="accent5">
                    <a:lumMod val="75000"/>
                  </a:schemeClr>
                </a:solidFill>
              </a:rPr>
              <a:t>(JAG)</a:t>
            </a:r>
          </a:p>
          <a:p>
            <a:pPr algn="ctr"/>
            <a:r>
              <a:rPr lang="en-US" altLang="en-US" sz="6600" dirty="0">
                <a:solidFill>
                  <a:srgbClr val="C00000"/>
                </a:solidFill>
              </a:rPr>
              <a:t>HIRAM ULYSSES GRANT </a:t>
            </a:r>
            <a:r>
              <a:rPr lang="en-US" altLang="en-US" sz="6600" dirty="0">
                <a:solidFill>
                  <a:schemeClr val="accent5">
                    <a:lumMod val="75000"/>
                  </a:schemeClr>
                </a:solidFill>
              </a:rPr>
              <a:t>(HUG)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77" y="5257799"/>
            <a:ext cx="1724036" cy="1490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91400" y="5181600"/>
            <a:ext cx="1589480" cy="1566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16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3</a:t>
            </a:r>
            <a:b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BOOKS &amp; AUTHORS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0050" y="1524000"/>
            <a:ext cx="836295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600" dirty="0">
                <a:solidFill>
                  <a:srgbClr val="FFFF00"/>
                </a:solidFill>
              </a:rPr>
              <a:t>WHAT AUTHOR, WHO PASSED AWAY IN 2004, WAS THE FIRST TO SELL MORE THAN ONE MILLION E-BOOKS ON AMAZON.COM?</a:t>
            </a:r>
            <a:endParaRPr lang="en-US" sz="5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A4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3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7620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0000" dirty="0">
                <a:solidFill>
                  <a:srgbClr val="FFFF00"/>
                </a:solidFill>
              </a:rPr>
              <a:t>STIEG LARSSON</a:t>
            </a:r>
            <a:endParaRPr lang="en-US" altLang="en-US" sz="100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2971800"/>
            <a:ext cx="4876800" cy="359778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03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94" y="381000"/>
            <a:ext cx="8458200" cy="5334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QUESTION # 4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TELEVISION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2-PARTER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5307" y="2057400"/>
            <a:ext cx="867578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50" dirty="0">
                <a:solidFill>
                  <a:srgbClr val="3B4A1E"/>
                </a:solidFill>
              </a:rPr>
              <a:t>WHAT TWO TV GAME SHOWS HAVE AIRED ORIGINAL EPISODES IN EVERY DECADE SINCE THE 1950s?</a:t>
            </a:r>
            <a:endParaRPr lang="en-US" sz="6150" b="1" dirty="0">
              <a:solidFill>
                <a:srgbClr val="3B4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139137</TotalTime>
  <Words>1177</Words>
  <Application>Microsoft Office PowerPoint</Application>
  <PresentationFormat>On-screen Show (4:3)</PresentationFormat>
  <Paragraphs>317</Paragraphs>
  <Slides>54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Berlin Sans FB Demi</vt:lpstr>
      <vt:lpstr>Calibri</vt:lpstr>
      <vt:lpstr>Arial</vt:lpstr>
      <vt:lpstr>1_Office Theme</vt:lpstr>
      <vt:lpstr>TRIVIAMARYLAND </vt:lpstr>
      <vt:lpstr>PowerPoint Presentation</vt:lpstr>
      <vt:lpstr> QUESTION # 1 TERMINOLOGY</vt:lpstr>
      <vt:lpstr>ANSWER # 1</vt:lpstr>
      <vt:lpstr> QUESTION # 2 U.S. PRESIDENTS 2-PARTER</vt:lpstr>
      <vt:lpstr>ANSWER # 2</vt:lpstr>
      <vt:lpstr> QUESTION # 3 BOOKS &amp; AUTHORS</vt:lpstr>
      <vt:lpstr>ANSWER # 3</vt:lpstr>
      <vt:lpstr> QUESTION # 4 TELEVISION 2-PARTER</vt:lpstr>
      <vt:lpstr>ANSWER # 4</vt:lpstr>
      <vt:lpstr> QUESTION # 5 BUSINESS</vt:lpstr>
      <vt:lpstr>ANSWER # 5</vt:lpstr>
      <vt:lpstr>QUESTION # 6</vt:lpstr>
      <vt:lpstr>   </vt:lpstr>
      <vt:lpstr>   </vt:lpstr>
      <vt:lpstr>   </vt:lpstr>
      <vt:lpstr>   </vt:lpstr>
      <vt:lpstr>   </vt:lpstr>
      <vt:lpstr> QUESTION # 7 FICTIONAL CHARACTERS</vt:lpstr>
      <vt:lpstr>ANSWER # 7</vt:lpstr>
      <vt:lpstr> QUESTION # 8 FOOTBALL 4-PARTER</vt:lpstr>
      <vt:lpstr>ANSWER # 8</vt:lpstr>
      <vt:lpstr> QUESTION # 9 COLLEGES &amp; UNIVERSITIES</vt:lpstr>
      <vt:lpstr>ANSWER # 9</vt:lpstr>
      <vt:lpstr>      </vt:lpstr>
      <vt:lpstr>      </vt:lpstr>
      <vt:lpstr>HALFTIME </vt:lpstr>
      <vt:lpstr> QUESTION # 11 LANGUAGE</vt:lpstr>
      <vt:lpstr>ANSWER # 11</vt:lpstr>
      <vt:lpstr> QUESTION # 12 MARYLAND 2-PARTER</vt:lpstr>
      <vt:lpstr>ANSWER # 12</vt:lpstr>
      <vt:lpstr> QUESTION # 13 IN THE NEWS</vt:lpstr>
      <vt:lpstr>ANSWER # 13</vt:lpstr>
      <vt:lpstr> QUESTION # 14 MOVIES 4-PARTER</vt:lpstr>
      <vt:lpstr>ANSWER # 14</vt:lpstr>
      <vt:lpstr> QUESTION # 15 HISTORY</vt:lpstr>
      <vt:lpstr>ANSWER # 15</vt:lpstr>
      <vt:lpstr>QUESTION # 16</vt:lpstr>
      <vt:lpstr>   </vt:lpstr>
      <vt:lpstr>  </vt:lpstr>
      <vt:lpstr>  </vt:lpstr>
      <vt:lpstr>  </vt:lpstr>
      <vt:lpstr>  </vt:lpstr>
      <vt:lpstr> QUESTION # 17 BASEBALL</vt:lpstr>
      <vt:lpstr>ANSWER # 17</vt:lpstr>
      <vt:lpstr> QUESTION # 18 WORLD COUNTRIES 3-PARTER</vt:lpstr>
      <vt:lpstr>ANSWER # 18</vt:lpstr>
      <vt:lpstr> QUESTION # 19 MUSIC</vt:lpstr>
      <vt:lpstr>ANSWER # 19</vt:lpstr>
      <vt:lpstr> QUESTION # 20 BET UP TO 15 POINTS LAWS</vt:lpstr>
      <vt:lpstr>ANSWER # 20</vt:lpstr>
      <vt:lpstr>TRIVIAMARYLAND </vt:lpstr>
      <vt:lpstr> TIEBREAKER</vt:lpstr>
      <vt:lpstr>TIEBREAKER ANSWER</vt:lpstr>
    </vt:vector>
  </TitlesOfParts>
  <Company>GSB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TriviaMaryland</dc:title>
  <dc:creator>Brad Glazer</dc:creator>
  <cp:keywords>trivia</cp:keywords>
  <cp:lastModifiedBy>kent hash</cp:lastModifiedBy>
  <cp:revision>8807</cp:revision>
  <cp:lastPrinted>2016-06-16T12:22:30Z</cp:lastPrinted>
  <dcterms:created xsi:type="dcterms:W3CDTF">2007-02-10T13:01:25Z</dcterms:created>
  <dcterms:modified xsi:type="dcterms:W3CDTF">2019-12-15T00:01:13Z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109861372</vt:i4>
  </property>
  <property fmtid="{D5CDD505-2E9C-101B-9397-08002B2CF9AE}" pid="3" name="_NewReviewCycle">
    <vt:lpwstr/>
  </property>
  <property fmtid="{D5CDD505-2E9C-101B-9397-08002B2CF9AE}" pid="4" name="_EmailSubject">
    <vt:lpwstr>World Series</vt:lpwstr>
  </property>
  <property fmtid="{D5CDD505-2E9C-101B-9397-08002B2CF9AE}" pid="5" name="_AuthorEmail">
    <vt:lpwstr>Brad.M.Glazer@ssa.gov</vt:lpwstr>
  </property>
  <property fmtid="{D5CDD505-2E9C-101B-9397-08002B2CF9AE}" pid="6" name="_AuthorEmailDisplayName">
    <vt:lpwstr>Glazer, Brad M.</vt:lpwstr>
  </property>
  <property fmtid="{D5CDD505-2E9C-101B-9397-08002B2CF9AE}" pid="7" name="_PreviousAdHocReviewCycleID">
    <vt:i4>1373386483</vt:i4>
  </property>
</Properties>
</file>