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4" r:id="rId1"/>
  </p:sldMasterIdLst>
  <p:notesMasterIdLst>
    <p:notesMasterId r:id="rId55"/>
  </p:notesMasterIdLst>
  <p:sldIdLst>
    <p:sldId id="6455" r:id="rId2"/>
    <p:sldId id="6368" r:id="rId3"/>
    <p:sldId id="6369" r:id="rId4"/>
    <p:sldId id="6421" r:id="rId5"/>
    <p:sldId id="6422" r:id="rId6"/>
    <p:sldId id="6423" r:id="rId7"/>
    <p:sldId id="6424" r:id="rId8"/>
    <p:sldId id="6425" r:id="rId9"/>
    <p:sldId id="6426" r:id="rId10"/>
    <p:sldId id="6427" r:id="rId11"/>
    <p:sldId id="6428" r:id="rId12"/>
    <p:sldId id="6338" r:id="rId13"/>
    <p:sldId id="6403" r:id="rId14"/>
    <p:sldId id="6342" r:id="rId15"/>
    <p:sldId id="6457" r:id="rId16"/>
    <p:sldId id="6456" r:id="rId17"/>
    <p:sldId id="6458" r:id="rId18"/>
    <p:sldId id="6429" r:id="rId19"/>
    <p:sldId id="6430" r:id="rId20"/>
    <p:sldId id="6431" r:id="rId21"/>
    <p:sldId id="6432" r:id="rId22"/>
    <p:sldId id="6433" r:id="rId23"/>
    <p:sldId id="6434" r:id="rId24"/>
    <p:sldId id="6336" r:id="rId25"/>
    <p:sldId id="6337" r:id="rId26"/>
    <p:sldId id="6419" r:id="rId27"/>
    <p:sldId id="6435" r:id="rId28"/>
    <p:sldId id="6436" r:id="rId29"/>
    <p:sldId id="6437" r:id="rId30"/>
    <p:sldId id="6438" r:id="rId31"/>
    <p:sldId id="6439" r:id="rId32"/>
    <p:sldId id="6440" r:id="rId33"/>
    <p:sldId id="6441" r:id="rId34"/>
    <p:sldId id="6442" r:id="rId35"/>
    <p:sldId id="6443" r:id="rId36"/>
    <p:sldId id="6444" r:id="rId37"/>
    <p:sldId id="6344" r:id="rId38"/>
    <p:sldId id="6410" r:id="rId39"/>
    <p:sldId id="6405" r:id="rId40"/>
    <p:sldId id="6408" r:id="rId41"/>
    <p:sldId id="6407" r:id="rId42"/>
    <p:sldId id="6406" r:id="rId43"/>
    <p:sldId id="6445" r:id="rId44"/>
    <p:sldId id="6446" r:id="rId45"/>
    <p:sldId id="6449" r:id="rId46"/>
    <p:sldId id="6450" r:id="rId47"/>
    <p:sldId id="6447" r:id="rId48"/>
    <p:sldId id="6448" r:id="rId49"/>
    <p:sldId id="6451" r:id="rId50"/>
    <p:sldId id="6452" r:id="rId51"/>
    <p:sldId id="6418" r:id="rId52"/>
    <p:sldId id="6453" r:id="rId53"/>
    <p:sldId id="6454" r:id="rId54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D"/>
    <a:srgbClr val="00602B"/>
    <a:srgbClr val="CCCCFF"/>
    <a:srgbClr val="FF0000"/>
    <a:srgbClr val="CC3300"/>
    <a:srgbClr val="3399FF"/>
    <a:srgbClr val="99FF99"/>
    <a:srgbClr val="FFFFCF"/>
    <a:srgbClr val="5F5F5F"/>
    <a:srgbClr val="4D4D4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250" autoAdjust="0"/>
    <p:restoredTop sz="93304" autoAdjust="0"/>
  </p:normalViewPr>
  <p:slideViewPr>
    <p:cSldViewPr>
      <p:cViewPr varScale="1">
        <p:scale>
          <a:sx n="62" d="100"/>
          <a:sy n="62" d="100"/>
        </p:scale>
        <p:origin x="20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01CE0B-949C-4FE5-80A8-C22AB8A9E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66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6103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602523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524166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116062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496689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017390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1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9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0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0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41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3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EAE2E-8A09-456F-8FA3-401295A11B4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086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15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21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24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3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44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6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20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22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293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045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89F42-EE96-4531-ADA7-80295343A434}" type="slidenum">
              <a:rPr lang="en-US" altLang="en-US" b="0"/>
              <a:pPr eaLnBrk="1" hangingPunct="1"/>
              <a:t>37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7701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38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45174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39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212907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5360695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8213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252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2905117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40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158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272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645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914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86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078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79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9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286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6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6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4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92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0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031-F8C5-4928-A703-A0815E18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9A3-5A6C-4094-9E12-239E1B063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3969-FA3C-4D9B-8714-F09C58639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7D1-A9D1-41DA-9D0E-1A27E38E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CCA-2F4A-4C25-9CBD-5B93A687B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687-CBE1-4F5A-BD86-9C0A1F17F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549-2241-4E44-88F2-E19F4F10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288-E223-4C72-81C1-67DCF81E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973B-E76F-47FD-87C9-C4BD90778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3EB-C8EF-482B-B8DF-55E1F8066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03CCC-7D81-4607-B02D-C98FB85A1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808038"/>
          </a:xfrm>
        </p:spPr>
        <p:txBody>
          <a:bodyPr/>
          <a:lstStyle/>
          <a:p>
            <a:r>
              <a:rPr lang="en-US" sz="7200" dirty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T</a:t>
            </a:r>
            <a:r>
              <a:rPr lang="en-US" sz="720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RIVIA</a:t>
            </a:r>
            <a:r>
              <a:rPr lang="en-US" sz="7200" dirty="0">
                <a:ln w="19050">
                  <a:solidFill>
                    <a:prstClr val="black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M</a:t>
            </a:r>
            <a:r>
              <a:rPr lang="en-US" sz="720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ARYLAND</a:t>
            </a:r>
            <a:br>
              <a:rPr lang="en-US" sz="720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r>
              <a:rPr lang="en-US" sz="6000" dirty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W</a:t>
            </a:r>
            <a:r>
              <a:rPr lang="en-US" sz="600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ORLD </a:t>
            </a:r>
            <a:r>
              <a:rPr lang="en-US" sz="6000" dirty="0">
                <a:ln w="19050">
                  <a:solidFill>
                    <a:prstClr val="black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S</a:t>
            </a:r>
            <a:r>
              <a:rPr lang="en-US" sz="600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ERIES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00800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TRIVIAMARYLAND.COM                  FACEBOOK.COM/TRIVIAMARYLAND</a:t>
            </a:r>
          </a:p>
        </p:txBody>
      </p:sp>
    </p:spTree>
    <p:extLst>
      <p:ext uri="{BB962C8B-B14F-4D97-AF65-F5344CB8AC3E}">
        <p14:creationId xmlns:p14="http://schemas.microsoft.com/office/powerpoint/2010/main" val="27911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5</a:t>
            </a:r>
            <a:b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SCIENCE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600" dirty="0">
                <a:solidFill>
                  <a:schemeClr val="bg1">
                    <a:lumMod val="95000"/>
                  </a:schemeClr>
                </a:solidFill>
              </a:rPr>
              <a:t>WHAT OBJECT WAS NAMED IN 1930 TO BEGIN WITH THE INITIALS OF THE ASTRONOMER WHO SPENT THE LAST DECADE OF HIS LIFE SEARCHING FOR IT?</a:t>
            </a:r>
            <a:endParaRPr lang="en-US" sz="5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5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3429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9900" dirty="0">
                <a:solidFill>
                  <a:schemeClr val="bg1"/>
                </a:solidFill>
              </a:rPr>
              <a:t>PLUTO</a:t>
            </a:r>
            <a:endParaRPr lang="en-US" altLang="en-US" sz="199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5814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1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914400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QUESTION #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705600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NAME THE MARYLAND COUNTIES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32" y="377614"/>
            <a:ext cx="8372935" cy="6255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996527"/>
            <a:ext cx="8923255" cy="5017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737" y="1023959"/>
            <a:ext cx="8805334" cy="495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8" y="309792"/>
            <a:ext cx="8977015" cy="6167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69" y="192024"/>
            <a:ext cx="8811394" cy="65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80330" y="3090218"/>
            <a:ext cx="864285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9600" dirty="0">
                <a:solidFill>
                  <a:srgbClr val="FF0000"/>
                </a:solidFill>
                <a:cs typeface="Arial" panose="020B0604020202020204" pitchFamily="34" charset="0"/>
              </a:rPr>
              <a:t>ANNE ARUNDEL</a:t>
            </a:r>
            <a:br>
              <a:rPr lang="en-US" altLang="en-US" sz="8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MARYLAND STATE HOUSE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91" y="21603"/>
            <a:ext cx="88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ANSWER #6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496369"/>
            <a:ext cx="4191000" cy="31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98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95154" y="1727091"/>
            <a:ext cx="86626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cs typeface="Arial" panose="020B0604020202020204" pitchFamily="34" charset="0"/>
              </a:rPr>
            </a:br>
            <a:r>
              <a:rPr lang="en-US" altLang="en-US" sz="10200" dirty="0">
                <a:solidFill>
                  <a:srgbClr val="FF0000"/>
                </a:solidFill>
                <a:cs typeface="Arial" panose="020B0604020202020204" pitchFamily="34" charset="0"/>
              </a:rPr>
              <a:t>WASHINGTON</a:t>
            </a:r>
            <a:br>
              <a:rPr lang="en-US" altLang="en-US" sz="9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FORT FREDERICK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119" y="2710470"/>
            <a:ext cx="6542767" cy="367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1284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95154" y="1727091"/>
            <a:ext cx="86626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cs typeface="Arial" panose="020B0604020202020204" pitchFamily="34" charset="0"/>
              </a:rPr>
            </a:br>
            <a:r>
              <a:rPr lang="en-US" altLang="en-US" sz="8800" dirty="0">
                <a:solidFill>
                  <a:srgbClr val="FF0000"/>
                </a:solidFill>
                <a:cs typeface="Arial" panose="020B0604020202020204" pitchFamily="34" charset="0"/>
              </a:rPr>
              <a:t>PRINCE GEORGE’S</a:t>
            </a:r>
            <a:br>
              <a:rPr lang="en-US" altLang="en-US" sz="9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MGM NATIONAL HARBOR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47" y="2594900"/>
            <a:ext cx="7126511" cy="40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37797"/>
      </p:ext>
    </p:extLst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73233" y="1809747"/>
            <a:ext cx="86626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cs typeface="Arial" panose="020B0604020202020204" pitchFamily="34" charset="0"/>
              </a:rPr>
            </a:br>
            <a:r>
              <a:rPr lang="en-US" altLang="en-US" sz="11500" dirty="0">
                <a:solidFill>
                  <a:srgbClr val="FF0000"/>
                </a:solidFill>
                <a:cs typeface="Arial" panose="020B0604020202020204" pitchFamily="34" charset="0"/>
              </a:rPr>
              <a:t>WORCESTER</a:t>
            </a:r>
            <a:br>
              <a:rPr lang="en-US" altLang="en-US" sz="9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4800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OCEAN CITY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127" y="2856782"/>
            <a:ext cx="5517346" cy="37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28158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95154" y="1727091"/>
            <a:ext cx="86626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cs typeface="Arial" panose="020B0604020202020204" pitchFamily="34" charset="0"/>
              </a:rPr>
            </a:br>
            <a:r>
              <a:rPr lang="en-US" altLang="en-US" sz="10200" dirty="0">
                <a:solidFill>
                  <a:srgbClr val="FF0000"/>
                </a:solidFill>
                <a:cs typeface="Arial" panose="020B0604020202020204" pitchFamily="34" charset="0"/>
              </a:rPr>
              <a:t>DORCHESTER</a:t>
            </a:r>
            <a:br>
              <a:rPr lang="en-US" altLang="en-US" sz="9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dirty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anose="020B0604020202020204" pitchFamily="34" charset="0"/>
              </a:rPr>
              <a:t>HARRIET TUBMAN MUSEUM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149" y="2544040"/>
            <a:ext cx="5598992" cy="41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7027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latin typeface="+mn-lt"/>
                <a:cs typeface="Arial" pitchFamily="34" charset="0"/>
              </a:rPr>
              <a:t>QUESTION # 7</a:t>
            </a:r>
            <a:br>
              <a:rPr lang="en-US" sz="4200" b="1" dirty="0">
                <a:latin typeface="+mn-lt"/>
                <a:cs typeface="Arial" pitchFamily="34" charset="0"/>
              </a:rPr>
            </a:br>
            <a:r>
              <a:rPr lang="en-US" sz="4200" b="1" dirty="0">
                <a:latin typeface="+mn-lt"/>
                <a:cs typeface="Arial" pitchFamily="34" charset="0"/>
              </a:rPr>
              <a:t>FOOD &amp; DRINK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47725" y="1447800"/>
            <a:ext cx="737235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800" dirty="0">
                <a:solidFill>
                  <a:schemeClr val="tx2">
                    <a:lumMod val="50000"/>
                  </a:schemeClr>
                </a:solidFill>
              </a:rPr>
              <a:t>WHAT BRAND WON A TOP PRIZE AT THE 1893 CHICAGO EXPO AND HAS USED THE AWARD IN ITS NAME EVER SINCE?</a:t>
            </a:r>
            <a:endParaRPr lang="en-US" sz="5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7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7030A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latin typeface="+mn-lt"/>
                <a:cs typeface="Arial" pitchFamily="34" charset="0"/>
              </a:rPr>
              <a:t>ANSWER # 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745" y="990600"/>
            <a:ext cx="503250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latin typeface="+mn-lt"/>
                <a:cs typeface="Arial" pitchFamily="34" charset="0"/>
              </a:rPr>
              <a:t>QUESTION # 1</a:t>
            </a:r>
            <a:br>
              <a:rPr lang="en-US" sz="4200" b="1" dirty="0">
                <a:latin typeface="+mn-lt"/>
                <a:cs typeface="Arial" pitchFamily="34" charset="0"/>
              </a:rPr>
            </a:br>
            <a:r>
              <a:rPr lang="en-US" sz="4200" b="1" dirty="0">
                <a:latin typeface="+mn-lt"/>
                <a:cs typeface="Arial" pitchFamily="34" charset="0"/>
              </a:rPr>
              <a:t>FOR THE BIRDS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5344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800" dirty="0">
                <a:solidFill>
                  <a:srgbClr val="00602B"/>
                </a:solidFill>
              </a:rPr>
              <a:t>RAVENS, CROWS, ROOKS, AND JACKDAWS ARE MEMBERS OF WHAT GENUS?</a:t>
            </a:r>
            <a:endParaRPr lang="en-US" sz="6800" b="1" dirty="0"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096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8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MOVIES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2-PARTER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905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300" dirty="0">
                <a:solidFill>
                  <a:srgbClr val="003366"/>
                </a:solidFill>
              </a:rPr>
              <a:t>WHAT TWO ACTRESSES PORTRAYED AMELIA EARHART IN MAJOR MOTION PICTURES IN 2009?</a:t>
            </a:r>
            <a:endParaRPr lang="en-US" sz="63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359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6096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1500" dirty="0">
                <a:solidFill>
                  <a:srgbClr val="003366"/>
                </a:solidFill>
              </a:rPr>
              <a:t>AMY ADAMS</a:t>
            </a:r>
            <a:br>
              <a:rPr lang="en-US" altLang="en-US" sz="11500" dirty="0">
                <a:solidFill>
                  <a:srgbClr val="003366"/>
                </a:solidFill>
              </a:rPr>
            </a:br>
            <a:r>
              <a:rPr lang="en-US" altLang="en-US" sz="4400" i="1" dirty="0">
                <a:solidFill>
                  <a:schemeClr val="accent2">
                    <a:lumMod val="75000"/>
                  </a:schemeClr>
                </a:solidFill>
              </a:rPr>
              <a:t>NIGHT AT THE MUSEUM 2</a:t>
            </a:r>
          </a:p>
          <a:p>
            <a:r>
              <a:rPr lang="en-US" altLang="en-US" sz="9800" dirty="0">
                <a:solidFill>
                  <a:srgbClr val="003366"/>
                </a:solidFill>
              </a:rPr>
              <a:t>HILARY SWANK</a:t>
            </a:r>
            <a:br>
              <a:rPr lang="en-US" altLang="en-US" sz="9600" dirty="0">
                <a:solidFill>
                  <a:srgbClr val="003366"/>
                </a:solidFill>
              </a:rPr>
            </a:br>
            <a:r>
              <a:rPr lang="en-US" altLang="en-US" sz="4400" i="1" dirty="0">
                <a:solidFill>
                  <a:schemeClr val="accent2">
                    <a:lumMod val="75000"/>
                  </a:schemeClr>
                </a:solidFill>
              </a:rPr>
              <a:t>AMELIA</a:t>
            </a:r>
          </a:p>
          <a:p>
            <a:pPr algn="ctr"/>
            <a:endParaRPr lang="en-US" altLang="en-US" sz="4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EF5FB"/>
              </a:clrFrom>
              <a:clrTo>
                <a:srgbClr val="EEF5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941" y="5029200"/>
            <a:ext cx="2511459" cy="1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9</a:t>
            </a:r>
            <a:b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THE BODY HUMAN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700" dirty="0">
                <a:solidFill>
                  <a:srgbClr val="1A4E34"/>
                </a:solidFill>
              </a:rPr>
              <a:t>THE MOUNT OF APOLLO, THE MOUNT OF THE MOON, AND THE GIRDLE OF VENUS ARE ALL LOCATED ON WHAT PART OF THE BODY?</a:t>
            </a:r>
            <a:endParaRPr lang="en-US" sz="5700" b="1" dirty="0">
              <a:solidFill>
                <a:srgbClr val="1A4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CF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9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3429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9900" dirty="0">
                <a:solidFill>
                  <a:srgbClr val="1A4E34"/>
                </a:solidFill>
              </a:rPr>
              <a:t>HAND</a:t>
            </a:r>
            <a:endParaRPr lang="en-US" altLang="en-US" sz="19900" b="1" dirty="0">
              <a:solidFill>
                <a:srgbClr val="1A4E3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60" y="3581400"/>
            <a:ext cx="4526280" cy="3017520"/>
          </a:xfrm>
          <a:prstGeom prst="rect">
            <a:avLst/>
          </a:prstGeom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304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0296" y="44149"/>
            <a:ext cx="571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ln w="12700">
                  <a:solidFill>
                    <a:srgbClr val="00602B"/>
                  </a:solidFill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QUESTION # 10</a:t>
            </a:r>
            <a:br>
              <a:rPr lang="en-US" sz="4200" dirty="0">
                <a:ln w="12700">
                  <a:solidFill>
                    <a:srgbClr val="00602B"/>
                  </a:solidFill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</a:br>
            <a:r>
              <a:rPr lang="en-US" sz="4200" dirty="0">
                <a:ln w="12700">
                  <a:solidFill>
                    <a:srgbClr val="00602B"/>
                  </a:solidFill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MUSIC</a:t>
            </a:r>
          </a:p>
          <a:p>
            <a:pPr algn="ctr"/>
            <a:r>
              <a:rPr lang="en-US" sz="4200" dirty="0">
                <a:ln w="12700">
                  <a:solidFill>
                    <a:srgbClr val="00602B"/>
                  </a:solidFill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4-PARTER</a:t>
            </a:r>
            <a:endParaRPr lang="en-US" sz="4200" dirty="0">
              <a:ln w="12700">
                <a:solidFill>
                  <a:srgbClr val="00602B"/>
                </a:solidFill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4493" y="2286000"/>
            <a:ext cx="58666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cap="all" dirty="0">
                <a:solidFill>
                  <a:srgbClr val="00602B"/>
                </a:solidFill>
                <a:latin typeface="+mn-lt"/>
              </a:rPr>
              <a:t>NAME THE SONG AND THE THREE ARTISTS/GROUPS PERFORMING IT</a:t>
            </a:r>
            <a:endParaRPr lang="en-US" sz="5400" dirty="0">
              <a:solidFill>
                <a:srgbClr val="00602B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6600" y="6553200"/>
            <a:ext cx="2057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lliwantforxm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867400" y="59653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5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1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5712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Arial" pitchFamily="34" charset="0"/>
              </a:rPr>
              <a:t>ANSWER # 10</a:t>
            </a:r>
            <a:br>
              <a:rPr lang="en-US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114800" y="1072783"/>
            <a:ext cx="2012157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SONG</a:t>
            </a:r>
            <a:br>
              <a:rPr lang="en-US" sz="6400" dirty="0"/>
            </a:br>
            <a:endParaRPr lang="en-US" sz="6400" dirty="0">
              <a:solidFill>
                <a:srgbClr val="00206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949178" y="3067211"/>
            <a:ext cx="4343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ARTISTS/GROUPS</a:t>
            </a:r>
            <a:br>
              <a:rPr lang="en-US" sz="6400" dirty="0"/>
            </a:br>
            <a:endParaRPr lang="en-US" sz="6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027468"/>
            <a:ext cx="8700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602B"/>
                </a:solidFill>
                <a:latin typeface="+mn-lt"/>
              </a:rPr>
              <a:t> “ALL I WANT FOR CHRISTMAS IS YOU”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7086600" y="6545997"/>
            <a:ext cx="1981200" cy="235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920478" y="3962400"/>
            <a:ext cx="6400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5200" dirty="0">
                <a:solidFill>
                  <a:srgbClr val="00602B"/>
                </a:solidFill>
              </a:rPr>
              <a:t>HANSON</a:t>
            </a:r>
          </a:p>
          <a:p>
            <a:pPr algn="ctr"/>
            <a:r>
              <a:rPr lang="en-US" altLang="en-US" sz="5200" dirty="0">
                <a:solidFill>
                  <a:srgbClr val="00602B"/>
                </a:solidFill>
              </a:rPr>
              <a:t>IDINA MENZEL</a:t>
            </a:r>
          </a:p>
          <a:p>
            <a:pPr algn="ctr"/>
            <a:r>
              <a:rPr lang="en-US" altLang="en-US" sz="5200" dirty="0">
                <a:solidFill>
                  <a:srgbClr val="00602B"/>
                </a:solidFill>
              </a:rPr>
              <a:t>JUSTIN BIEBER</a:t>
            </a:r>
          </a:p>
          <a:p>
            <a:pPr algn="ctr"/>
            <a:endParaRPr lang="en-US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0806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72" y="533400"/>
            <a:ext cx="8768752" cy="1488806"/>
          </a:xfrm>
          <a:noFill/>
          <a:ln>
            <a:noFill/>
          </a:ln>
        </p:spPr>
        <p:txBody>
          <a:bodyPr/>
          <a:lstStyle/>
          <a:p>
            <a:r>
              <a:rPr lang="en-US" sz="12500" dirty="0">
                <a:ln>
                  <a:solidFill>
                    <a:srgbClr val="00FA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HALFTIME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48" y="5791200"/>
            <a:ext cx="8499176" cy="639763"/>
          </a:xfrm>
        </p:spPr>
        <p:txBody>
          <a:bodyPr/>
          <a:lstStyle/>
          <a:p>
            <a:pPr marL="0" indent="0" algn="r">
              <a:buNone/>
            </a:pPr>
            <a:r>
              <a:rPr lang="en-US" sz="2400" dirty="0">
                <a:solidFill>
                  <a:srgbClr val="00FA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TRIVIAMARYLAND.COM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00FA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FACEBOOK.COM/TRIVIAMARYLAND</a:t>
            </a:r>
          </a:p>
        </p:txBody>
      </p:sp>
    </p:spTree>
    <p:extLst>
      <p:ext uri="{BB962C8B-B14F-4D97-AF65-F5344CB8AC3E}">
        <p14:creationId xmlns:p14="http://schemas.microsoft.com/office/powerpoint/2010/main" val="3056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QUESTION # 11</a:t>
            </a:r>
            <a:b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SHAPES &amp; SIZES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04875" y="1524000"/>
            <a:ext cx="725805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600" dirty="0">
                <a:solidFill>
                  <a:schemeClr val="bg1">
                    <a:lumMod val="95000"/>
                  </a:schemeClr>
                </a:solidFill>
              </a:rPr>
              <a:t>WHAT NATURAL OBJECTS COME IN SUCH SHAPES AS SIMPLE PRISMS, SECTORED PLATES, AND STELLAR DENDRITES?</a:t>
            </a:r>
            <a:endParaRPr lang="en-US" sz="5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ANSWER # 11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6858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1500" dirty="0">
                <a:solidFill>
                  <a:schemeClr val="bg1"/>
                </a:solidFill>
              </a:rPr>
              <a:t>SNOWFLAKES</a:t>
            </a:r>
            <a:endParaRPr lang="en-US" altLang="en-US" sz="115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4601"/>
            <a:ext cx="4838700" cy="4285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438400"/>
            <a:ext cx="4724400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2954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12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CRIME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3-PARTER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5750" y="19812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200" dirty="0">
                <a:solidFill>
                  <a:schemeClr val="tx2">
                    <a:lumMod val="50000"/>
                  </a:schemeClr>
                </a:solidFill>
              </a:rPr>
              <a:t>ACCORDING TO THE U.S. TREASURY DEPARTMENT, WHAT ARE THE THREE STAGES OF MONEY LAUNDERING?</a:t>
            </a:r>
            <a:endParaRPr lang="en-US" sz="6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latin typeface="+mn-lt"/>
                <a:cs typeface="Arial" pitchFamily="34" charset="0"/>
              </a:rPr>
              <a:t>ANSWER # 1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2400" y="5334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6600" dirty="0">
                <a:solidFill>
                  <a:srgbClr val="00602B"/>
                </a:solidFill>
              </a:rPr>
              <a:t>CORVUS</a:t>
            </a:r>
            <a:endParaRPr lang="en-US" altLang="en-US" sz="16600" b="1" dirty="0">
              <a:solidFill>
                <a:srgbClr val="00602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3505200"/>
            <a:ext cx="403860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1897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CC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pPr algn="l"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12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2400" y="1493522"/>
            <a:ext cx="8970264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200" dirty="0">
                <a:solidFill>
                  <a:schemeClr val="tx2">
                    <a:lumMod val="50000"/>
                  </a:schemeClr>
                </a:solidFill>
              </a:rPr>
              <a:t>PLACEMENT</a:t>
            </a:r>
          </a:p>
          <a:p>
            <a:r>
              <a:rPr lang="en-US" altLang="en-US" sz="10200" b="1" dirty="0">
                <a:solidFill>
                  <a:schemeClr val="tx2">
                    <a:lumMod val="50000"/>
                  </a:schemeClr>
                </a:solidFill>
              </a:rPr>
              <a:t>LAYERING</a:t>
            </a:r>
          </a:p>
          <a:p>
            <a:r>
              <a:rPr lang="en-US" altLang="en-US" sz="10200" dirty="0">
                <a:solidFill>
                  <a:schemeClr val="tx2">
                    <a:lumMod val="50000"/>
                  </a:schemeClr>
                </a:solidFill>
              </a:rPr>
              <a:t>INTEGRATION</a:t>
            </a:r>
            <a:endParaRPr lang="en-US" altLang="en-US" sz="10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-533400"/>
            <a:ext cx="4076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CF"/>
                </a:solidFill>
                <a:latin typeface="+mn-lt"/>
                <a:cs typeface="Arial" pitchFamily="34" charset="0"/>
              </a:rPr>
              <a:t>QUESTION # 13</a:t>
            </a:r>
            <a:br>
              <a:rPr lang="en-US" sz="4200" b="1" dirty="0">
                <a:solidFill>
                  <a:srgbClr val="FFFFCF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FFFFCF"/>
                </a:solidFill>
                <a:latin typeface="+mn-lt"/>
                <a:cs typeface="Arial" pitchFamily="34" charset="0"/>
              </a:rPr>
              <a:t>BOOKS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700" dirty="0">
                <a:solidFill>
                  <a:schemeClr val="bg1"/>
                </a:solidFill>
              </a:rPr>
              <a:t>ACCORDING TO BARNES &amp; NOBLE, THE BEST-SELLING KIDS BOOK OF 2018 WAS </a:t>
            </a:r>
            <a:r>
              <a:rPr lang="en-US" sz="5700" u="sng" dirty="0">
                <a:solidFill>
                  <a:schemeClr val="bg1"/>
                </a:solidFill>
              </a:rPr>
              <a:t>THE MELTDOWN</a:t>
            </a:r>
            <a:r>
              <a:rPr lang="en-US" sz="5700" dirty="0">
                <a:solidFill>
                  <a:schemeClr val="bg1"/>
                </a:solidFill>
              </a:rPr>
              <a:t>, WHICH IS THE 13</a:t>
            </a:r>
            <a:r>
              <a:rPr lang="en-US" sz="5700" baseline="30000" dirty="0">
                <a:solidFill>
                  <a:schemeClr val="bg1"/>
                </a:solidFill>
              </a:rPr>
              <a:t>TH</a:t>
            </a:r>
            <a:r>
              <a:rPr lang="en-US" sz="5700" dirty="0">
                <a:solidFill>
                  <a:schemeClr val="bg1"/>
                </a:solidFill>
              </a:rPr>
              <a:t> BOOK IN WHAT SERIES?</a:t>
            </a:r>
            <a:endParaRPr lang="en-US" sz="5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9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333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rgbClr val="FFFFCF"/>
                </a:solidFill>
                <a:latin typeface="+mn-lt"/>
                <a:cs typeface="Arial" pitchFamily="34" charset="0"/>
              </a:rPr>
              <a:t>ANSWER # 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8262" y="838200"/>
            <a:ext cx="38474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055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14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THE OLYMPICS</a:t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3-PARTER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981200"/>
            <a:ext cx="8839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600" dirty="0">
                <a:solidFill>
                  <a:schemeClr val="accent2">
                    <a:lumMod val="50000"/>
                  </a:schemeClr>
                </a:solidFill>
              </a:rPr>
              <a:t>IN WHAT THREE CURRENT OLYMPIC SPORTS DO TEAMS OF SEVEN COMPETE?</a:t>
            </a:r>
            <a:endParaRPr lang="en-US" sz="7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28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ANSWER # 14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52400" y="7620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500" dirty="0">
                <a:solidFill>
                  <a:schemeClr val="accent2">
                    <a:lumMod val="50000"/>
                  </a:schemeClr>
                </a:solidFill>
              </a:rPr>
              <a:t>WATER POLO</a:t>
            </a:r>
          </a:p>
          <a:p>
            <a:r>
              <a:rPr lang="en-US" altLang="en-US" sz="10500" b="1" dirty="0">
                <a:solidFill>
                  <a:schemeClr val="accent2">
                    <a:lumMod val="50000"/>
                  </a:schemeClr>
                </a:solidFill>
              </a:rPr>
              <a:t>HANDBALL</a:t>
            </a:r>
          </a:p>
          <a:p>
            <a:r>
              <a:rPr lang="en-US" altLang="en-US" sz="10500" dirty="0">
                <a:solidFill>
                  <a:schemeClr val="accent2">
                    <a:lumMod val="50000"/>
                  </a:schemeClr>
                </a:solidFill>
              </a:rPr>
              <a:t>RUGBY</a:t>
            </a:r>
            <a:endParaRPr lang="en-US" altLang="en-US" sz="10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48400" y="4038600"/>
            <a:ext cx="280903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QUESTION # 15</a:t>
            </a:r>
            <a:b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WORLD HISTORY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900" dirty="0">
                <a:solidFill>
                  <a:schemeClr val="accent5">
                    <a:lumMod val="50000"/>
                  </a:schemeClr>
                </a:solidFill>
              </a:rPr>
              <a:t>WHAT DICTATOR’S LAST BATTLE WAS HIS DEFEAT OF POMPEY’S SONS AT MUNDA IN 45 B.C.?</a:t>
            </a:r>
            <a:endParaRPr lang="en-US" sz="69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ANSWER # 15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7620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0200" dirty="0">
                <a:solidFill>
                  <a:schemeClr val="accent5">
                    <a:lumMod val="50000"/>
                  </a:schemeClr>
                </a:solidFill>
              </a:rPr>
              <a:t>JULIUS CAESAR</a:t>
            </a:r>
            <a:endParaRPr lang="en-US" altLang="en-US" sz="10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895600"/>
            <a:ext cx="3733800" cy="37338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56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+mn-lt"/>
                <a:cs typeface="Arial" pitchFamily="34" charset="0"/>
              </a:rPr>
              <a:t>QUESTION # 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6400800" cy="1394961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  <a:cs typeface="Arial" panose="020B0604020202020204" pitchFamily="34" charset="0"/>
              </a:rPr>
              <a:t>THE EYES HAVE 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057400"/>
            <a:ext cx="8646958" cy="1910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84" y="2120034"/>
            <a:ext cx="8696631" cy="1785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03" y="2057400"/>
            <a:ext cx="8550234" cy="2209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93" y="2076447"/>
            <a:ext cx="8723506" cy="2142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7" y="2315711"/>
            <a:ext cx="9055043" cy="19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5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250"/>
                            </p:stCondLst>
                            <p:childTnLst>
                              <p:par>
                                <p:cTn id="5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5181" y="2918247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54558" y="2934196"/>
            <a:ext cx="85864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r>
              <a:rPr lang="en-US" altLang="en-US" sz="11500" dirty="0">
                <a:solidFill>
                  <a:srgbClr val="FF0000"/>
                </a:solidFill>
                <a:cs typeface="Arial" panose="020B0604020202020204" pitchFamily="34" charset="0"/>
              </a:rPr>
              <a:t>LANCE BASS</a:t>
            </a: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cs typeface="Arial" panose="020B0604020202020204" pitchFamily="34" charset="0"/>
            </a:endParaRP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9" y="66879"/>
            <a:ext cx="8572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ANSWER #16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851440"/>
            <a:ext cx="3229257" cy="713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847621"/>
            <a:ext cx="6213133" cy="36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04800" y="-25544"/>
            <a:ext cx="8610600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10600" dirty="0">
                <a:solidFill>
                  <a:srgbClr val="FF0000"/>
                </a:solidFill>
                <a:cs typeface="Arial" panose="020B0604020202020204" pitchFamily="34" charset="0"/>
              </a:rPr>
              <a:t>JODIE FOSTER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168161"/>
            <a:ext cx="5308600" cy="1089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07" y="2176054"/>
            <a:ext cx="7706119" cy="43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56" y="304800"/>
            <a:ext cx="84582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QUESTION # 2</a:t>
            </a: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HISTORIC DOCUMENTS</a:t>
            </a: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3-PARTER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5656" y="1981200"/>
            <a:ext cx="84963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800" dirty="0">
                <a:solidFill>
                  <a:srgbClr val="C00000"/>
                </a:solidFill>
              </a:rPr>
              <a:t>WHAT THREE LATIN PHRASES ARE USED IN THE U.S. CONSTITUTION?</a:t>
            </a:r>
            <a:endParaRPr lang="en-US" sz="7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6200" y="72027"/>
            <a:ext cx="9067800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8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10600" dirty="0">
                <a:solidFill>
                  <a:srgbClr val="FF0000"/>
                </a:solidFill>
                <a:cs typeface="Arial" panose="020B0604020202020204" pitchFamily="34" charset="0"/>
              </a:rPr>
              <a:t>GEORGE TAKEI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3152700"/>
            <a:ext cx="4209077" cy="1087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71" y="2119679"/>
            <a:ext cx="7286192" cy="40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04800" y="-25544"/>
            <a:ext cx="8610600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11500" dirty="0">
                <a:solidFill>
                  <a:srgbClr val="FF0000"/>
                </a:solidFill>
                <a:cs typeface="Arial" panose="020B0604020202020204" pitchFamily="34" charset="0"/>
              </a:rPr>
              <a:t>JANE LYNCH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3695624"/>
            <a:ext cx="3980392" cy="9774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686" y="1985554"/>
            <a:ext cx="3988748" cy="48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23381" y="2745126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06082" y="1781465"/>
            <a:ext cx="84882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04800" y="-25544"/>
            <a:ext cx="8610600" cy="33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9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10000" dirty="0">
                <a:solidFill>
                  <a:srgbClr val="FF0000"/>
                </a:solidFill>
                <a:cs typeface="Arial" panose="020B0604020202020204" pitchFamily="34" charset="0"/>
              </a:rPr>
              <a:t>RYAN SEACREST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572" y="3632942"/>
            <a:ext cx="5963311" cy="1253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609" y="1995320"/>
            <a:ext cx="6636096" cy="47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17</a:t>
            </a:r>
            <a:b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U.S. GEOGRAPHY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42950" y="1524000"/>
            <a:ext cx="75819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600" dirty="0">
                <a:solidFill>
                  <a:schemeClr val="bg1">
                    <a:lumMod val="95000"/>
                  </a:schemeClr>
                </a:solidFill>
              </a:rPr>
              <a:t>WHAT IS THE ONLY STATE THAT BORDERS THREE OF THE FOUR U.S. STATES THAT ARE CONSIDERED COMMONWEALTHS?</a:t>
            </a:r>
            <a:endParaRPr lang="en-US" sz="5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9653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17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6200" y="914400"/>
            <a:ext cx="8991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0000" dirty="0">
                <a:solidFill>
                  <a:schemeClr val="bg1"/>
                </a:solidFill>
              </a:rPr>
              <a:t>WEST VIRGINIA</a:t>
            </a:r>
            <a:endParaRPr lang="en-US" altLang="en-US" sz="10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3124200"/>
            <a:ext cx="7069419" cy="3276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046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5334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18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TV THEME SONGS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2-PARTER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9812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100" dirty="0">
                <a:solidFill>
                  <a:srgbClr val="C00000"/>
                </a:solidFill>
              </a:rPr>
              <a:t>THE THEME SONGS FOR WHAT TWO SHOWS THAT DEBUTED IN THE 1970s REACHED #1 ON THE U.S. </a:t>
            </a:r>
            <a:r>
              <a:rPr lang="en-US" sz="6100" u="sng" dirty="0">
                <a:solidFill>
                  <a:srgbClr val="C00000"/>
                </a:solidFill>
              </a:rPr>
              <a:t>BILLBOARD</a:t>
            </a:r>
            <a:r>
              <a:rPr lang="en-US" sz="6100" dirty="0">
                <a:solidFill>
                  <a:srgbClr val="C00000"/>
                </a:solidFill>
              </a:rPr>
              <a:t> CHART?</a:t>
            </a:r>
            <a:endParaRPr lang="en-US" sz="6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ANSWER # 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257300"/>
            <a:ext cx="4419600" cy="542817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237172"/>
            <a:ext cx="3860049" cy="54483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96547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QUESTION # 19</a:t>
            </a:r>
            <a:b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COLLEGES &amp; UNIVERSITIES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800" dirty="0">
                <a:solidFill>
                  <a:srgbClr val="FFFF00"/>
                </a:solidFill>
              </a:rPr>
              <a:t>FROM 1899 TO 1960, WHAT SCHOOL WAS KNOWN AS ALABAMA POLYTECHNIC INSTITUTE?</a:t>
            </a:r>
            <a:endParaRPr lang="en-US" sz="6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ANSWER # 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23" y="1600200"/>
            <a:ext cx="867815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48" y="30480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QUESTION # 20</a:t>
            </a:r>
            <a:b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BET UP TO 15 POINTS</a:t>
            </a:r>
            <a:b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MOVIES</a:t>
            </a:r>
            <a:endParaRPr lang="en-US" sz="4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64870" y="2057400"/>
            <a:ext cx="7420356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100" dirty="0">
                <a:solidFill>
                  <a:srgbClr val="FFFF00"/>
                </a:solidFill>
              </a:rPr>
              <a:t>WHO HAS APPEARED IN TWO OF THE FOUR MOVIES THAT HAVE EARNED OVER $2 BILLION AT THE WORLDWIDE BOX OFFICE?</a:t>
            </a:r>
            <a:endParaRPr lang="en-US" sz="5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81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latin typeface="+mn-lt"/>
                <a:cs typeface="Arial" pitchFamily="34" charset="0"/>
              </a:rPr>
              <a:t>ANSWER # 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81000" y="838200"/>
            <a:ext cx="8229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8800" dirty="0">
                <a:solidFill>
                  <a:srgbClr val="C00000"/>
                </a:solidFill>
              </a:rPr>
              <a:t>EX POST FACTO</a:t>
            </a:r>
          </a:p>
          <a:p>
            <a:pPr algn="ctr"/>
            <a:r>
              <a:rPr lang="en-US" altLang="en-US" sz="8800" b="1" dirty="0">
                <a:solidFill>
                  <a:srgbClr val="C00000"/>
                </a:solidFill>
              </a:rPr>
              <a:t>HABEAS CORPUS</a:t>
            </a:r>
          </a:p>
          <a:p>
            <a:pPr algn="ctr"/>
            <a:r>
              <a:rPr lang="en-US" altLang="en-US" sz="8800" dirty="0">
                <a:solidFill>
                  <a:srgbClr val="C00000"/>
                </a:solidFill>
              </a:rPr>
              <a:t>PRO TEMPORE</a:t>
            </a:r>
            <a:endParaRPr lang="en-US" altLang="en-US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ANSWER # 20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8382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1000" dirty="0">
                <a:solidFill>
                  <a:srgbClr val="FFFF00"/>
                </a:solidFill>
              </a:rPr>
              <a:t>ZOE SALDANA</a:t>
            </a:r>
            <a:br>
              <a:rPr lang="en-US" altLang="en-US" sz="11000" dirty="0">
                <a:solidFill>
                  <a:srgbClr val="FFFF00"/>
                </a:solidFill>
              </a:rPr>
            </a:br>
            <a:r>
              <a:rPr lang="en-US" altLang="en-US" sz="3800" dirty="0">
                <a:solidFill>
                  <a:schemeClr val="bg2"/>
                </a:solidFill>
              </a:rPr>
              <a:t>(</a:t>
            </a:r>
            <a:r>
              <a:rPr lang="en-US" altLang="en-US" sz="3800" i="1" dirty="0">
                <a:solidFill>
                  <a:schemeClr val="bg2"/>
                </a:solidFill>
              </a:rPr>
              <a:t>AVATAR</a:t>
            </a:r>
            <a:r>
              <a:rPr lang="en-US" altLang="en-US" sz="3800" dirty="0">
                <a:solidFill>
                  <a:schemeClr val="bg2"/>
                </a:solidFill>
              </a:rPr>
              <a:t>, </a:t>
            </a:r>
            <a:r>
              <a:rPr lang="en-US" altLang="en-US" sz="3800" i="1" dirty="0">
                <a:solidFill>
                  <a:schemeClr val="bg2"/>
                </a:solidFill>
              </a:rPr>
              <a:t>AVENGERS: INFINITY WAR</a:t>
            </a:r>
            <a:r>
              <a:rPr lang="en-US" altLang="en-US" sz="3800" dirty="0">
                <a:solidFill>
                  <a:schemeClr val="bg2"/>
                </a:solidFill>
              </a:rPr>
              <a:t>)</a:t>
            </a:r>
            <a:endParaRPr lang="en-US" altLang="en-US" sz="3800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00" y="3505200"/>
            <a:ext cx="26162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65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48" y="533400"/>
            <a:ext cx="8229600" cy="808038"/>
          </a:xfrm>
        </p:spPr>
        <p:txBody>
          <a:bodyPr/>
          <a:lstStyle/>
          <a:p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T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RIVIA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M</a:t>
            </a:r>
            <a:r>
              <a:rPr lang="en-US" sz="72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48" y="5791200"/>
            <a:ext cx="82296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TRIVIAMARYLAND.COM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FACEBOOK.COM/TRIVIAMARYLAND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297924"/>
            <a:ext cx="6853159" cy="453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96300" cy="381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60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TIEBREAKER</a:t>
            </a:r>
            <a:endParaRPr lang="en-US" sz="4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1450" y="1143000"/>
            <a:ext cx="8763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>
                <a:solidFill>
                  <a:schemeClr val="bg1">
                    <a:lumMod val="95000"/>
                  </a:schemeClr>
                </a:solidFill>
              </a:rPr>
              <a:t>ACCORDING TO THEIR WEBSITE, HOW MANY HOME DEPOT LOCATIONS ARE THERE IN MARYLAND?</a:t>
            </a:r>
            <a:endParaRPr lang="en-US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3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FF00"/>
                </a:solidFill>
                <a:cs typeface="Arial" pitchFamily="34" charset="0"/>
              </a:rPr>
              <a:t>TIEBREAKER ANSWER</a:t>
            </a:r>
            <a:endParaRPr lang="en-US" sz="60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0" y="762000"/>
            <a:ext cx="9144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4400" dirty="0">
                <a:solidFill>
                  <a:schemeClr val="bg1"/>
                </a:solidFill>
              </a:rPr>
              <a:t>41</a:t>
            </a:r>
            <a:endParaRPr lang="en-US" altLang="en-US" sz="3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62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QUESTION # 3</a:t>
            </a:r>
            <a:b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TELEVISION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24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700" dirty="0">
                <a:solidFill>
                  <a:srgbClr val="FFFF00"/>
                </a:solidFill>
              </a:rPr>
              <a:t>AT 154 EPISODES OVER EIGHT SEASONS, WHO WAS THE MOST FREQUENT ANCHOR ON </a:t>
            </a:r>
            <a:r>
              <a:rPr lang="en-US" sz="5700" i="1" dirty="0">
                <a:solidFill>
                  <a:srgbClr val="FFFF00"/>
                </a:solidFill>
              </a:rPr>
              <a:t>SATURDAY NIGHT LIVE</a:t>
            </a:r>
            <a:r>
              <a:rPr lang="en-US" sz="5700" dirty="0">
                <a:solidFill>
                  <a:srgbClr val="FFFF00"/>
                </a:solidFill>
              </a:rPr>
              <a:t>’S “WEEKEND UPDATE”?</a:t>
            </a:r>
            <a:endParaRPr lang="en-US" sz="5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A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7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Arial" pitchFamily="34" charset="0"/>
              </a:rPr>
              <a:t>ANSWER # 3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28600" y="695864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1500" dirty="0">
                <a:solidFill>
                  <a:srgbClr val="FFFF00"/>
                </a:solidFill>
              </a:rPr>
              <a:t>SETH MYERS</a:t>
            </a:r>
            <a:endParaRPr lang="en-US" altLang="en-US" sz="115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3200400"/>
            <a:ext cx="5105400" cy="34036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03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94" y="228600"/>
            <a:ext cx="8458200" cy="762000"/>
          </a:xfrm>
        </p:spPr>
        <p:txBody>
          <a:bodyPr/>
          <a:lstStyle/>
          <a:p>
            <a:pPr>
              <a:defRPr/>
            </a:pP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QUESTION # 4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BASEBALL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3-PARTER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3585" y="1905000"/>
            <a:ext cx="84963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200" dirty="0">
                <a:solidFill>
                  <a:srgbClr val="1A4E34"/>
                </a:solidFill>
              </a:rPr>
              <a:t>WHAT THREE PLAYERS FROM THE MODERN ERA WERE INDUCTED INTO THE HALL OF FAME AND PLAYED FOR NINE OR MORE MLB TEAMS DURING THEIR CAREERS?</a:t>
            </a:r>
            <a:endParaRPr lang="en-US" sz="5200" b="1" dirty="0">
              <a:solidFill>
                <a:srgbClr val="1A4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ANSWER # 4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6200" y="762000"/>
            <a:ext cx="868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Blip>
                <a:blip r:embed="rId3"/>
              </a:buBlip>
            </a:pPr>
            <a:r>
              <a:rPr lang="en-US" altLang="en-US" sz="7300" dirty="0">
                <a:solidFill>
                  <a:srgbClr val="1A4E34"/>
                </a:solidFill>
              </a:rPr>
              <a:t> RICKEY HENDERSON</a:t>
            </a:r>
          </a:p>
          <a:p>
            <a:pPr algn="ctr">
              <a:buBlip>
                <a:blip r:embed="rId3"/>
              </a:buBlip>
            </a:pPr>
            <a:r>
              <a:rPr lang="en-US" altLang="en-US" sz="7300" b="1" dirty="0">
                <a:solidFill>
                  <a:srgbClr val="1A4E34"/>
                </a:solidFill>
              </a:rPr>
              <a:t> HOYT WILHELM</a:t>
            </a:r>
          </a:p>
          <a:p>
            <a:pPr algn="ctr">
              <a:buBlip>
                <a:blip r:embed="rId3"/>
              </a:buBlip>
            </a:pPr>
            <a:r>
              <a:rPr lang="en-US" altLang="en-US" sz="7300" dirty="0">
                <a:solidFill>
                  <a:srgbClr val="1A4E34"/>
                </a:solidFill>
              </a:rPr>
              <a:t> RICH “GOOSE” GOSSAGE</a:t>
            </a:r>
            <a:endParaRPr lang="en-US" altLang="en-US" sz="7300" b="1" dirty="0">
              <a:solidFill>
                <a:srgbClr val="1A4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138758</TotalTime>
  <Words>577</Words>
  <Application>Microsoft Office PowerPoint</Application>
  <PresentationFormat>On-screen Show (4:3)</PresentationFormat>
  <Paragraphs>288</Paragraphs>
  <Slides>53</Slides>
  <Notes>50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Berlin Sans FB Demi</vt:lpstr>
      <vt:lpstr>Arial</vt:lpstr>
      <vt:lpstr>Calibri</vt:lpstr>
      <vt:lpstr>1_Office Theme</vt:lpstr>
      <vt:lpstr>TRIVIAMARYLAND WORLD SERIES </vt:lpstr>
      <vt:lpstr> QUESTION # 1 FOR THE BIRDS</vt:lpstr>
      <vt:lpstr>ANSWER # 1</vt:lpstr>
      <vt:lpstr> QUESTION # 2 HISTORIC DOCUMENTS 3-PARTER</vt:lpstr>
      <vt:lpstr>ANSWER # 2</vt:lpstr>
      <vt:lpstr> QUESTION # 3 TELEVISION</vt:lpstr>
      <vt:lpstr>ANSWER # 3</vt:lpstr>
      <vt:lpstr> QUESTION # 4 BASEBALL 3-PARTER</vt:lpstr>
      <vt:lpstr>ANSWER # 4</vt:lpstr>
      <vt:lpstr> QUESTION # 5 SCIENCE</vt:lpstr>
      <vt:lpstr>ANSWER # 5</vt:lpstr>
      <vt:lpstr>QUESTION # 6</vt:lpstr>
      <vt:lpstr>   </vt:lpstr>
      <vt:lpstr>   </vt:lpstr>
      <vt:lpstr>   </vt:lpstr>
      <vt:lpstr>   </vt:lpstr>
      <vt:lpstr>   </vt:lpstr>
      <vt:lpstr> QUESTION # 7 FOOD &amp; DRINK</vt:lpstr>
      <vt:lpstr>ANSWER # 7</vt:lpstr>
      <vt:lpstr> QUESTION # 8 MOVIES 2-PARTER</vt:lpstr>
      <vt:lpstr>ANSWER # 8</vt:lpstr>
      <vt:lpstr> QUESTION # 9 THE BODY HUMAN</vt:lpstr>
      <vt:lpstr>ANSWER # 9</vt:lpstr>
      <vt:lpstr>      </vt:lpstr>
      <vt:lpstr>PowerPoint Presentation</vt:lpstr>
      <vt:lpstr>HALFTIME </vt:lpstr>
      <vt:lpstr> QUESTION # 11 SHAPES &amp; SIZES</vt:lpstr>
      <vt:lpstr>ANSWER # 11</vt:lpstr>
      <vt:lpstr> QUESTION # 12 CRIME 3-PARTER</vt:lpstr>
      <vt:lpstr>ANSWER # 12</vt:lpstr>
      <vt:lpstr> QUESTION # 13 BOOKS</vt:lpstr>
      <vt:lpstr>ANSWER # 13</vt:lpstr>
      <vt:lpstr> QUESTION # 14 THE OLYMPICS 3-PARTER</vt:lpstr>
      <vt:lpstr>ANSWER # 14</vt:lpstr>
      <vt:lpstr> QUESTION # 15 WORLD HISTORY</vt:lpstr>
      <vt:lpstr>ANSWER # 15</vt:lpstr>
      <vt:lpstr>QUESTION # 16</vt:lpstr>
      <vt:lpstr>   </vt:lpstr>
      <vt:lpstr>  </vt:lpstr>
      <vt:lpstr>  </vt:lpstr>
      <vt:lpstr>  </vt:lpstr>
      <vt:lpstr>  </vt:lpstr>
      <vt:lpstr> QUESTION # 17 U.S. GEOGRAPHY</vt:lpstr>
      <vt:lpstr>ANSWER # 17</vt:lpstr>
      <vt:lpstr> QUESTION # 18 TV THEME SONGS 2-PARTER</vt:lpstr>
      <vt:lpstr>ANSWER # 18</vt:lpstr>
      <vt:lpstr> QUESTION # 19 COLLEGES &amp; UNIVERSITIES</vt:lpstr>
      <vt:lpstr>ANSWER # 19</vt:lpstr>
      <vt:lpstr> QUESTION # 20 BET UP TO 15 POINTS MOVIES</vt:lpstr>
      <vt:lpstr>ANSWER # 20</vt:lpstr>
      <vt:lpstr>TRIVIAMARYLAND </vt:lpstr>
      <vt:lpstr> TIEBREAKER</vt:lpstr>
      <vt:lpstr>TIEBREAKER ANSWER</vt:lpstr>
    </vt:vector>
  </TitlesOfParts>
  <Company>GSB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TriviaMaryland</dc:title>
  <dc:creator>Brad Glazer</dc:creator>
  <cp:keywords>trivia</cp:keywords>
  <cp:lastModifiedBy>kent hash</cp:lastModifiedBy>
  <cp:revision>8774</cp:revision>
  <cp:lastPrinted>2016-06-16T12:22:30Z</cp:lastPrinted>
  <dcterms:created xsi:type="dcterms:W3CDTF">2007-02-10T13:01:25Z</dcterms:created>
  <dcterms:modified xsi:type="dcterms:W3CDTF">2018-12-23T17:10:46Z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-1976270428</vt:i4>
  </property>
  <property fmtid="{D5CDD505-2E9C-101B-9397-08002B2CF9AE}" pid="3" name="_NewReviewCycle">
    <vt:lpwstr/>
  </property>
  <property fmtid="{D5CDD505-2E9C-101B-9397-08002B2CF9AE}" pid="4" name="_EmailSubject">
    <vt:lpwstr>World Series</vt:lpwstr>
  </property>
  <property fmtid="{D5CDD505-2E9C-101B-9397-08002B2CF9AE}" pid="5" name="_AuthorEmail">
    <vt:lpwstr>Brad.M.Glazer@ssa.gov</vt:lpwstr>
  </property>
  <property fmtid="{D5CDD505-2E9C-101B-9397-08002B2CF9AE}" pid="6" name="_AuthorEmailDisplayName">
    <vt:lpwstr>Glazer, Brad M.</vt:lpwstr>
  </property>
  <property fmtid="{D5CDD505-2E9C-101B-9397-08002B2CF9AE}" pid="7" name="_PreviousAdHocReviewCycleID">
    <vt:i4>1373386483</vt:i4>
  </property>
</Properties>
</file>